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 id="2147483668" r:id="rId3"/>
    <p:sldMasterId id="2147483681" r:id="rId4"/>
  </p:sldMasterIdLst>
  <p:sldIdLst>
    <p:sldId id="259" r:id="rId5"/>
    <p:sldId id="400" r:id="rId6"/>
    <p:sldId id="260" r:id="rId7"/>
    <p:sldId id="384" r:id="rId8"/>
    <p:sldId id="376" r:id="rId9"/>
    <p:sldId id="377" r:id="rId10"/>
    <p:sldId id="378" r:id="rId11"/>
    <p:sldId id="379" r:id="rId12"/>
    <p:sldId id="380" r:id="rId13"/>
    <p:sldId id="262" r:id="rId14"/>
    <p:sldId id="263" r:id="rId15"/>
    <p:sldId id="264" r:id="rId16"/>
    <p:sldId id="265" r:id="rId17"/>
    <p:sldId id="266" r:id="rId18"/>
    <p:sldId id="267" r:id="rId19"/>
    <p:sldId id="268" r:id="rId20"/>
    <p:sldId id="269" r:id="rId21"/>
    <p:sldId id="270" r:id="rId22"/>
    <p:sldId id="385" r:id="rId23"/>
    <p:sldId id="386" r:id="rId24"/>
    <p:sldId id="388" r:id="rId25"/>
    <p:sldId id="428" r:id="rId26"/>
    <p:sldId id="387" r:id="rId27"/>
    <p:sldId id="389" r:id="rId28"/>
    <p:sldId id="390" r:id="rId29"/>
    <p:sldId id="391" r:id="rId30"/>
    <p:sldId id="392" r:id="rId31"/>
    <p:sldId id="393" r:id="rId32"/>
    <p:sldId id="394" r:id="rId33"/>
    <p:sldId id="395" r:id="rId34"/>
    <p:sldId id="396" r:id="rId35"/>
    <p:sldId id="397" r:id="rId36"/>
    <p:sldId id="398" r:id="rId37"/>
    <p:sldId id="399" r:id="rId38"/>
    <p:sldId id="287" r:id="rId39"/>
    <p:sldId id="288" r:id="rId40"/>
    <p:sldId id="289" r:id="rId41"/>
    <p:sldId id="290" r:id="rId42"/>
    <p:sldId id="291" r:id="rId43"/>
    <p:sldId id="292" r:id="rId44"/>
    <p:sldId id="293" r:id="rId45"/>
    <p:sldId id="294" r:id="rId46"/>
    <p:sldId id="295" r:id="rId47"/>
    <p:sldId id="296" r:id="rId48"/>
    <p:sldId id="297" r:id="rId49"/>
    <p:sldId id="430" r:id="rId50"/>
    <p:sldId id="431" r:id="rId51"/>
    <p:sldId id="432" r:id="rId52"/>
    <p:sldId id="433" r:id="rId53"/>
    <p:sldId id="434" r:id="rId54"/>
    <p:sldId id="435" r:id="rId55"/>
    <p:sldId id="436" r:id="rId56"/>
    <p:sldId id="437" r:id="rId57"/>
    <p:sldId id="438" r:id="rId58"/>
    <p:sldId id="439" r:id="rId59"/>
    <p:sldId id="440" r:id="rId60"/>
    <p:sldId id="441" r:id="rId61"/>
    <p:sldId id="442" r:id="rId62"/>
    <p:sldId id="443" r:id="rId63"/>
    <p:sldId id="446" r:id="rId64"/>
    <p:sldId id="447" r:id="rId65"/>
    <p:sldId id="448" r:id="rId66"/>
    <p:sldId id="449" r:id="rId67"/>
    <p:sldId id="450" r:id="rId68"/>
    <p:sldId id="451" r:id="rId69"/>
    <p:sldId id="452" r:id="rId70"/>
    <p:sldId id="453" r:id="rId71"/>
    <p:sldId id="455" r:id="rId72"/>
    <p:sldId id="456" r:id="rId73"/>
    <p:sldId id="459" r:id="rId74"/>
    <p:sldId id="460" r:id="rId75"/>
    <p:sldId id="461" r:id="rId76"/>
    <p:sldId id="462" r:id="rId77"/>
    <p:sldId id="463" r:id="rId78"/>
    <p:sldId id="464" r:id="rId79"/>
    <p:sldId id="465" r:id="rId80"/>
    <p:sldId id="466" r:id="rId81"/>
    <p:sldId id="467" r:id="rId82"/>
    <p:sldId id="468" r:id="rId83"/>
    <p:sldId id="469" r:id="rId84"/>
    <p:sldId id="470" r:id="rId85"/>
    <p:sldId id="471" r:id="rId86"/>
    <p:sldId id="472" r:id="rId87"/>
    <p:sldId id="473" r:id="rId88"/>
    <p:sldId id="474" r:id="rId89"/>
    <p:sldId id="475" r:id="rId90"/>
    <p:sldId id="476" r:id="rId91"/>
    <p:sldId id="477" r:id="rId92"/>
    <p:sldId id="478" r:id="rId93"/>
    <p:sldId id="479" r:id="rId94"/>
    <p:sldId id="480" r:id="rId95"/>
    <p:sldId id="481" r:id="rId96"/>
    <p:sldId id="482" r:id="rId97"/>
    <p:sldId id="483" r:id="rId98"/>
    <p:sldId id="484" r:id="rId99"/>
    <p:sldId id="485" r:id="rId10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p15:clr>
            <a:srgbClr val="A4A3A4"/>
          </p15:clr>
        </p15:guide>
        <p15:guide id="2" pos="29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380" y="40"/>
      </p:cViewPr>
      <p:guideLst>
        <p:guide orient="horz" pos="2205"/>
        <p:guide pos="29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emf"/><Relationship Id="rId1" Type="http://schemas.openxmlformats.org/officeDocument/2006/relationships/image" Target="../media/image4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emf"/><Relationship Id="rId1" Type="http://schemas.openxmlformats.org/officeDocument/2006/relationships/image" Target="../media/image44.emf"/><Relationship Id="rId4"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55.wmf"/><Relationship Id="rId7" Type="http://schemas.openxmlformats.org/officeDocument/2006/relationships/image" Target="../media/image59.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 Id="rId9"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image" Target="../media/image65.emf"/><Relationship Id="rId6" Type="http://schemas.openxmlformats.org/officeDocument/2006/relationships/image" Target="../media/image70.emf"/><Relationship Id="rId5" Type="http://schemas.openxmlformats.org/officeDocument/2006/relationships/image" Target="../media/image69.wmf"/><Relationship Id="rId4" Type="http://schemas.openxmlformats.org/officeDocument/2006/relationships/image" Target="../media/image68.wmf"/><Relationship Id="rId9"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emf"/><Relationship Id="rId1" Type="http://schemas.openxmlformats.org/officeDocument/2006/relationships/image" Target="../media/image87.wmf"/><Relationship Id="rId5" Type="http://schemas.openxmlformats.org/officeDocument/2006/relationships/image" Target="../media/image91.emf"/><Relationship Id="rId4"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100.wmf"/><Relationship Id="rId2" Type="http://schemas.openxmlformats.org/officeDocument/2006/relationships/image" Target="../media/image95.emf"/><Relationship Id="rId1" Type="http://schemas.openxmlformats.org/officeDocument/2006/relationships/image" Target="../media/image94.wmf"/><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image" Target="../media/image104.wmf"/><Relationship Id="rId7" Type="http://schemas.openxmlformats.org/officeDocument/2006/relationships/image" Target="../media/image108.emf"/><Relationship Id="rId2" Type="http://schemas.openxmlformats.org/officeDocument/2006/relationships/image" Target="../media/image103.emf"/><Relationship Id="rId1" Type="http://schemas.openxmlformats.org/officeDocument/2006/relationships/image" Target="../media/image102.emf"/><Relationship Id="rId6" Type="http://schemas.openxmlformats.org/officeDocument/2006/relationships/image" Target="../media/image107.emf"/><Relationship Id="rId5" Type="http://schemas.openxmlformats.org/officeDocument/2006/relationships/image" Target="../media/image106.wmf"/><Relationship Id="rId4" Type="http://schemas.openxmlformats.org/officeDocument/2006/relationships/image" Target="../media/image105.wmf"/><Relationship Id="rId9" Type="http://schemas.openxmlformats.org/officeDocument/2006/relationships/image" Target="../media/image110.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5" Type="http://schemas.openxmlformats.org/officeDocument/2006/relationships/image" Target="../media/image120.wmf"/><Relationship Id="rId4" Type="http://schemas.openxmlformats.org/officeDocument/2006/relationships/image" Target="../media/image11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image" Target="../media/image123.emf"/><Relationship Id="rId4" Type="http://schemas.openxmlformats.org/officeDocument/2006/relationships/image" Target="../media/image126.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emf"/><Relationship Id="rId1" Type="http://schemas.openxmlformats.org/officeDocument/2006/relationships/image" Target="../media/image128.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4" Type="http://schemas.openxmlformats.org/officeDocument/2006/relationships/image" Target="../media/image13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wmf"/><Relationship Id="rId1" Type="http://schemas.openxmlformats.org/officeDocument/2006/relationships/image" Target="../media/image13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 Id="rId5" Type="http://schemas.openxmlformats.org/officeDocument/2006/relationships/image" Target="../media/image145.wmf"/><Relationship Id="rId4" Type="http://schemas.openxmlformats.org/officeDocument/2006/relationships/image" Target="../media/image14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emf"/><Relationship Id="rId1" Type="http://schemas.openxmlformats.org/officeDocument/2006/relationships/image" Target="../media/image150.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4.emf"/><Relationship Id="rId1" Type="http://schemas.openxmlformats.org/officeDocument/2006/relationships/image" Target="../media/image153.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6" Type="http://schemas.openxmlformats.org/officeDocument/2006/relationships/image" Target="../media/image169.wmf"/><Relationship Id="rId5" Type="http://schemas.openxmlformats.org/officeDocument/2006/relationships/image" Target="../media/image168.wmf"/><Relationship Id="rId4" Type="http://schemas.openxmlformats.org/officeDocument/2006/relationships/image" Target="../media/image16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5.emf"/><Relationship Id="rId1" Type="http://schemas.openxmlformats.org/officeDocument/2006/relationships/image" Target="../media/image174.emf"/><Relationship Id="rId6" Type="http://schemas.openxmlformats.org/officeDocument/2006/relationships/image" Target="../media/image179.wmf"/><Relationship Id="rId5" Type="http://schemas.openxmlformats.org/officeDocument/2006/relationships/image" Target="../media/image178.emf"/><Relationship Id="rId4" Type="http://schemas.openxmlformats.org/officeDocument/2006/relationships/image" Target="../media/image177.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image" Target="../media/image180.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 Id="rId5" Type="http://schemas.openxmlformats.org/officeDocument/2006/relationships/image" Target="../media/image186.wmf"/><Relationship Id="rId4" Type="http://schemas.openxmlformats.org/officeDocument/2006/relationships/image" Target="../media/image185.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0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03.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 Id="rId4" Type="http://schemas.openxmlformats.org/officeDocument/2006/relationships/image" Target="../media/image207.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image" Target="../media/image209.wmf"/><Relationship Id="rId1" Type="http://schemas.openxmlformats.org/officeDocument/2006/relationships/image" Target="../media/image208.wmf"/><Relationship Id="rId5" Type="http://schemas.openxmlformats.org/officeDocument/2006/relationships/image" Target="../media/image212.wmf"/><Relationship Id="rId4" Type="http://schemas.openxmlformats.org/officeDocument/2006/relationships/image" Target="../media/image211.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15.wmf"/><Relationship Id="rId7" Type="http://schemas.openxmlformats.org/officeDocument/2006/relationships/image" Target="../media/image219.wmf"/><Relationship Id="rId2" Type="http://schemas.openxmlformats.org/officeDocument/2006/relationships/image" Target="../media/image214.wmf"/><Relationship Id="rId1" Type="http://schemas.openxmlformats.org/officeDocument/2006/relationships/image" Target="../media/image213.wmf"/><Relationship Id="rId6" Type="http://schemas.openxmlformats.org/officeDocument/2006/relationships/image" Target="../media/image218.wmf"/><Relationship Id="rId5" Type="http://schemas.openxmlformats.org/officeDocument/2006/relationships/image" Target="../media/image217.emf"/><Relationship Id="rId4" Type="http://schemas.openxmlformats.org/officeDocument/2006/relationships/image" Target="../media/image21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22.wmf"/><Relationship Id="rId4" Type="http://schemas.openxmlformats.org/officeDocument/2006/relationships/image" Target="../media/image23.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image" Target="../media/image221.emf"/><Relationship Id="rId1" Type="http://schemas.openxmlformats.org/officeDocument/2006/relationships/image" Target="../media/image220.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image" Target="../media/image224.emf"/><Relationship Id="rId1" Type="http://schemas.openxmlformats.org/officeDocument/2006/relationships/image" Target="../media/image223.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emf"/><Relationship Id="rId1" Type="http://schemas.openxmlformats.org/officeDocument/2006/relationships/image" Target="../media/image228.emf"/><Relationship Id="rId6" Type="http://schemas.openxmlformats.org/officeDocument/2006/relationships/image" Target="../media/image233.wmf"/><Relationship Id="rId5" Type="http://schemas.openxmlformats.org/officeDocument/2006/relationships/image" Target="../media/image232.emf"/><Relationship Id="rId4" Type="http://schemas.openxmlformats.org/officeDocument/2006/relationships/image" Target="../media/image231.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35.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6.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247.wmf"/><Relationship Id="rId3" Type="http://schemas.openxmlformats.org/officeDocument/2006/relationships/image" Target="../media/image242.wmf"/><Relationship Id="rId7" Type="http://schemas.openxmlformats.org/officeDocument/2006/relationships/image" Target="../media/image246.wmf"/><Relationship Id="rId2" Type="http://schemas.openxmlformats.org/officeDocument/2006/relationships/image" Target="../media/image241.wmf"/><Relationship Id="rId1" Type="http://schemas.openxmlformats.org/officeDocument/2006/relationships/image" Target="../media/image240.wmf"/><Relationship Id="rId6" Type="http://schemas.openxmlformats.org/officeDocument/2006/relationships/image" Target="../media/image245.wmf"/><Relationship Id="rId5" Type="http://schemas.openxmlformats.org/officeDocument/2006/relationships/image" Target="../media/image244.wmf"/><Relationship Id="rId4" Type="http://schemas.openxmlformats.org/officeDocument/2006/relationships/image" Target="../media/image243.wmf"/><Relationship Id="rId9" Type="http://schemas.openxmlformats.org/officeDocument/2006/relationships/image" Target="../media/image248.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47.wmf"/><Relationship Id="rId3" Type="http://schemas.openxmlformats.org/officeDocument/2006/relationships/image" Target="../media/image250.wmf"/><Relationship Id="rId7" Type="http://schemas.openxmlformats.org/officeDocument/2006/relationships/image" Target="../media/image253.wmf"/><Relationship Id="rId2" Type="http://schemas.openxmlformats.org/officeDocument/2006/relationships/image" Target="../media/image240.wmf"/><Relationship Id="rId1" Type="http://schemas.openxmlformats.org/officeDocument/2006/relationships/image" Target="../media/image249.wmf"/><Relationship Id="rId6" Type="http://schemas.openxmlformats.org/officeDocument/2006/relationships/image" Target="../media/image248.wmf"/><Relationship Id="rId5" Type="http://schemas.openxmlformats.org/officeDocument/2006/relationships/image" Target="../media/image252.wmf"/><Relationship Id="rId4" Type="http://schemas.openxmlformats.org/officeDocument/2006/relationships/image" Target="../media/image251.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47.wmf"/><Relationship Id="rId7" Type="http://schemas.openxmlformats.org/officeDocument/2006/relationships/image" Target="../media/image256.wmf"/><Relationship Id="rId2" Type="http://schemas.openxmlformats.org/officeDocument/2006/relationships/image" Target="../media/image248.wmf"/><Relationship Id="rId1" Type="http://schemas.openxmlformats.org/officeDocument/2006/relationships/image" Target="../media/image254.wmf"/><Relationship Id="rId6" Type="http://schemas.openxmlformats.org/officeDocument/2006/relationships/image" Target="../media/image255.wmf"/><Relationship Id="rId5" Type="http://schemas.openxmlformats.org/officeDocument/2006/relationships/image" Target="../media/image251.wmf"/><Relationship Id="rId4" Type="http://schemas.openxmlformats.org/officeDocument/2006/relationships/image" Target="../media/image249.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58.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1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264.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274.emf"/><Relationship Id="rId13" Type="http://schemas.openxmlformats.org/officeDocument/2006/relationships/image" Target="../media/image279.emf"/><Relationship Id="rId18" Type="http://schemas.openxmlformats.org/officeDocument/2006/relationships/image" Target="../media/image284.emf"/><Relationship Id="rId26" Type="http://schemas.openxmlformats.org/officeDocument/2006/relationships/image" Target="../media/image292.emf"/><Relationship Id="rId3" Type="http://schemas.openxmlformats.org/officeDocument/2006/relationships/image" Target="../media/image269.emf"/><Relationship Id="rId21" Type="http://schemas.openxmlformats.org/officeDocument/2006/relationships/image" Target="../media/image287.emf"/><Relationship Id="rId7" Type="http://schemas.openxmlformats.org/officeDocument/2006/relationships/image" Target="../media/image273.emf"/><Relationship Id="rId12" Type="http://schemas.openxmlformats.org/officeDocument/2006/relationships/image" Target="../media/image278.emf"/><Relationship Id="rId17" Type="http://schemas.openxmlformats.org/officeDocument/2006/relationships/image" Target="../media/image283.emf"/><Relationship Id="rId25" Type="http://schemas.openxmlformats.org/officeDocument/2006/relationships/image" Target="../media/image291.emf"/><Relationship Id="rId2" Type="http://schemas.openxmlformats.org/officeDocument/2006/relationships/image" Target="../media/image268.emf"/><Relationship Id="rId16" Type="http://schemas.openxmlformats.org/officeDocument/2006/relationships/image" Target="../media/image282.emf"/><Relationship Id="rId20" Type="http://schemas.openxmlformats.org/officeDocument/2006/relationships/image" Target="../media/image286.emf"/><Relationship Id="rId1" Type="http://schemas.openxmlformats.org/officeDocument/2006/relationships/image" Target="../media/image267.emf"/><Relationship Id="rId6" Type="http://schemas.openxmlformats.org/officeDocument/2006/relationships/image" Target="../media/image272.emf"/><Relationship Id="rId11" Type="http://schemas.openxmlformats.org/officeDocument/2006/relationships/image" Target="../media/image277.emf"/><Relationship Id="rId24" Type="http://schemas.openxmlformats.org/officeDocument/2006/relationships/image" Target="../media/image290.emf"/><Relationship Id="rId5" Type="http://schemas.openxmlformats.org/officeDocument/2006/relationships/image" Target="../media/image271.emf"/><Relationship Id="rId15" Type="http://schemas.openxmlformats.org/officeDocument/2006/relationships/image" Target="../media/image281.emf"/><Relationship Id="rId23" Type="http://schemas.openxmlformats.org/officeDocument/2006/relationships/image" Target="../media/image289.emf"/><Relationship Id="rId28" Type="http://schemas.openxmlformats.org/officeDocument/2006/relationships/image" Target="../media/image294.emf"/><Relationship Id="rId10" Type="http://schemas.openxmlformats.org/officeDocument/2006/relationships/image" Target="../media/image276.emf"/><Relationship Id="rId19" Type="http://schemas.openxmlformats.org/officeDocument/2006/relationships/image" Target="../media/image285.emf"/><Relationship Id="rId4" Type="http://schemas.openxmlformats.org/officeDocument/2006/relationships/image" Target="../media/image270.emf"/><Relationship Id="rId9" Type="http://schemas.openxmlformats.org/officeDocument/2006/relationships/image" Target="../media/image275.emf"/><Relationship Id="rId14" Type="http://schemas.openxmlformats.org/officeDocument/2006/relationships/image" Target="../media/image280.emf"/><Relationship Id="rId22" Type="http://schemas.openxmlformats.org/officeDocument/2006/relationships/image" Target="../media/image288.emf"/><Relationship Id="rId27" Type="http://schemas.openxmlformats.org/officeDocument/2006/relationships/image" Target="../media/image293.e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302.emf"/><Relationship Id="rId13" Type="http://schemas.openxmlformats.org/officeDocument/2006/relationships/image" Target="../media/image307.emf"/><Relationship Id="rId18" Type="http://schemas.openxmlformats.org/officeDocument/2006/relationships/image" Target="../media/image312.emf"/><Relationship Id="rId26" Type="http://schemas.openxmlformats.org/officeDocument/2006/relationships/image" Target="../media/image320.emf"/><Relationship Id="rId3" Type="http://schemas.openxmlformats.org/officeDocument/2006/relationships/image" Target="../media/image297.emf"/><Relationship Id="rId21" Type="http://schemas.openxmlformats.org/officeDocument/2006/relationships/image" Target="../media/image315.emf"/><Relationship Id="rId7" Type="http://schemas.openxmlformats.org/officeDocument/2006/relationships/image" Target="../media/image301.emf"/><Relationship Id="rId12" Type="http://schemas.openxmlformats.org/officeDocument/2006/relationships/image" Target="../media/image306.emf"/><Relationship Id="rId17" Type="http://schemas.openxmlformats.org/officeDocument/2006/relationships/image" Target="../media/image311.emf"/><Relationship Id="rId25" Type="http://schemas.openxmlformats.org/officeDocument/2006/relationships/image" Target="../media/image319.emf"/><Relationship Id="rId2" Type="http://schemas.openxmlformats.org/officeDocument/2006/relationships/image" Target="../media/image296.emf"/><Relationship Id="rId16" Type="http://schemas.openxmlformats.org/officeDocument/2006/relationships/image" Target="../media/image310.emf"/><Relationship Id="rId20" Type="http://schemas.openxmlformats.org/officeDocument/2006/relationships/image" Target="../media/image314.emf"/><Relationship Id="rId29" Type="http://schemas.openxmlformats.org/officeDocument/2006/relationships/image" Target="../media/image323.emf"/><Relationship Id="rId1" Type="http://schemas.openxmlformats.org/officeDocument/2006/relationships/image" Target="../media/image295.emf"/><Relationship Id="rId6" Type="http://schemas.openxmlformats.org/officeDocument/2006/relationships/image" Target="../media/image300.emf"/><Relationship Id="rId11" Type="http://schemas.openxmlformats.org/officeDocument/2006/relationships/image" Target="../media/image305.emf"/><Relationship Id="rId24" Type="http://schemas.openxmlformats.org/officeDocument/2006/relationships/image" Target="../media/image318.emf"/><Relationship Id="rId32" Type="http://schemas.openxmlformats.org/officeDocument/2006/relationships/image" Target="../media/image326.emf"/><Relationship Id="rId5" Type="http://schemas.openxmlformats.org/officeDocument/2006/relationships/image" Target="../media/image299.emf"/><Relationship Id="rId15" Type="http://schemas.openxmlformats.org/officeDocument/2006/relationships/image" Target="../media/image309.emf"/><Relationship Id="rId23" Type="http://schemas.openxmlformats.org/officeDocument/2006/relationships/image" Target="../media/image317.emf"/><Relationship Id="rId28" Type="http://schemas.openxmlformats.org/officeDocument/2006/relationships/image" Target="../media/image322.emf"/><Relationship Id="rId10" Type="http://schemas.openxmlformats.org/officeDocument/2006/relationships/image" Target="../media/image304.emf"/><Relationship Id="rId19" Type="http://schemas.openxmlformats.org/officeDocument/2006/relationships/image" Target="../media/image313.emf"/><Relationship Id="rId31" Type="http://schemas.openxmlformats.org/officeDocument/2006/relationships/image" Target="../media/image325.emf"/><Relationship Id="rId4" Type="http://schemas.openxmlformats.org/officeDocument/2006/relationships/image" Target="../media/image298.emf"/><Relationship Id="rId9" Type="http://schemas.openxmlformats.org/officeDocument/2006/relationships/image" Target="../media/image303.emf"/><Relationship Id="rId14" Type="http://schemas.openxmlformats.org/officeDocument/2006/relationships/image" Target="../media/image308.emf"/><Relationship Id="rId22" Type="http://schemas.openxmlformats.org/officeDocument/2006/relationships/image" Target="../media/image316.emf"/><Relationship Id="rId27" Type="http://schemas.openxmlformats.org/officeDocument/2006/relationships/image" Target="../media/image321.emf"/><Relationship Id="rId30" Type="http://schemas.openxmlformats.org/officeDocument/2006/relationships/image" Target="../media/image324.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29.emf"/><Relationship Id="rId2" Type="http://schemas.openxmlformats.org/officeDocument/2006/relationships/image" Target="../media/image328.emf"/><Relationship Id="rId1" Type="http://schemas.openxmlformats.org/officeDocument/2006/relationships/image" Target="../media/image327.emf"/><Relationship Id="rId6" Type="http://schemas.openxmlformats.org/officeDocument/2006/relationships/image" Target="../media/image332.emf"/><Relationship Id="rId5" Type="http://schemas.openxmlformats.org/officeDocument/2006/relationships/image" Target="../media/image331.emf"/><Relationship Id="rId4" Type="http://schemas.openxmlformats.org/officeDocument/2006/relationships/image" Target="../media/image330.e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image" Target="../media/image341.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48.wmf"/><Relationship Id="rId2" Type="http://schemas.openxmlformats.org/officeDocument/2006/relationships/image" Target="../media/image347.wmf"/><Relationship Id="rId1" Type="http://schemas.openxmlformats.org/officeDocument/2006/relationships/image" Target="../media/image346.wmf"/><Relationship Id="rId6" Type="http://schemas.openxmlformats.org/officeDocument/2006/relationships/image" Target="../media/image351.wmf"/><Relationship Id="rId5" Type="http://schemas.openxmlformats.org/officeDocument/2006/relationships/image" Target="../media/image350.wmf"/><Relationship Id="rId4" Type="http://schemas.openxmlformats.org/officeDocument/2006/relationships/image" Target="../media/image349.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53.emf"/><Relationship Id="rId2" Type="http://schemas.openxmlformats.org/officeDocument/2006/relationships/image" Target="../media/image342.emf"/><Relationship Id="rId1" Type="http://schemas.openxmlformats.org/officeDocument/2006/relationships/image" Target="../media/image341.emf"/><Relationship Id="rId6" Type="http://schemas.openxmlformats.org/officeDocument/2006/relationships/image" Target="../media/image356.emf"/><Relationship Id="rId5" Type="http://schemas.openxmlformats.org/officeDocument/2006/relationships/image" Target="../media/image355.emf"/><Relationship Id="rId4" Type="http://schemas.openxmlformats.org/officeDocument/2006/relationships/image" Target="../media/image354.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66.png"/></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58.wmf"/><Relationship Id="rId1" Type="http://schemas.openxmlformats.org/officeDocument/2006/relationships/image" Target="../media/image369.png"/></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375.wmf"/><Relationship Id="rId3" Type="http://schemas.openxmlformats.org/officeDocument/2006/relationships/image" Target="../media/image371.wmf"/><Relationship Id="rId7" Type="http://schemas.openxmlformats.org/officeDocument/2006/relationships/image" Target="../media/image374.wmf"/><Relationship Id="rId2" Type="http://schemas.openxmlformats.org/officeDocument/2006/relationships/image" Target="../media/image370.wmf"/><Relationship Id="rId1" Type="http://schemas.openxmlformats.org/officeDocument/2006/relationships/image" Target="../media/image369.png"/><Relationship Id="rId6" Type="http://schemas.openxmlformats.org/officeDocument/2006/relationships/image" Target="../media/image258.wmf"/><Relationship Id="rId5" Type="http://schemas.openxmlformats.org/officeDocument/2006/relationships/image" Target="../media/image373.wmf"/><Relationship Id="rId4" Type="http://schemas.openxmlformats.org/officeDocument/2006/relationships/image" Target="../media/image372.emf"/><Relationship Id="rId9" Type="http://schemas.openxmlformats.org/officeDocument/2006/relationships/image" Target="../media/image37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78.wmf"/><Relationship Id="rId1" Type="http://schemas.openxmlformats.org/officeDocument/2006/relationships/image" Target="../media/image377.wmf"/><Relationship Id="rId4" Type="http://schemas.openxmlformats.org/officeDocument/2006/relationships/image" Target="../media/image37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CE5E1AF-B4DB-442C-A460-FB138E76CE76}" type="datetimeFigureOut">
              <a:rPr lang="zh-CN" altLang="en-US" smtClean="0"/>
              <a:t>2022/03/05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F81581-72DB-429A-90E0-E9F895F18F0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E5E1AF-B4DB-442C-A460-FB138E76CE76}" type="datetimeFigureOut">
              <a:rPr lang="zh-CN" altLang="en-US" smtClean="0"/>
              <a:t>2022/03/05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F81581-72DB-429A-90E0-E9F895F18F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E5E1AF-B4DB-442C-A460-FB138E76CE76}" type="datetimeFigureOut">
              <a:rPr lang="zh-CN" altLang="en-US" smtClean="0"/>
              <a:t>2022/03/05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F81581-72DB-429A-90E0-E9F895F18F0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cxnSp>
        <p:nvCxnSpPr>
          <p:cNvPr id="3" name="直接连接符 2"/>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5148263" y="6488113"/>
            <a:ext cx="3995737" cy="369887"/>
          </a:xfrm>
          <a:prstGeom prst="rect">
            <a:avLst/>
          </a:prstGeom>
        </p:spPr>
        <p:txBody>
          <a:bodyPr>
            <a:spAutoFit/>
          </a:bodyPr>
          <a:lstStyle>
            <a:defPPr>
              <a:defRPr lang="zh-CN"/>
            </a:defPPr>
            <a:lvl1pPr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algn="r">
              <a:defRPr/>
            </a:pPr>
            <a:r>
              <a:rPr lang="en-US" altLang="zh-CN" sz="1800" dirty="0">
                <a:solidFill>
                  <a:srgbClr val="006600"/>
                </a:solidFill>
                <a:latin typeface="+mn-lt"/>
                <a:ea typeface="+mn-ea"/>
              </a:rPr>
              <a:t>SUN YAT-SEN UNIVERSITY</a:t>
            </a:r>
            <a:endParaRPr lang="zh-CN" altLang="en-US" sz="1800" dirty="0">
              <a:solidFill>
                <a:srgbClr val="006600"/>
              </a:solidFill>
              <a:latin typeface="+mn-lt"/>
              <a:ea typeface="+mn-ea"/>
            </a:endParaRPr>
          </a:p>
        </p:txBody>
      </p:sp>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p:txBody>
          <a:bodyPr/>
          <a:lstStyle>
            <a:lvl1pPr>
              <a:defRPr/>
            </a:lvl1pPr>
          </a:lstStyle>
          <a:p>
            <a:pPr>
              <a:defRPr/>
            </a:pPr>
            <a:fld id="{27E9761D-8C81-49FA-B652-C3D9C18184F0}" type="slidenum">
              <a:rPr lang="en-US" altLang="zh-CN"/>
              <a:t>‹#›</a:t>
            </a:fld>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lvl="0">
              <a:buClr>
                <a:schemeClr val="bg1"/>
              </a:buClr>
            </a:pPr>
            <a:endParaRPr lang="zh-CN" altLang="en-US" dirty="0"/>
          </a:p>
        </p:txBody>
      </p:sp>
      <p:sp>
        <p:nvSpPr>
          <p:cNvPr id="7" name="页脚占位符 6"/>
          <p:cNvSpPr>
            <a:spLocks noGrp="1"/>
          </p:cNvSpPr>
          <p:nvPr>
            <p:ph type="ftr" sz="quarter" idx="11"/>
          </p:nvPr>
        </p:nvSpPr>
        <p:spPr/>
        <p:txBody>
          <a:bodyPr/>
          <a:lstStyle/>
          <a:p>
            <a:pPr lvl="0">
              <a:buClr>
                <a:schemeClr val="bg1"/>
              </a:buClr>
            </a:pPr>
            <a:endParaRPr lang="zh-CN" altLang="en-US" dirty="0"/>
          </a:p>
        </p:txBody>
      </p:sp>
      <p:sp>
        <p:nvSpPr>
          <p:cNvPr id="8" name="灯片编号占位符 7"/>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buClr>
                <a:schemeClr val="bg1"/>
              </a:buClr>
            </a:pPr>
            <a:endParaRPr lang="zh-CN" altLang="en-US" dirty="0"/>
          </a:p>
        </p:txBody>
      </p:sp>
      <p:sp>
        <p:nvSpPr>
          <p:cNvPr id="6" name="页脚占位符 5"/>
          <p:cNvSpPr>
            <a:spLocks noGrp="1"/>
          </p:cNvSpPr>
          <p:nvPr>
            <p:ph type="ftr" sz="quarter" idx="11"/>
          </p:nvPr>
        </p:nvSpPr>
        <p:spPr/>
        <p:txBody>
          <a:bodyPr/>
          <a:lstStyle/>
          <a:p>
            <a:pPr lvl="0">
              <a:buClr>
                <a:schemeClr val="bg1"/>
              </a:buClr>
            </a:pPr>
            <a:endParaRPr lang="zh-CN" altLang="en-US" dirty="0"/>
          </a:p>
        </p:txBody>
      </p:sp>
      <p:sp>
        <p:nvSpPr>
          <p:cNvPr id="7" name="灯片编号占位符 6"/>
          <p:cNvSpPr>
            <a:spLocks noGrp="1"/>
          </p:cNvSpPr>
          <p:nvPr>
            <p:ph type="sldNum" sz="quarter" idx="12"/>
          </p:nvPr>
        </p:nvSpPr>
        <p:spPr/>
        <p:txBody>
          <a:bodyPr/>
          <a:lstStyle/>
          <a:p>
            <a:pPr lvl="0">
              <a:buClr>
                <a:schemeClr val="bg1"/>
              </a:buClr>
            </a:pPr>
            <a:fld id="{9A0DB2DC-4C9A-4742-B13C-FB6460FD3503}" type="slidenum">
              <a:rPr lang="zh-CN" altLang="en-US" dirty="0"/>
              <a:t>‹#›</a:t>
            </a:fld>
            <a:endParaRPr lang="zh-CN" altLang="en-US" dirty="0"/>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cxnSp>
        <p:nvCxnSpPr>
          <p:cNvPr id="4" name="直接连接符 3"/>
          <p:cNvCxnSpPr/>
          <p:nvPr/>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p:nvSpPr>
        <p:spPr bwMode="auto">
          <a:xfrm>
            <a:off x="5795963" y="6453188"/>
            <a:ext cx="3384550" cy="369888"/>
          </a:xfrm>
          <a:prstGeom prst="rect">
            <a:avLst/>
          </a:prstGeom>
          <a:noFill/>
          <a:ln>
            <a:noFill/>
          </a:ln>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6600"/>
                </a:solidFill>
                <a:effectLst/>
                <a:uLnTx/>
                <a:uFillTx/>
                <a:latin typeface="Calibri" panose="020F0502020204030204" pitchFamily="34" charset="0"/>
                <a:ea typeface="宋体" panose="02010600030101010101" pitchFamily="2" charset="-122"/>
                <a:cs typeface="+mn-cs"/>
              </a:rPr>
              <a:t>SUN YAT-SEN UNIVERSITY</a:t>
            </a:r>
            <a:endParaRPr kumimoji="0" lang="zh-CN" altLang="en-US" sz="1800" b="1" i="0" u="none" strike="noStrike" kern="1200" cap="none" spc="0" normalizeH="0" baseline="0" noProof="0">
              <a:ln>
                <a:noFill/>
              </a:ln>
              <a:solidFill>
                <a:srgbClr val="006600"/>
              </a:solidFill>
              <a:effectLst/>
              <a:uLnTx/>
              <a:uFillTx/>
              <a:latin typeface="Calibri" panose="020F0502020204030204" pitchFamily="34" charset="0"/>
              <a:ea typeface="宋体" panose="02010600030101010101" pitchFamily="2" charset="-122"/>
              <a:cs typeface="+mn-cs"/>
            </a:endParaRPr>
          </a:p>
        </p:txBody>
      </p:sp>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cxnSp>
        <p:nvCxnSpPr>
          <p:cNvPr id="4" name="直接连接符 3"/>
          <p:cNvCxnSpPr/>
          <p:nvPr/>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p:nvSpPr>
        <p:spPr bwMode="auto">
          <a:xfrm>
            <a:off x="5795963" y="6453188"/>
            <a:ext cx="3384550" cy="369888"/>
          </a:xfrm>
          <a:prstGeom prst="rect">
            <a:avLst/>
          </a:prstGeom>
          <a:noFill/>
          <a:ln>
            <a:noFill/>
          </a:ln>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6600"/>
                </a:solidFill>
                <a:effectLst/>
                <a:uLnTx/>
                <a:uFillTx/>
                <a:latin typeface="Calibri" panose="020F0502020204030204" pitchFamily="34" charset="0"/>
                <a:ea typeface="宋体" panose="02010600030101010101" pitchFamily="2" charset="-122"/>
                <a:cs typeface="+mn-cs"/>
              </a:rPr>
              <a:t>SUN YAT-SEN UNIVERSITY</a:t>
            </a:r>
            <a:endParaRPr kumimoji="0" lang="zh-CN" altLang="en-US" sz="1800" b="1" i="0" u="none" strike="noStrike" kern="1200" cap="none" spc="0" normalizeH="0" baseline="0" noProof="0">
              <a:ln>
                <a:noFill/>
              </a:ln>
              <a:solidFill>
                <a:srgbClr val="006600"/>
              </a:solidFill>
              <a:effectLst/>
              <a:uLnTx/>
              <a:uFillTx/>
              <a:latin typeface="Calibri" panose="020F0502020204030204" pitchFamily="34" charset="0"/>
              <a:ea typeface="宋体" panose="02010600030101010101" pitchFamily="2" charset="-122"/>
              <a:cs typeface="+mn-cs"/>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cxnSp>
        <p:nvCxnSpPr>
          <p:cNvPr id="4" name="直接连接符 3"/>
          <p:cNvCxnSpPr/>
          <p:nvPr/>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p:nvSpPr>
        <p:spPr bwMode="auto">
          <a:xfrm>
            <a:off x="5795963" y="6453188"/>
            <a:ext cx="3384550" cy="369888"/>
          </a:xfrm>
          <a:prstGeom prst="rect">
            <a:avLst/>
          </a:prstGeom>
          <a:noFill/>
          <a:ln>
            <a:noFill/>
          </a:ln>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006600"/>
                </a:solidFill>
                <a:effectLst/>
                <a:uLnTx/>
                <a:uFillTx/>
                <a:latin typeface="Calibri" panose="020F0502020204030204" pitchFamily="34" charset="0"/>
                <a:ea typeface="宋体" panose="02010600030101010101" pitchFamily="2" charset="-122"/>
                <a:cs typeface="+mn-cs"/>
              </a:rPr>
              <a:t>SUN YAT-SEN UNIVERSITY</a:t>
            </a:r>
            <a:endParaRPr kumimoji="0" lang="zh-CN" altLang="en-US" sz="1800" b="1" i="0" u="none" strike="noStrike" kern="1200" cap="none" spc="0" normalizeH="0" baseline="0" noProof="0">
              <a:ln>
                <a:noFill/>
              </a:ln>
              <a:solidFill>
                <a:srgbClr val="006600"/>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2"/>
          </p:nvPr>
        </p:nvSpPr>
        <p:spPr>
          <a:xfrm>
            <a:off x="457200" y="6356350"/>
            <a:ext cx="2133600" cy="365125"/>
          </a:xfrm>
          <a:prstGeom prst="rect">
            <a:avLst/>
          </a:prstGeom>
        </p:spPr>
        <p:txBody>
          <a:bodyPr/>
          <a:lstStyle>
            <a:lvl1pPr eaLnBrk="1" hangingPunct="1">
              <a:defRPr>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3"/>
          </p:nvPr>
        </p:nvSpPr>
        <p:spPr>
          <a:xfrm>
            <a:off x="3124200" y="6356350"/>
            <a:ext cx="2895600" cy="365125"/>
          </a:xfrm>
          <a:prstGeom prst="rect">
            <a:avLst/>
          </a:prstGeom>
        </p:spPr>
        <p:txBody>
          <a:bodyPr/>
          <a:lstStyle>
            <a:lvl1pPr eaLnBrk="1" hangingPunct="1">
              <a:defRPr>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t" anchorCtr="0" compatLnSpc="1"/>
          <a:lstStyle/>
          <a:p>
            <a:pPr lvl="0" eaLnBrk="1" hangingPunct="1"/>
            <a:fld id="{9A0DB2DC-4C9A-4742-B13C-FB6460FD3503}" type="slidenum">
              <a:rPr lang="zh-CN" altLang="en-US" dirty="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1822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E5E1AF-B4DB-442C-A460-FB138E76CE76}" type="datetimeFigureOut">
              <a:rPr lang="zh-CN" altLang="en-US" smtClean="0"/>
              <a:t>2022/03/05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F81581-72DB-429A-90E0-E9F895F18F00}"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14456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237644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91070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919112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28364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24783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824301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862617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911205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91881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CE5E1AF-B4DB-442C-A460-FB138E76CE76}" type="datetimeFigureOut">
              <a:rPr lang="zh-CN" altLang="en-US" smtClean="0"/>
              <a:t>2022/03/05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F81581-72DB-429A-90E0-E9F895F18F00}"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cxnSp>
        <p:nvCxnSpPr>
          <p:cNvPr id="3" name="直接连接符 2"/>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5148263" y="6488113"/>
            <a:ext cx="3995737" cy="369887"/>
          </a:xfrm>
          <a:prstGeom prst="rect">
            <a:avLst/>
          </a:prstGeom>
        </p:spPr>
        <p:txBody>
          <a:bodyPr>
            <a:spAutoFit/>
          </a:bodyPr>
          <a:lstStyle>
            <a:defPPr>
              <a:defRPr lang="zh-CN"/>
            </a:defPPr>
            <a:lvl1pPr algn="l" rtl="0" fontAlgn="base">
              <a:spcBef>
                <a:spcPct val="0"/>
              </a:spcBef>
              <a:spcAft>
                <a:spcPct val="0"/>
              </a:spcAft>
              <a:defRPr sz="28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sz="28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sz="28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sz="28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r">
              <a:defRPr/>
            </a:pPr>
            <a:r>
              <a:rPr lang="en-US" altLang="zh-CN" sz="1800" dirty="0">
                <a:solidFill>
                  <a:srgbClr val="006600"/>
                </a:solidFill>
                <a:latin typeface="Calibri"/>
                <a:ea typeface="宋体"/>
              </a:rPr>
              <a:t>SUN YAT-SEN UNIVERSITY</a:t>
            </a:r>
            <a:endParaRPr lang="zh-CN" altLang="en-US" sz="1800" dirty="0">
              <a:solidFill>
                <a:srgbClr val="006600"/>
              </a:solidFill>
              <a:latin typeface="Calibri"/>
              <a:ea typeface="宋体"/>
            </a:endParaRPr>
          </a:p>
        </p:txBody>
      </p:sp>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dirty="0">
              <a:solidFill>
                <a:prstClr val="black">
                  <a:tint val="75000"/>
                </a:prstClr>
              </a:solidFill>
            </a:endParaRPr>
          </a:p>
        </p:txBody>
      </p:sp>
      <p:sp>
        <p:nvSpPr>
          <p:cNvPr id="7" name="Rectangle 6"/>
          <p:cNvSpPr>
            <a:spLocks noGrp="1" noChangeArrowheads="1"/>
          </p:cNvSpPr>
          <p:nvPr>
            <p:ph type="sldNum" sz="quarter" idx="12"/>
          </p:nvPr>
        </p:nvSpPr>
        <p:spPr/>
        <p:txBody>
          <a:bodyPr/>
          <a:lstStyle>
            <a:lvl1pPr>
              <a:defRPr/>
            </a:lvl1pPr>
          </a:lstStyle>
          <a:p>
            <a:pPr>
              <a:defRPr/>
            </a:pPr>
            <a:fld id="{27E9761D-8C81-49FA-B652-C3D9C18184F0}" type="slidenum">
              <a:rPr lang="en-US" altLang="zh-CN">
                <a:solidFill>
                  <a:prstClr val="black">
                    <a:tint val="75000"/>
                  </a:prstClr>
                </a:solidFill>
              </a:rPr>
              <a:pPr>
                <a:defRPr/>
              </a:pPr>
              <a:t>‹#›</a:t>
            </a:fld>
            <a:endParaRPr lang="en-US" altLang="zh-CN" dirty="0">
              <a:solidFill>
                <a:prstClr val="black">
                  <a:tint val="75000"/>
                </a:prstClr>
              </a:solidFill>
            </a:endParaRPr>
          </a:p>
        </p:txBody>
      </p:sp>
    </p:spTree>
    <p:extLst>
      <p:ext uri="{BB962C8B-B14F-4D97-AF65-F5344CB8AC3E}">
        <p14:creationId xmlns:p14="http://schemas.microsoft.com/office/powerpoint/2010/main" val="6062542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4" name="直接连接符 3"/>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userDrawn="1"/>
        </p:nvSpPr>
        <p:spPr bwMode="auto">
          <a:xfrm>
            <a:off x="5795963" y="6453188"/>
            <a:ext cx="3384550" cy="369887"/>
          </a:xfrm>
          <a:prstGeom prst="rect">
            <a:avLst/>
          </a:prstGeom>
          <a:noFill/>
          <a:ln>
            <a:noFill/>
          </a:ln>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r" eaLnBrk="1" fontAlgn="base" hangingPunct="1">
              <a:spcBef>
                <a:spcPct val="0"/>
              </a:spcBef>
              <a:spcAft>
                <a:spcPct val="0"/>
              </a:spcAft>
              <a:defRPr/>
            </a:pPr>
            <a:r>
              <a:rPr lang="en-US" altLang="zh-CN" sz="1800">
                <a:solidFill>
                  <a:srgbClr val="006600"/>
                </a:solidFill>
                <a:latin typeface="Calibri" pitchFamily="34" charset="0"/>
              </a:rPr>
              <a:t>SUN YAT-SEN UNIVERSITY</a:t>
            </a:r>
            <a:endParaRPr lang="zh-CN" altLang="en-US" sz="1800">
              <a:solidFill>
                <a:srgbClr val="006600"/>
              </a:solidFill>
              <a:latin typeface="Calibri" pitchFamily="34" charset="0"/>
            </a:endParaRPr>
          </a:p>
        </p:txBody>
      </p:sp>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extLst>
      <p:ext uri="{BB962C8B-B14F-4D97-AF65-F5344CB8AC3E}">
        <p14:creationId xmlns:p14="http://schemas.microsoft.com/office/powerpoint/2010/main" val="37091464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userDrawn="1"/>
        </p:nvSpPr>
        <p:spPr bwMode="auto">
          <a:xfrm>
            <a:off x="5795963" y="6453188"/>
            <a:ext cx="3384550" cy="369887"/>
          </a:xfrm>
          <a:prstGeom prst="rect">
            <a:avLst/>
          </a:prstGeom>
          <a:noFill/>
          <a:ln>
            <a:noFill/>
          </a:ln>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r" eaLnBrk="1" fontAlgn="base" hangingPunct="1">
              <a:spcBef>
                <a:spcPct val="0"/>
              </a:spcBef>
              <a:spcAft>
                <a:spcPct val="0"/>
              </a:spcAft>
              <a:defRPr/>
            </a:pPr>
            <a:r>
              <a:rPr lang="en-US" altLang="zh-CN" sz="1800">
                <a:solidFill>
                  <a:srgbClr val="006600"/>
                </a:solidFill>
                <a:latin typeface="Calibri" pitchFamily="34" charset="0"/>
              </a:rPr>
              <a:t>SUN YAT-SEN UNIVERSITY</a:t>
            </a:r>
            <a:endParaRPr lang="zh-CN" altLang="en-US" sz="1800">
              <a:solidFill>
                <a:srgbClr val="006600"/>
              </a:solidFill>
              <a:latin typeface="Calibri" pitchFamily="34" charset="0"/>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412633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3" name="矩形 2"/>
          <p:cNvSpPr>
            <a:spLocks noChangeArrowheads="1"/>
          </p:cNvSpPr>
          <p:nvPr userDrawn="1"/>
        </p:nvSpPr>
        <p:spPr bwMode="auto">
          <a:xfrm>
            <a:off x="5795963" y="6453188"/>
            <a:ext cx="3384550" cy="369887"/>
          </a:xfrm>
          <a:prstGeom prst="rect">
            <a:avLst/>
          </a:prstGeom>
          <a:noFill/>
          <a:ln>
            <a:noFill/>
          </a:ln>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r" eaLnBrk="1" fontAlgn="base" hangingPunct="1">
              <a:spcBef>
                <a:spcPct val="0"/>
              </a:spcBef>
              <a:spcAft>
                <a:spcPct val="0"/>
              </a:spcAft>
              <a:defRPr/>
            </a:pPr>
            <a:r>
              <a:rPr lang="en-US" altLang="zh-CN" sz="1800">
                <a:solidFill>
                  <a:srgbClr val="006600"/>
                </a:solidFill>
                <a:latin typeface="Calibri" pitchFamily="34" charset="0"/>
              </a:rPr>
              <a:t>SUN YAT-SEN UNIVERSITY</a:t>
            </a:r>
            <a:endParaRPr lang="zh-CN" altLang="en-US" sz="1800">
              <a:solidFill>
                <a:srgbClr val="006600"/>
              </a:solidFill>
              <a:latin typeface="Calibri" pitchFamily="34" charset="0"/>
            </a:endParaRPr>
          </a:p>
        </p:txBody>
      </p:sp>
    </p:spTree>
    <p:extLst>
      <p:ext uri="{BB962C8B-B14F-4D97-AF65-F5344CB8AC3E}">
        <p14:creationId xmlns:p14="http://schemas.microsoft.com/office/powerpoint/2010/main" val="21068025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356350"/>
            <a:ext cx="2133600" cy="365125"/>
          </a:xfrm>
          <a:prstGeom prst="rect">
            <a:avLst/>
          </a:prstGeom>
        </p:spPr>
        <p:txBody>
          <a:bodyPr/>
          <a:lstStyle>
            <a:lvl1pPr eaLnBrk="1" hangingPunct="1">
              <a:defRPr>
                <a:ea typeface="宋体" pitchFamily="2" charset="-122"/>
              </a:defRPr>
            </a:lvl1pPr>
          </a:lstStyle>
          <a:p>
            <a:pPr fontAlgn="base">
              <a:spcBef>
                <a:spcPct val="0"/>
              </a:spcBef>
              <a:spcAft>
                <a:spcPct val="0"/>
              </a:spcAft>
              <a:defRPr/>
            </a:pPr>
            <a:fld id="{6FB47F52-F00B-4028-8CD3-BD7863B1626E}" type="datetimeFigureOut">
              <a:rPr lang="zh-CN" altLang="en-US" sz="2800" b="1">
                <a:solidFill>
                  <a:prstClr val="black"/>
                </a:solidFill>
                <a:latin typeface="Times New Roman" pitchFamily="18" charset="0"/>
              </a:rPr>
              <a:pPr fontAlgn="base">
                <a:spcBef>
                  <a:spcPct val="0"/>
                </a:spcBef>
                <a:spcAft>
                  <a:spcPct val="0"/>
                </a:spcAft>
                <a:defRPr/>
              </a:pPr>
              <a:t>2022/03/05</a:t>
            </a:fld>
            <a:endParaRPr lang="zh-CN" altLang="en-US" sz="2800" b="1">
              <a:solidFill>
                <a:prstClr val="black"/>
              </a:solidFill>
              <a:latin typeface="Times New Roman" pitchFamily="18" charset="0"/>
            </a:endParaRPr>
          </a:p>
        </p:txBody>
      </p:sp>
      <p:sp>
        <p:nvSpPr>
          <p:cNvPr id="6" name="页脚占位符 5"/>
          <p:cNvSpPr>
            <a:spLocks noGrp="1"/>
          </p:cNvSpPr>
          <p:nvPr>
            <p:ph type="ftr" sz="quarter" idx="11"/>
          </p:nvPr>
        </p:nvSpPr>
        <p:spPr>
          <a:xfrm>
            <a:off x="3124200" y="6356350"/>
            <a:ext cx="2895600" cy="365125"/>
          </a:xfrm>
          <a:prstGeom prst="rect">
            <a:avLst/>
          </a:prstGeom>
        </p:spPr>
        <p:txBody>
          <a:bodyPr/>
          <a:lstStyle>
            <a:lvl1pPr eaLnBrk="1" hangingPunct="1">
              <a:defRPr>
                <a:ea typeface="宋体" pitchFamily="2" charset="-122"/>
              </a:defRPr>
            </a:lvl1pPr>
          </a:lstStyle>
          <a:p>
            <a:pPr fontAlgn="base">
              <a:spcBef>
                <a:spcPct val="0"/>
              </a:spcBef>
              <a:spcAft>
                <a:spcPct val="0"/>
              </a:spcAft>
              <a:defRPr/>
            </a:pPr>
            <a:endParaRPr lang="zh-CN" altLang="en-US" sz="2800" b="1">
              <a:solidFill>
                <a:prstClr val="black"/>
              </a:solidFill>
              <a:latin typeface="Times New Roman" pitchFamily="18" charset="0"/>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宋体" pitchFamily="2" charset="-122"/>
              </a:defRPr>
            </a:lvl1pPr>
          </a:lstStyle>
          <a:p>
            <a:pPr fontAlgn="base">
              <a:spcBef>
                <a:spcPct val="0"/>
              </a:spcBef>
              <a:spcAft>
                <a:spcPct val="0"/>
              </a:spcAft>
              <a:defRPr/>
            </a:pPr>
            <a:fld id="{A76477D0-89AE-4E9E-AD4C-DFE745BE66DD}" type="slidenum">
              <a:rPr lang="zh-CN" altLang="en-US" sz="2800" b="1">
                <a:solidFill>
                  <a:prstClr val="black"/>
                </a:solidFill>
                <a:latin typeface="Times New Roman" pitchFamily="18" charset="0"/>
              </a:rPr>
              <a:pPr fontAlgn="base">
                <a:spcBef>
                  <a:spcPct val="0"/>
                </a:spcBef>
                <a:spcAft>
                  <a:spcPct val="0"/>
                </a:spcAft>
                <a:defRPr/>
              </a:pPr>
              <a:t>‹#›</a:t>
            </a:fld>
            <a:endParaRPr lang="zh-CN" altLang="en-US" sz="2800" b="1">
              <a:solidFill>
                <a:prstClr val="black"/>
              </a:solidFill>
              <a:latin typeface="Times New Roman" pitchFamily="18" charset="0"/>
            </a:endParaRPr>
          </a:p>
        </p:txBody>
      </p:sp>
    </p:spTree>
    <p:extLst>
      <p:ext uri="{BB962C8B-B14F-4D97-AF65-F5344CB8AC3E}">
        <p14:creationId xmlns:p14="http://schemas.microsoft.com/office/powerpoint/2010/main" val="396822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CE5E1AF-B4DB-442C-A460-FB138E76CE76}" type="datetimeFigureOut">
              <a:rPr lang="zh-CN" altLang="en-US" smtClean="0"/>
              <a:t>2022/03/05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F81581-72DB-429A-90E0-E9F895F18F0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CE5E1AF-B4DB-442C-A460-FB138E76CE76}" type="datetimeFigureOut">
              <a:rPr lang="zh-CN" altLang="en-US" smtClean="0"/>
              <a:t>2022/03/05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F81581-72DB-429A-90E0-E9F895F18F0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CE5E1AF-B4DB-442C-A460-FB138E76CE76}" type="datetimeFigureOut">
              <a:rPr lang="zh-CN" altLang="en-US" smtClean="0"/>
              <a:t>2022/03/05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F81581-72DB-429A-90E0-E9F895F18F0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CE5E1AF-B4DB-442C-A460-FB138E76CE76}" type="datetimeFigureOut">
              <a:rPr lang="zh-CN" altLang="en-US" smtClean="0"/>
              <a:t>2022/03/05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F81581-72DB-429A-90E0-E9F895F18F0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CE5E1AF-B4DB-442C-A460-FB138E76CE76}" type="datetimeFigureOut">
              <a:rPr lang="zh-CN" altLang="en-US" smtClean="0"/>
              <a:t>2022/03/05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F81581-72DB-429A-90E0-E9F895F18F0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CE5E1AF-B4DB-442C-A460-FB138E76CE76}" type="datetimeFigureOut">
              <a:rPr lang="zh-CN" altLang="en-US" smtClean="0"/>
              <a:t>2022/03/05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F81581-72DB-429A-90E0-E9F895F18F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4.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E5E1AF-B4DB-442C-A460-FB138E76CE76}" type="datetimeFigureOut">
              <a:rPr lang="zh-CN" altLang="en-US" smtClean="0"/>
              <a:t>2022/03/05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81581-72DB-429A-90E0-E9F895F18F0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1027" name="文本占位符 2"/>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E5E1AF-B4DB-442C-A460-FB138E76CE76}" type="datetimeFigureOut">
              <a:rPr lang="zh-CN" altLang="en-US" smtClean="0">
                <a:solidFill>
                  <a:prstClr val="black">
                    <a:tint val="75000"/>
                  </a:prstClr>
                </a:solidFill>
              </a:rPr>
              <a:pPr/>
              <a:t>2022/03/05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81581-72DB-429A-90E0-E9F895F18F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311563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2408995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9.wmf"/><Relationship Id="rId5" Type="http://schemas.openxmlformats.org/officeDocument/2006/relationships/oleObject" Target="../embeddings/oleObject29.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31.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32.bin"/><Relationship Id="rId7" Type="http://schemas.openxmlformats.org/officeDocument/2006/relationships/image" Target="../media/image33.wmf"/><Relationship Id="rId12" Type="http://schemas.openxmlformats.org/officeDocument/2006/relationships/image" Target="../media/image37.jpeg"/><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33.bin"/><Relationship Id="rId11" Type="http://schemas.openxmlformats.org/officeDocument/2006/relationships/image" Target="../media/image35.wmf"/><Relationship Id="rId5" Type="http://schemas.openxmlformats.org/officeDocument/2006/relationships/image" Target="../media/image36.png"/><Relationship Id="rId10" Type="http://schemas.openxmlformats.org/officeDocument/2006/relationships/oleObject" Target="../embeddings/oleObject35.bin"/><Relationship Id="rId4" Type="http://schemas.openxmlformats.org/officeDocument/2006/relationships/image" Target="../media/image32.wmf"/><Relationship Id="rId9" Type="http://schemas.openxmlformats.org/officeDocument/2006/relationships/image" Target="../media/image34.wmf"/></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oleObject" Target="../embeddings/oleObject36.bin"/><Relationship Id="rId7" Type="http://schemas.openxmlformats.org/officeDocument/2006/relationships/image" Target="../media/image39.w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37.bin"/><Relationship Id="rId5" Type="http://schemas.openxmlformats.org/officeDocument/2006/relationships/image" Target="../media/image36.png"/><Relationship Id="rId4" Type="http://schemas.openxmlformats.org/officeDocument/2006/relationships/image" Target="../media/image38.wmf"/></Relationships>
</file>

<file path=ppt/slides/_rels/slide14.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41.emf"/><Relationship Id="rId5" Type="http://schemas.openxmlformats.org/officeDocument/2006/relationships/oleObject" Target="../embeddings/oleObject39.bin"/><Relationship Id="rId10" Type="http://schemas.openxmlformats.org/officeDocument/2006/relationships/image" Target="../media/image43.jpeg"/><Relationship Id="rId4" Type="http://schemas.openxmlformats.org/officeDocument/2006/relationships/image" Target="../media/image40.emf"/><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48.jpeg"/><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45.emf"/><Relationship Id="rId11" Type="http://schemas.openxmlformats.org/officeDocument/2006/relationships/image" Target="../media/image36.png"/><Relationship Id="rId5" Type="http://schemas.openxmlformats.org/officeDocument/2006/relationships/oleObject" Target="../embeddings/oleObject42.bin"/><Relationship Id="rId10" Type="http://schemas.openxmlformats.org/officeDocument/2006/relationships/image" Target="../media/image47.wmf"/><Relationship Id="rId4" Type="http://schemas.openxmlformats.org/officeDocument/2006/relationships/image" Target="../media/image44.emf"/><Relationship Id="rId9" Type="http://schemas.openxmlformats.org/officeDocument/2006/relationships/oleObject" Target="../embeddings/oleObject44.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oleObject" Target="../embeddings/oleObject45.bin"/><Relationship Id="rId7" Type="http://schemas.openxmlformats.org/officeDocument/2006/relationships/image" Target="../media/image36.png"/><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50.emf"/><Relationship Id="rId5" Type="http://schemas.openxmlformats.org/officeDocument/2006/relationships/oleObject" Target="../embeddings/oleObject46.bin"/><Relationship Id="rId10" Type="http://schemas.openxmlformats.org/officeDocument/2006/relationships/image" Target="../media/image52.jpeg"/><Relationship Id="rId4" Type="http://schemas.openxmlformats.org/officeDocument/2006/relationships/image" Target="../media/image49.emf"/><Relationship Id="rId9" Type="http://schemas.openxmlformats.org/officeDocument/2006/relationships/image" Target="../media/image51.emf"/></Relationships>
</file>

<file path=ppt/slides/_rels/slide17.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53.bin"/><Relationship Id="rId18" Type="http://schemas.openxmlformats.org/officeDocument/2006/relationships/image" Target="../media/image60.wmf"/><Relationship Id="rId3" Type="http://schemas.openxmlformats.org/officeDocument/2006/relationships/oleObject" Target="../embeddings/oleObject48.bin"/><Relationship Id="rId21" Type="http://schemas.openxmlformats.org/officeDocument/2006/relationships/image" Target="../media/image62.jpeg"/><Relationship Id="rId7" Type="http://schemas.openxmlformats.org/officeDocument/2006/relationships/oleObject" Target="../embeddings/oleObject50.bin"/><Relationship Id="rId12" Type="http://schemas.openxmlformats.org/officeDocument/2006/relationships/image" Target="../media/image57.wmf"/><Relationship Id="rId17" Type="http://schemas.openxmlformats.org/officeDocument/2006/relationships/oleObject" Target="../embeddings/oleObject55.bin"/><Relationship Id="rId2" Type="http://schemas.openxmlformats.org/officeDocument/2006/relationships/slideLayout" Target="../slideLayouts/slideLayout12.xml"/><Relationship Id="rId16" Type="http://schemas.openxmlformats.org/officeDocument/2006/relationships/image" Target="../media/image59.wmf"/><Relationship Id="rId20" Type="http://schemas.openxmlformats.org/officeDocument/2006/relationships/image" Target="../media/image61.wmf"/><Relationship Id="rId1" Type="http://schemas.openxmlformats.org/officeDocument/2006/relationships/vmlDrawing" Target="../drawings/vmlDrawing13.vml"/><Relationship Id="rId6" Type="http://schemas.openxmlformats.org/officeDocument/2006/relationships/image" Target="../media/image54.wmf"/><Relationship Id="rId11" Type="http://schemas.openxmlformats.org/officeDocument/2006/relationships/oleObject" Target="../embeddings/oleObject52.bin"/><Relationship Id="rId5" Type="http://schemas.openxmlformats.org/officeDocument/2006/relationships/oleObject" Target="../embeddings/oleObject49.bin"/><Relationship Id="rId15" Type="http://schemas.openxmlformats.org/officeDocument/2006/relationships/oleObject" Target="../embeddings/oleObject54.bin"/><Relationship Id="rId10" Type="http://schemas.openxmlformats.org/officeDocument/2006/relationships/image" Target="../media/image56.wmf"/><Relationship Id="rId19" Type="http://schemas.openxmlformats.org/officeDocument/2006/relationships/oleObject" Target="../embeddings/oleObject56.bin"/><Relationship Id="rId4" Type="http://schemas.openxmlformats.org/officeDocument/2006/relationships/image" Target="../media/image53.wmf"/><Relationship Id="rId9" Type="http://schemas.openxmlformats.org/officeDocument/2006/relationships/oleObject" Target="../embeddings/oleObject51.bin"/><Relationship Id="rId14" Type="http://schemas.openxmlformats.org/officeDocument/2006/relationships/image" Target="../media/image58.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63.wmf"/></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2.xml"/><Relationship Id="rId1" Type="http://schemas.openxmlformats.org/officeDocument/2006/relationships/vmlDrawing" Target="../drawings/vmlDrawing15.vml"/><Relationship Id="rId5" Type="http://schemas.openxmlformats.org/officeDocument/2006/relationships/image" Target="../media/image64.wmf"/><Relationship Id="rId4" Type="http://schemas.openxmlformats.org/officeDocument/2006/relationships/oleObject" Target="../embeddings/oleObject58.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64.bin"/><Relationship Id="rId18" Type="http://schemas.openxmlformats.org/officeDocument/2006/relationships/image" Target="../media/image72.e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69.wmf"/><Relationship Id="rId17" Type="http://schemas.openxmlformats.org/officeDocument/2006/relationships/oleObject" Target="../embeddings/oleObject66.bin"/><Relationship Id="rId2" Type="http://schemas.openxmlformats.org/officeDocument/2006/relationships/slideLayout" Target="../slideLayouts/slideLayout12.xml"/><Relationship Id="rId16" Type="http://schemas.openxmlformats.org/officeDocument/2006/relationships/image" Target="../media/image71.emf"/><Relationship Id="rId20" Type="http://schemas.openxmlformats.org/officeDocument/2006/relationships/image" Target="../media/image73.wmf"/><Relationship Id="rId1" Type="http://schemas.openxmlformats.org/officeDocument/2006/relationships/vmlDrawing" Target="../drawings/vmlDrawing16.vml"/><Relationship Id="rId6" Type="http://schemas.openxmlformats.org/officeDocument/2006/relationships/image" Target="../media/image66.emf"/><Relationship Id="rId11" Type="http://schemas.openxmlformats.org/officeDocument/2006/relationships/oleObject" Target="../embeddings/oleObject63.bin"/><Relationship Id="rId5" Type="http://schemas.openxmlformats.org/officeDocument/2006/relationships/oleObject" Target="../embeddings/oleObject60.bin"/><Relationship Id="rId15" Type="http://schemas.openxmlformats.org/officeDocument/2006/relationships/oleObject" Target="../embeddings/oleObject65.bin"/><Relationship Id="rId10" Type="http://schemas.openxmlformats.org/officeDocument/2006/relationships/image" Target="../media/image68.wmf"/><Relationship Id="rId19" Type="http://schemas.openxmlformats.org/officeDocument/2006/relationships/oleObject" Target="../embeddings/oleObject67.bin"/><Relationship Id="rId4" Type="http://schemas.openxmlformats.org/officeDocument/2006/relationships/image" Target="../media/image65.emf"/><Relationship Id="rId9" Type="http://schemas.openxmlformats.org/officeDocument/2006/relationships/oleObject" Target="../embeddings/oleObject62.bin"/><Relationship Id="rId14" Type="http://schemas.openxmlformats.org/officeDocument/2006/relationships/image" Target="../media/image70.emf"/></Relationships>
</file>

<file path=ppt/slides/_rels/slide2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2.xml"/><Relationship Id="rId4" Type="http://schemas.openxmlformats.org/officeDocument/2006/relationships/image" Target="../media/image76.jpeg"/></Relationships>
</file>

<file path=ppt/slides/_rels/slide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image" Target="../media/image79.wmf"/><Relationship Id="rId11" Type="http://schemas.openxmlformats.org/officeDocument/2006/relationships/image" Target="../media/image36.png"/><Relationship Id="rId5" Type="http://schemas.openxmlformats.org/officeDocument/2006/relationships/oleObject" Target="../embeddings/oleObject69.bin"/><Relationship Id="rId10" Type="http://schemas.openxmlformats.org/officeDocument/2006/relationships/image" Target="../media/image81.emf"/><Relationship Id="rId4" Type="http://schemas.openxmlformats.org/officeDocument/2006/relationships/image" Target="../media/image78.wmf"/><Relationship Id="rId9" Type="http://schemas.openxmlformats.org/officeDocument/2006/relationships/oleObject" Target="../embeddings/oleObject71.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image" Target="../media/image86.jpeg"/><Relationship Id="rId7" Type="http://schemas.openxmlformats.org/officeDocument/2006/relationships/image" Target="../media/image83.wmf"/><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oleObject" Target="../embeddings/oleObject73.bin"/><Relationship Id="rId11" Type="http://schemas.openxmlformats.org/officeDocument/2006/relationships/image" Target="../media/image85.wmf"/><Relationship Id="rId5" Type="http://schemas.openxmlformats.org/officeDocument/2006/relationships/image" Target="../media/image82.w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84.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91.emf"/><Relationship Id="rId3" Type="http://schemas.openxmlformats.org/officeDocument/2006/relationships/image" Target="../media/image92.jpeg"/><Relationship Id="rId7" Type="http://schemas.openxmlformats.org/officeDocument/2006/relationships/image" Target="../media/image88.emf"/><Relationship Id="rId12" Type="http://schemas.openxmlformats.org/officeDocument/2006/relationships/oleObject" Target="../embeddings/oleObject80.bin"/><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oleObject" Target="../embeddings/oleObject77.bin"/><Relationship Id="rId11" Type="http://schemas.openxmlformats.org/officeDocument/2006/relationships/image" Target="../media/image90.wmf"/><Relationship Id="rId5" Type="http://schemas.openxmlformats.org/officeDocument/2006/relationships/image" Target="../media/image87.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89.wmf"/></Relationships>
</file>

<file path=ppt/slides/_rels/slide2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96.emf"/><Relationship Id="rId13"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98.emf"/><Relationship Id="rId17" Type="http://schemas.openxmlformats.org/officeDocument/2006/relationships/image" Target="../media/image101.jpeg"/><Relationship Id="rId2" Type="http://schemas.openxmlformats.org/officeDocument/2006/relationships/slideLayout" Target="../slideLayouts/slideLayout12.xml"/><Relationship Id="rId16" Type="http://schemas.openxmlformats.org/officeDocument/2006/relationships/image" Target="../media/image100.wmf"/><Relationship Id="rId1" Type="http://schemas.openxmlformats.org/officeDocument/2006/relationships/vmlDrawing" Target="../drawings/vmlDrawing20.vml"/><Relationship Id="rId6" Type="http://schemas.openxmlformats.org/officeDocument/2006/relationships/image" Target="../media/image95.emf"/><Relationship Id="rId11" Type="http://schemas.openxmlformats.org/officeDocument/2006/relationships/oleObject" Target="../embeddings/oleObject85.bin"/><Relationship Id="rId5" Type="http://schemas.openxmlformats.org/officeDocument/2006/relationships/oleObject" Target="../embeddings/oleObject82.bin"/><Relationship Id="rId15" Type="http://schemas.openxmlformats.org/officeDocument/2006/relationships/oleObject" Target="../embeddings/oleObject87.bin"/><Relationship Id="rId10" Type="http://schemas.openxmlformats.org/officeDocument/2006/relationships/image" Target="../media/image97.emf"/><Relationship Id="rId4" Type="http://schemas.openxmlformats.org/officeDocument/2006/relationships/image" Target="../media/image94.wmf"/><Relationship Id="rId9" Type="http://schemas.openxmlformats.org/officeDocument/2006/relationships/oleObject" Target="../embeddings/oleObject84.bin"/><Relationship Id="rId14" Type="http://schemas.openxmlformats.org/officeDocument/2006/relationships/image" Target="../media/image99.emf"/></Relationships>
</file>

<file path=ppt/slides/_rels/slide28.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oleObject" Target="../embeddings/oleObject93.bin"/><Relationship Id="rId18" Type="http://schemas.openxmlformats.org/officeDocument/2006/relationships/image" Target="../media/image109.emf"/><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image" Target="../media/image106.wmf"/><Relationship Id="rId17" Type="http://schemas.openxmlformats.org/officeDocument/2006/relationships/oleObject" Target="../embeddings/oleObject95.bin"/><Relationship Id="rId2" Type="http://schemas.openxmlformats.org/officeDocument/2006/relationships/slideLayout" Target="../slideLayouts/slideLayout12.xml"/><Relationship Id="rId16" Type="http://schemas.openxmlformats.org/officeDocument/2006/relationships/image" Target="../media/image108.emf"/><Relationship Id="rId20" Type="http://schemas.openxmlformats.org/officeDocument/2006/relationships/image" Target="../media/image110.emf"/><Relationship Id="rId1" Type="http://schemas.openxmlformats.org/officeDocument/2006/relationships/vmlDrawing" Target="../drawings/vmlDrawing21.vml"/><Relationship Id="rId6" Type="http://schemas.openxmlformats.org/officeDocument/2006/relationships/image" Target="../media/image103.emf"/><Relationship Id="rId11" Type="http://schemas.openxmlformats.org/officeDocument/2006/relationships/oleObject" Target="../embeddings/oleObject92.bin"/><Relationship Id="rId5" Type="http://schemas.openxmlformats.org/officeDocument/2006/relationships/oleObject" Target="../embeddings/oleObject89.bin"/><Relationship Id="rId15" Type="http://schemas.openxmlformats.org/officeDocument/2006/relationships/oleObject" Target="../embeddings/oleObject94.bin"/><Relationship Id="rId10" Type="http://schemas.openxmlformats.org/officeDocument/2006/relationships/image" Target="../media/image105.wmf"/><Relationship Id="rId19" Type="http://schemas.openxmlformats.org/officeDocument/2006/relationships/oleObject" Target="../embeddings/oleObject96.bin"/><Relationship Id="rId4" Type="http://schemas.openxmlformats.org/officeDocument/2006/relationships/image" Target="../media/image102.emf"/><Relationship Id="rId9" Type="http://schemas.openxmlformats.org/officeDocument/2006/relationships/oleObject" Target="../embeddings/oleObject91.bin"/><Relationship Id="rId14" Type="http://schemas.openxmlformats.org/officeDocument/2006/relationships/image" Target="../media/image107.emf"/></Relationships>
</file>

<file path=ppt/slides/_rels/slide29.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8.wmf"/><Relationship Id="rId2" Type="http://schemas.openxmlformats.org/officeDocument/2006/relationships/slideLayout" Target="../slideLayouts/slideLayout12.xml"/><Relationship Id="rId16" Type="http://schemas.openxmlformats.org/officeDocument/2006/relationships/image" Target="../media/image10.wmf"/><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7.emf"/><Relationship Id="rId4" Type="http://schemas.openxmlformats.org/officeDocument/2006/relationships/image" Target="../media/image4.wmf"/><Relationship Id="rId9" Type="http://schemas.openxmlformats.org/officeDocument/2006/relationships/oleObject" Target="../embeddings/oleObject4.bin"/><Relationship Id="rId14" Type="http://schemas.openxmlformats.org/officeDocument/2006/relationships/image" Target="../media/image9.wmf"/></Relationships>
</file>

<file path=ppt/slides/_rels/slide30.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image" Target="../media/image113.wmf"/><Relationship Id="rId5" Type="http://schemas.openxmlformats.org/officeDocument/2006/relationships/oleObject" Target="../embeddings/oleObject98.bin"/><Relationship Id="rId4" Type="http://schemas.openxmlformats.org/officeDocument/2006/relationships/image" Target="../media/image112.wmf"/><Relationship Id="rId9" Type="http://schemas.openxmlformats.org/officeDocument/2006/relationships/image" Target="../media/image115.jpeg"/></Relationships>
</file>

<file path=ppt/slides/_rels/slide31.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image" Target="../media/image115.jpeg"/><Relationship Id="rId3" Type="http://schemas.openxmlformats.org/officeDocument/2006/relationships/oleObject" Target="../embeddings/oleObject100.bin"/><Relationship Id="rId7" Type="http://schemas.openxmlformats.org/officeDocument/2006/relationships/oleObject" Target="../embeddings/oleObject102.bin"/><Relationship Id="rId12" Type="http://schemas.openxmlformats.org/officeDocument/2006/relationships/image" Target="../media/image120.wmf"/><Relationship Id="rId2" Type="http://schemas.openxmlformats.org/officeDocument/2006/relationships/slideLayout" Target="../slideLayouts/slideLayout12.xml"/><Relationship Id="rId1" Type="http://schemas.openxmlformats.org/officeDocument/2006/relationships/vmlDrawing" Target="../drawings/vmlDrawing23.vml"/><Relationship Id="rId6" Type="http://schemas.openxmlformats.org/officeDocument/2006/relationships/image" Target="../media/image117.wmf"/><Relationship Id="rId11" Type="http://schemas.openxmlformats.org/officeDocument/2006/relationships/oleObject" Target="../embeddings/oleObject104.bin"/><Relationship Id="rId5" Type="http://schemas.openxmlformats.org/officeDocument/2006/relationships/oleObject" Target="../embeddings/oleObject101.bin"/><Relationship Id="rId10" Type="http://schemas.openxmlformats.org/officeDocument/2006/relationships/image" Target="../media/image119.wmf"/><Relationship Id="rId4" Type="http://schemas.openxmlformats.org/officeDocument/2006/relationships/image" Target="../media/image116.wmf"/><Relationship Id="rId9" Type="http://schemas.openxmlformats.org/officeDocument/2006/relationships/oleObject" Target="../embeddings/oleObject103.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image" Target="../media/image122.wmf"/><Relationship Id="rId5" Type="http://schemas.openxmlformats.org/officeDocument/2006/relationships/oleObject" Target="../embeddings/oleObject106.bin"/><Relationship Id="rId4" Type="http://schemas.openxmlformats.org/officeDocument/2006/relationships/image" Target="../media/image121.wmf"/></Relationships>
</file>

<file path=ppt/slides/_rels/slide33.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oleObject" Target="../embeddings/oleObject107.bin"/><Relationship Id="rId7" Type="http://schemas.openxmlformats.org/officeDocument/2006/relationships/oleObject" Target="../embeddings/oleObject109.bin"/><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image" Target="../media/image124.emf"/><Relationship Id="rId11" Type="http://schemas.openxmlformats.org/officeDocument/2006/relationships/image" Target="../media/image127.jpeg"/><Relationship Id="rId5" Type="http://schemas.openxmlformats.org/officeDocument/2006/relationships/oleObject" Target="../embeddings/oleObject108.bin"/><Relationship Id="rId10" Type="http://schemas.openxmlformats.org/officeDocument/2006/relationships/image" Target="../media/image126.emf"/><Relationship Id="rId4" Type="http://schemas.openxmlformats.org/officeDocument/2006/relationships/image" Target="../media/image123.emf"/><Relationship Id="rId9" Type="http://schemas.openxmlformats.org/officeDocument/2006/relationships/oleObject" Target="../embeddings/oleObject110.bin"/></Relationships>
</file>

<file path=ppt/slides/_rels/slide34.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111.bin"/><Relationship Id="rId7" Type="http://schemas.openxmlformats.org/officeDocument/2006/relationships/oleObject" Target="../embeddings/oleObject113.bin"/><Relationship Id="rId2" Type="http://schemas.openxmlformats.org/officeDocument/2006/relationships/slideLayout" Target="../slideLayouts/slideLayout12.xml"/><Relationship Id="rId1" Type="http://schemas.openxmlformats.org/officeDocument/2006/relationships/vmlDrawing" Target="../drawings/vmlDrawing26.vml"/><Relationship Id="rId6" Type="http://schemas.openxmlformats.org/officeDocument/2006/relationships/image" Target="../media/image129.emf"/><Relationship Id="rId5" Type="http://schemas.openxmlformats.org/officeDocument/2006/relationships/oleObject" Target="../embeddings/oleObject112.bin"/><Relationship Id="rId4" Type="http://schemas.openxmlformats.org/officeDocument/2006/relationships/image" Target="../media/image128.emf"/></Relationships>
</file>

<file path=ppt/slides/_rels/slide35.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114.bin"/><Relationship Id="rId7" Type="http://schemas.openxmlformats.org/officeDocument/2006/relationships/oleObject" Target="../embeddings/oleObject116.bin"/><Relationship Id="rId2" Type="http://schemas.openxmlformats.org/officeDocument/2006/relationships/slideLayout" Target="../slideLayouts/slideLayout12.xml"/><Relationship Id="rId1" Type="http://schemas.openxmlformats.org/officeDocument/2006/relationships/vmlDrawing" Target="../drawings/vmlDrawing27.vml"/><Relationship Id="rId6" Type="http://schemas.openxmlformats.org/officeDocument/2006/relationships/image" Target="../media/image132.wmf"/><Relationship Id="rId11" Type="http://schemas.openxmlformats.org/officeDocument/2006/relationships/image" Target="../media/image135.jpeg"/><Relationship Id="rId5" Type="http://schemas.openxmlformats.org/officeDocument/2006/relationships/oleObject" Target="../embeddings/oleObject115.bin"/><Relationship Id="rId10" Type="http://schemas.openxmlformats.org/officeDocument/2006/relationships/image" Target="../media/image134.emf"/><Relationship Id="rId4" Type="http://schemas.openxmlformats.org/officeDocument/2006/relationships/image" Target="../media/image131.wmf"/><Relationship Id="rId9" Type="http://schemas.openxmlformats.org/officeDocument/2006/relationships/oleObject" Target="../embeddings/oleObject117.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12.xml"/><Relationship Id="rId1" Type="http://schemas.openxmlformats.org/officeDocument/2006/relationships/vmlDrawing" Target="../drawings/vmlDrawing28.vml"/><Relationship Id="rId4" Type="http://schemas.openxmlformats.org/officeDocument/2006/relationships/image" Target="../media/image136.emf"/></Relationships>
</file>

<file path=ppt/slides/_rels/slide37.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slideLayout" Target="../slideLayouts/slideLayout12.xml"/><Relationship Id="rId1" Type="http://schemas.openxmlformats.org/officeDocument/2006/relationships/vmlDrawing" Target="../drawings/vmlDrawing29.vml"/><Relationship Id="rId6" Type="http://schemas.openxmlformats.org/officeDocument/2006/relationships/image" Target="../media/image138.wmf"/><Relationship Id="rId5" Type="http://schemas.openxmlformats.org/officeDocument/2006/relationships/oleObject" Target="../embeddings/oleObject120.bin"/><Relationship Id="rId4" Type="http://schemas.openxmlformats.org/officeDocument/2006/relationships/image" Target="../media/image137.wmf"/><Relationship Id="rId9" Type="http://schemas.openxmlformats.org/officeDocument/2006/relationships/image" Target="../media/image140.png"/></Relationships>
</file>

<file path=ppt/slides/_rels/slide38.xml.rels><?xml version="1.0" encoding="UTF-8" standalone="yes"?>
<Relationships xmlns="http://schemas.openxmlformats.org/package/2006/relationships"><Relationship Id="rId8" Type="http://schemas.openxmlformats.org/officeDocument/2006/relationships/image" Target="../media/image143.wmf"/><Relationship Id="rId13" Type="http://schemas.openxmlformats.org/officeDocument/2006/relationships/image" Target="../media/image146.jpeg"/><Relationship Id="rId3" Type="http://schemas.openxmlformats.org/officeDocument/2006/relationships/oleObject" Target="../embeddings/oleObject122.bin"/><Relationship Id="rId7" Type="http://schemas.openxmlformats.org/officeDocument/2006/relationships/oleObject" Target="../embeddings/oleObject124.bin"/><Relationship Id="rId12" Type="http://schemas.openxmlformats.org/officeDocument/2006/relationships/image" Target="../media/image145.wmf"/><Relationship Id="rId2" Type="http://schemas.openxmlformats.org/officeDocument/2006/relationships/slideLayout" Target="../slideLayouts/slideLayout12.xml"/><Relationship Id="rId1" Type="http://schemas.openxmlformats.org/officeDocument/2006/relationships/vmlDrawing" Target="../drawings/vmlDrawing30.vml"/><Relationship Id="rId6" Type="http://schemas.openxmlformats.org/officeDocument/2006/relationships/image" Target="../media/image142.wmf"/><Relationship Id="rId11" Type="http://schemas.openxmlformats.org/officeDocument/2006/relationships/oleObject" Target="../embeddings/oleObject126.bin"/><Relationship Id="rId5" Type="http://schemas.openxmlformats.org/officeDocument/2006/relationships/oleObject" Target="../embeddings/oleObject123.bin"/><Relationship Id="rId10" Type="http://schemas.openxmlformats.org/officeDocument/2006/relationships/image" Target="../media/image144.wmf"/><Relationship Id="rId4" Type="http://schemas.openxmlformats.org/officeDocument/2006/relationships/image" Target="../media/image141.wmf"/><Relationship Id="rId9" Type="http://schemas.openxmlformats.org/officeDocument/2006/relationships/oleObject" Target="../embeddings/oleObject125.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12.xml"/><Relationship Id="rId1" Type="http://schemas.openxmlformats.org/officeDocument/2006/relationships/vmlDrawing" Target="../drawings/vmlDrawing31.vml"/><Relationship Id="rId4" Type="http://schemas.openxmlformats.org/officeDocument/2006/relationships/image" Target="../media/image14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12.xml"/><Relationship Id="rId1" Type="http://schemas.openxmlformats.org/officeDocument/2006/relationships/vmlDrawing" Target="../drawings/vmlDrawing32.vml"/><Relationship Id="rId5" Type="http://schemas.openxmlformats.org/officeDocument/2006/relationships/image" Target="../media/image149.jpeg"/><Relationship Id="rId4" Type="http://schemas.openxmlformats.org/officeDocument/2006/relationships/image" Target="../media/image148.wmf"/></Relationships>
</file>

<file path=ppt/slides/_rels/slide41.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29.bin"/><Relationship Id="rId7" Type="http://schemas.openxmlformats.org/officeDocument/2006/relationships/oleObject" Target="../embeddings/oleObject131.bin"/><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image" Target="../media/image151.emf"/><Relationship Id="rId5" Type="http://schemas.openxmlformats.org/officeDocument/2006/relationships/oleObject" Target="../embeddings/oleObject130.bin"/><Relationship Id="rId4" Type="http://schemas.openxmlformats.org/officeDocument/2006/relationships/image" Target="../media/image150.emf"/></Relationships>
</file>

<file path=ppt/slides/_rels/slide42.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32.bin"/><Relationship Id="rId7" Type="http://schemas.openxmlformats.org/officeDocument/2006/relationships/oleObject" Target="../embeddings/oleObject134.bin"/><Relationship Id="rId2" Type="http://schemas.openxmlformats.org/officeDocument/2006/relationships/slideLayout" Target="../slideLayouts/slideLayout12.xml"/><Relationship Id="rId1" Type="http://schemas.openxmlformats.org/officeDocument/2006/relationships/vmlDrawing" Target="../drawings/vmlDrawing34.vml"/><Relationship Id="rId6" Type="http://schemas.openxmlformats.org/officeDocument/2006/relationships/image" Target="../media/image154.emf"/><Relationship Id="rId5" Type="http://schemas.openxmlformats.org/officeDocument/2006/relationships/oleObject" Target="../embeddings/oleObject133.bin"/><Relationship Id="rId4" Type="http://schemas.openxmlformats.org/officeDocument/2006/relationships/image" Target="../media/image15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156.wmf"/><Relationship Id="rId5" Type="http://schemas.openxmlformats.org/officeDocument/2006/relationships/oleObject" Target="../embeddings/oleObject136.bin"/><Relationship Id="rId4" Type="http://schemas.openxmlformats.org/officeDocument/2006/relationships/image" Target="../media/image155.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58.wmf"/><Relationship Id="rId5" Type="http://schemas.openxmlformats.org/officeDocument/2006/relationships/oleObject" Target="../embeddings/oleObject138.bin"/><Relationship Id="rId4" Type="http://schemas.openxmlformats.org/officeDocument/2006/relationships/image" Target="../media/image157.wmf"/></Relationships>
</file>

<file path=ppt/slides/_rels/slide46.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139.bin"/><Relationship Id="rId7" Type="http://schemas.openxmlformats.org/officeDocument/2006/relationships/oleObject" Target="../embeddings/oleObject141.bin"/><Relationship Id="rId2" Type="http://schemas.openxmlformats.org/officeDocument/2006/relationships/slideLayout" Target="../slideLayouts/slideLayout30.xml"/><Relationship Id="rId1" Type="http://schemas.openxmlformats.org/officeDocument/2006/relationships/vmlDrawing" Target="../drawings/vmlDrawing37.vml"/><Relationship Id="rId6" Type="http://schemas.openxmlformats.org/officeDocument/2006/relationships/image" Target="../media/image161.wmf"/><Relationship Id="rId5" Type="http://schemas.openxmlformats.org/officeDocument/2006/relationships/oleObject" Target="../embeddings/oleObject140.bin"/><Relationship Id="rId4" Type="http://schemas.openxmlformats.org/officeDocument/2006/relationships/image" Target="../media/image160.wmf"/><Relationship Id="rId9" Type="http://schemas.openxmlformats.org/officeDocument/2006/relationships/image" Target="../media/image163.jpeg"/></Relationships>
</file>

<file path=ppt/slides/_rels/slide48.xml.rels><?xml version="1.0" encoding="UTF-8" standalone="yes"?>
<Relationships xmlns="http://schemas.openxmlformats.org/package/2006/relationships"><Relationship Id="rId8" Type="http://schemas.openxmlformats.org/officeDocument/2006/relationships/image" Target="../media/image166.wmf"/><Relationship Id="rId13" Type="http://schemas.openxmlformats.org/officeDocument/2006/relationships/oleObject" Target="../embeddings/oleObject147.bin"/><Relationship Id="rId3" Type="http://schemas.openxmlformats.org/officeDocument/2006/relationships/oleObject" Target="../embeddings/oleObject142.bin"/><Relationship Id="rId7" Type="http://schemas.openxmlformats.org/officeDocument/2006/relationships/oleObject" Target="../embeddings/oleObject144.bin"/><Relationship Id="rId12" Type="http://schemas.openxmlformats.org/officeDocument/2006/relationships/image" Target="../media/image168.wmf"/><Relationship Id="rId2" Type="http://schemas.openxmlformats.org/officeDocument/2006/relationships/slideLayout" Target="../slideLayouts/slideLayout30.xml"/><Relationship Id="rId1" Type="http://schemas.openxmlformats.org/officeDocument/2006/relationships/vmlDrawing" Target="../drawings/vmlDrawing38.vml"/><Relationship Id="rId6" Type="http://schemas.openxmlformats.org/officeDocument/2006/relationships/image" Target="../media/image165.wmf"/><Relationship Id="rId11" Type="http://schemas.openxmlformats.org/officeDocument/2006/relationships/oleObject" Target="../embeddings/oleObject146.bin"/><Relationship Id="rId5" Type="http://schemas.openxmlformats.org/officeDocument/2006/relationships/oleObject" Target="../embeddings/oleObject143.bin"/><Relationship Id="rId10" Type="http://schemas.openxmlformats.org/officeDocument/2006/relationships/image" Target="../media/image167.wmf"/><Relationship Id="rId4" Type="http://schemas.openxmlformats.org/officeDocument/2006/relationships/image" Target="../media/image164.wmf"/><Relationship Id="rId9" Type="http://schemas.openxmlformats.org/officeDocument/2006/relationships/oleObject" Target="../embeddings/oleObject145.bin"/><Relationship Id="rId14" Type="http://schemas.openxmlformats.org/officeDocument/2006/relationships/image" Target="../media/image169.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5.xml"/><Relationship Id="rId1" Type="http://schemas.openxmlformats.org/officeDocument/2006/relationships/vmlDrawing" Target="../drawings/vmlDrawing39.vml"/><Relationship Id="rId4" Type="http://schemas.openxmlformats.org/officeDocument/2006/relationships/image" Target="../media/image170.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14.jpeg"/><Relationship Id="rId7" Type="http://schemas.openxmlformats.org/officeDocument/2006/relationships/image" Target="../media/image12.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9.bin"/><Relationship Id="rId5" Type="http://schemas.openxmlformats.org/officeDocument/2006/relationships/image" Target="../media/image11.wmf"/><Relationship Id="rId4" Type="http://schemas.openxmlformats.org/officeDocument/2006/relationships/oleObject" Target="../embeddings/oleObject8.bin"/><Relationship Id="rId9" Type="http://schemas.openxmlformats.org/officeDocument/2006/relationships/image" Target="../media/image13.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49.bin"/><Relationship Id="rId7" Type="http://schemas.openxmlformats.org/officeDocument/2006/relationships/image" Target="../media/image173.jpeg"/><Relationship Id="rId2" Type="http://schemas.openxmlformats.org/officeDocument/2006/relationships/slideLayout" Target="../slideLayouts/slideLayout30.xml"/><Relationship Id="rId1" Type="http://schemas.openxmlformats.org/officeDocument/2006/relationships/vmlDrawing" Target="../drawings/vmlDrawing40.vml"/><Relationship Id="rId6" Type="http://schemas.openxmlformats.org/officeDocument/2006/relationships/image" Target="../media/image172.wmf"/><Relationship Id="rId5" Type="http://schemas.openxmlformats.org/officeDocument/2006/relationships/oleObject" Target="../embeddings/oleObject150.bin"/><Relationship Id="rId4" Type="http://schemas.openxmlformats.org/officeDocument/2006/relationships/image" Target="../media/image171.wmf"/></Relationships>
</file>

<file path=ppt/slides/_rels/slide51.xml.rels><?xml version="1.0" encoding="UTF-8" standalone="yes"?>
<Relationships xmlns="http://schemas.openxmlformats.org/package/2006/relationships"><Relationship Id="rId8" Type="http://schemas.openxmlformats.org/officeDocument/2006/relationships/image" Target="../media/image176.emf"/><Relationship Id="rId13" Type="http://schemas.openxmlformats.org/officeDocument/2006/relationships/oleObject" Target="../embeddings/oleObject156.bin"/><Relationship Id="rId3" Type="http://schemas.openxmlformats.org/officeDocument/2006/relationships/oleObject" Target="../embeddings/oleObject151.bin"/><Relationship Id="rId7" Type="http://schemas.openxmlformats.org/officeDocument/2006/relationships/oleObject" Target="../embeddings/oleObject153.bin"/><Relationship Id="rId12" Type="http://schemas.openxmlformats.org/officeDocument/2006/relationships/image" Target="../media/image178.emf"/><Relationship Id="rId2" Type="http://schemas.openxmlformats.org/officeDocument/2006/relationships/slideLayout" Target="../slideLayouts/slideLayout30.xml"/><Relationship Id="rId1" Type="http://schemas.openxmlformats.org/officeDocument/2006/relationships/vmlDrawing" Target="../drawings/vmlDrawing41.vml"/><Relationship Id="rId6" Type="http://schemas.openxmlformats.org/officeDocument/2006/relationships/image" Target="../media/image175.emf"/><Relationship Id="rId11" Type="http://schemas.openxmlformats.org/officeDocument/2006/relationships/oleObject" Target="../embeddings/oleObject155.bin"/><Relationship Id="rId5" Type="http://schemas.openxmlformats.org/officeDocument/2006/relationships/oleObject" Target="../embeddings/oleObject152.bin"/><Relationship Id="rId10" Type="http://schemas.openxmlformats.org/officeDocument/2006/relationships/image" Target="../media/image177.emf"/><Relationship Id="rId4" Type="http://schemas.openxmlformats.org/officeDocument/2006/relationships/image" Target="../media/image174.emf"/><Relationship Id="rId9" Type="http://schemas.openxmlformats.org/officeDocument/2006/relationships/oleObject" Target="../embeddings/oleObject154.bin"/><Relationship Id="rId14" Type="http://schemas.openxmlformats.org/officeDocument/2006/relationships/image" Target="../media/image179.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30.xml"/><Relationship Id="rId1" Type="http://schemas.openxmlformats.org/officeDocument/2006/relationships/vmlDrawing" Target="../drawings/vmlDrawing42.vml"/><Relationship Id="rId6" Type="http://schemas.openxmlformats.org/officeDocument/2006/relationships/image" Target="../media/image181.emf"/><Relationship Id="rId5" Type="http://schemas.openxmlformats.org/officeDocument/2006/relationships/oleObject" Target="../embeddings/oleObject158.bin"/><Relationship Id="rId4" Type="http://schemas.openxmlformats.org/officeDocument/2006/relationships/image" Target="../media/image180.emf"/></Relationships>
</file>

<file path=ppt/slides/_rels/slide53.xml.rels><?xml version="1.0" encoding="UTF-8" standalone="yes"?>
<Relationships xmlns="http://schemas.openxmlformats.org/package/2006/relationships"><Relationship Id="rId8" Type="http://schemas.openxmlformats.org/officeDocument/2006/relationships/image" Target="../media/image184.wmf"/><Relationship Id="rId3" Type="http://schemas.openxmlformats.org/officeDocument/2006/relationships/oleObject" Target="../embeddings/oleObject159.bin"/><Relationship Id="rId7" Type="http://schemas.openxmlformats.org/officeDocument/2006/relationships/oleObject" Target="../embeddings/oleObject161.bin"/><Relationship Id="rId12" Type="http://schemas.openxmlformats.org/officeDocument/2006/relationships/image" Target="../media/image186.wmf"/><Relationship Id="rId2" Type="http://schemas.openxmlformats.org/officeDocument/2006/relationships/slideLayout" Target="../slideLayouts/slideLayout30.xml"/><Relationship Id="rId1" Type="http://schemas.openxmlformats.org/officeDocument/2006/relationships/vmlDrawing" Target="../drawings/vmlDrawing43.vml"/><Relationship Id="rId6" Type="http://schemas.openxmlformats.org/officeDocument/2006/relationships/image" Target="../media/image183.wmf"/><Relationship Id="rId11" Type="http://schemas.openxmlformats.org/officeDocument/2006/relationships/oleObject" Target="../embeddings/oleObject163.bin"/><Relationship Id="rId5" Type="http://schemas.openxmlformats.org/officeDocument/2006/relationships/oleObject" Target="../embeddings/oleObject160.bin"/><Relationship Id="rId10" Type="http://schemas.openxmlformats.org/officeDocument/2006/relationships/image" Target="../media/image185.wmf"/><Relationship Id="rId4" Type="http://schemas.openxmlformats.org/officeDocument/2006/relationships/image" Target="../media/image182.wmf"/><Relationship Id="rId9" Type="http://schemas.openxmlformats.org/officeDocument/2006/relationships/oleObject" Target="../embeddings/oleObject162.bin"/></Relationships>
</file>

<file path=ppt/slides/_rels/slide54.x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oleObject" Target="../embeddings/oleObject164.bin"/><Relationship Id="rId7" Type="http://schemas.openxmlformats.org/officeDocument/2006/relationships/oleObject" Target="../embeddings/oleObject166.bin"/><Relationship Id="rId2" Type="http://schemas.openxmlformats.org/officeDocument/2006/relationships/slideLayout" Target="../slideLayouts/slideLayout25.xml"/><Relationship Id="rId1" Type="http://schemas.openxmlformats.org/officeDocument/2006/relationships/vmlDrawing" Target="../drawings/vmlDrawing44.vml"/><Relationship Id="rId6" Type="http://schemas.openxmlformats.org/officeDocument/2006/relationships/image" Target="../media/image188.wmf"/><Relationship Id="rId5" Type="http://schemas.openxmlformats.org/officeDocument/2006/relationships/oleObject" Target="../embeddings/oleObject165.bin"/><Relationship Id="rId4" Type="http://schemas.openxmlformats.org/officeDocument/2006/relationships/image" Target="../media/image187.wmf"/></Relationships>
</file>

<file path=ppt/slides/_rels/slide5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0.xml"/><Relationship Id="rId4" Type="http://schemas.openxmlformats.org/officeDocument/2006/relationships/image" Target="../media/image192.jpeg"/></Relationships>
</file>

<file path=ppt/slides/_rels/slide5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jpe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30.xml"/><Relationship Id="rId4" Type="http://schemas.openxmlformats.org/officeDocument/2006/relationships/image" Target="../media/image200.jpeg"/></Relationships>
</file>

<file path=ppt/slides/_rels/slide6.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19.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16.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14.bin"/><Relationship Id="rId14" Type="http://schemas.openxmlformats.org/officeDocument/2006/relationships/image" Target="../media/image20.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30.xml"/><Relationship Id="rId1" Type="http://schemas.openxmlformats.org/officeDocument/2006/relationships/vmlDrawing" Target="../drawings/vmlDrawing45.vml"/><Relationship Id="rId5" Type="http://schemas.openxmlformats.org/officeDocument/2006/relationships/image" Target="../media/image202.jpeg"/><Relationship Id="rId4" Type="http://schemas.openxmlformats.org/officeDocument/2006/relationships/image" Target="../media/image201.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30.xml"/><Relationship Id="rId1" Type="http://schemas.openxmlformats.org/officeDocument/2006/relationships/vmlDrawing" Target="../drawings/vmlDrawing46.vml"/><Relationship Id="rId4" Type="http://schemas.openxmlformats.org/officeDocument/2006/relationships/image" Target="../media/image203.emf"/></Relationships>
</file>

<file path=ppt/slides/_rels/slide64.x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slideLayout" Target="../slideLayouts/slideLayout30.xml"/><Relationship Id="rId1" Type="http://schemas.openxmlformats.org/officeDocument/2006/relationships/vmlDrawing" Target="../drawings/vmlDrawing47.vml"/><Relationship Id="rId6" Type="http://schemas.openxmlformats.org/officeDocument/2006/relationships/image" Target="../media/image205.wmf"/><Relationship Id="rId5" Type="http://schemas.openxmlformats.org/officeDocument/2006/relationships/oleObject" Target="../embeddings/oleObject170.bin"/><Relationship Id="rId10" Type="http://schemas.openxmlformats.org/officeDocument/2006/relationships/image" Target="../media/image207.emf"/><Relationship Id="rId4" Type="http://schemas.openxmlformats.org/officeDocument/2006/relationships/image" Target="../media/image204.wmf"/><Relationship Id="rId9" Type="http://schemas.openxmlformats.org/officeDocument/2006/relationships/oleObject" Target="../embeddings/oleObject172.bin"/></Relationships>
</file>

<file path=ppt/slides/_rels/slide65.xml.rels><?xml version="1.0" encoding="UTF-8" standalone="yes"?>
<Relationships xmlns="http://schemas.openxmlformats.org/package/2006/relationships"><Relationship Id="rId8" Type="http://schemas.openxmlformats.org/officeDocument/2006/relationships/image" Target="../media/image210.wmf"/><Relationship Id="rId3" Type="http://schemas.openxmlformats.org/officeDocument/2006/relationships/oleObject" Target="../embeddings/oleObject173.bin"/><Relationship Id="rId7" Type="http://schemas.openxmlformats.org/officeDocument/2006/relationships/oleObject" Target="../embeddings/oleObject175.bin"/><Relationship Id="rId12" Type="http://schemas.openxmlformats.org/officeDocument/2006/relationships/image" Target="../media/image212.wmf"/><Relationship Id="rId2" Type="http://schemas.openxmlformats.org/officeDocument/2006/relationships/slideLayout" Target="../slideLayouts/slideLayout30.xml"/><Relationship Id="rId1" Type="http://schemas.openxmlformats.org/officeDocument/2006/relationships/vmlDrawing" Target="../drawings/vmlDrawing48.vml"/><Relationship Id="rId6" Type="http://schemas.openxmlformats.org/officeDocument/2006/relationships/image" Target="../media/image209.wmf"/><Relationship Id="rId11" Type="http://schemas.openxmlformats.org/officeDocument/2006/relationships/oleObject" Target="../embeddings/oleObject177.bin"/><Relationship Id="rId5" Type="http://schemas.openxmlformats.org/officeDocument/2006/relationships/oleObject" Target="../embeddings/oleObject174.bin"/><Relationship Id="rId10" Type="http://schemas.openxmlformats.org/officeDocument/2006/relationships/image" Target="../media/image211.wmf"/><Relationship Id="rId4" Type="http://schemas.openxmlformats.org/officeDocument/2006/relationships/image" Target="../media/image208.wmf"/><Relationship Id="rId9" Type="http://schemas.openxmlformats.org/officeDocument/2006/relationships/oleObject" Target="../embeddings/oleObject176.bin"/></Relationships>
</file>

<file path=ppt/slides/_rels/slide66.xml.rels><?xml version="1.0" encoding="UTF-8" standalone="yes"?>
<Relationships xmlns="http://schemas.openxmlformats.org/package/2006/relationships"><Relationship Id="rId8" Type="http://schemas.openxmlformats.org/officeDocument/2006/relationships/image" Target="../media/image215.wmf"/><Relationship Id="rId13" Type="http://schemas.openxmlformats.org/officeDocument/2006/relationships/oleObject" Target="../embeddings/oleObject183.bin"/><Relationship Id="rId3" Type="http://schemas.openxmlformats.org/officeDocument/2006/relationships/oleObject" Target="../embeddings/oleObject178.bin"/><Relationship Id="rId7" Type="http://schemas.openxmlformats.org/officeDocument/2006/relationships/oleObject" Target="../embeddings/oleObject180.bin"/><Relationship Id="rId12" Type="http://schemas.openxmlformats.org/officeDocument/2006/relationships/image" Target="../media/image217.emf"/><Relationship Id="rId2" Type="http://schemas.openxmlformats.org/officeDocument/2006/relationships/slideLayout" Target="../slideLayouts/slideLayout30.xml"/><Relationship Id="rId16" Type="http://schemas.openxmlformats.org/officeDocument/2006/relationships/image" Target="../media/image219.wmf"/><Relationship Id="rId1" Type="http://schemas.openxmlformats.org/officeDocument/2006/relationships/vmlDrawing" Target="../drawings/vmlDrawing49.vml"/><Relationship Id="rId6" Type="http://schemas.openxmlformats.org/officeDocument/2006/relationships/image" Target="../media/image214.wmf"/><Relationship Id="rId11" Type="http://schemas.openxmlformats.org/officeDocument/2006/relationships/oleObject" Target="../embeddings/oleObject182.bin"/><Relationship Id="rId5" Type="http://schemas.openxmlformats.org/officeDocument/2006/relationships/oleObject" Target="../embeddings/oleObject179.bin"/><Relationship Id="rId15" Type="http://schemas.openxmlformats.org/officeDocument/2006/relationships/oleObject" Target="../embeddings/oleObject184.bin"/><Relationship Id="rId10" Type="http://schemas.openxmlformats.org/officeDocument/2006/relationships/image" Target="../media/image216.wmf"/><Relationship Id="rId4" Type="http://schemas.openxmlformats.org/officeDocument/2006/relationships/image" Target="../media/image213.wmf"/><Relationship Id="rId9" Type="http://schemas.openxmlformats.org/officeDocument/2006/relationships/oleObject" Target="../embeddings/oleObject181.bin"/><Relationship Id="rId14" Type="http://schemas.openxmlformats.org/officeDocument/2006/relationships/image" Target="../media/image218.wmf"/></Relationships>
</file>

<file path=ppt/slides/_rels/slide67.xml.rels><?xml version="1.0" encoding="UTF-8" standalone="yes"?>
<Relationships xmlns="http://schemas.openxmlformats.org/package/2006/relationships"><Relationship Id="rId8" Type="http://schemas.openxmlformats.org/officeDocument/2006/relationships/image" Target="../media/image222.emf"/><Relationship Id="rId3" Type="http://schemas.openxmlformats.org/officeDocument/2006/relationships/oleObject" Target="../embeddings/oleObject185.bin"/><Relationship Id="rId7" Type="http://schemas.openxmlformats.org/officeDocument/2006/relationships/oleObject" Target="../embeddings/oleObject187.bin"/><Relationship Id="rId2" Type="http://schemas.openxmlformats.org/officeDocument/2006/relationships/slideLayout" Target="../slideLayouts/slideLayout25.xml"/><Relationship Id="rId1" Type="http://schemas.openxmlformats.org/officeDocument/2006/relationships/vmlDrawing" Target="../drawings/vmlDrawing50.vml"/><Relationship Id="rId6" Type="http://schemas.openxmlformats.org/officeDocument/2006/relationships/image" Target="../media/image221.emf"/><Relationship Id="rId5" Type="http://schemas.openxmlformats.org/officeDocument/2006/relationships/oleObject" Target="../embeddings/oleObject186.bin"/><Relationship Id="rId4" Type="http://schemas.openxmlformats.org/officeDocument/2006/relationships/image" Target="../media/image220.wmf"/></Relationships>
</file>

<file path=ppt/slides/_rels/slide68.xml.rels><?xml version="1.0" encoding="UTF-8" standalone="yes"?>
<Relationships xmlns="http://schemas.openxmlformats.org/package/2006/relationships"><Relationship Id="rId8" Type="http://schemas.openxmlformats.org/officeDocument/2006/relationships/image" Target="../media/image225.emf"/><Relationship Id="rId3" Type="http://schemas.openxmlformats.org/officeDocument/2006/relationships/oleObject" Target="../embeddings/oleObject188.bin"/><Relationship Id="rId7" Type="http://schemas.openxmlformats.org/officeDocument/2006/relationships/oleObject" Target="../embeddings/oleObject190.bin"/><Relationship Id="rId2" Type="http://schemas.openxmlformats.org/officeDocument/2006/relationships/slideLayout" Target="../slideLayouts/slideLayout30.xml"/><Relationship Id="rId1" Type="http://schemas.openxmlformats.org/officeDocument/2006/relationships/vmlDrawing" Target="../drawings/vmlDrawing51.vml"/><Relationship Id="rId6" Type="http://schemas.openxmlformats.org/officeDocument/2006/relationships/image" Target="../media/image224.emf"/><Relationship Id="rId5" Type="http://schemas.openxmlformats.org/officeDocument/2006/relationships/oleObject" Target="../embeddings/oleObject189.bin"/><Relationship Id="rId10" Type="http://schemas.openxmlformats.org/officeDocument/2006/relationships/image" Target="../media/image227.jpeg"/><Relationship Id="rId4" Type="http://schemas.openxmlformats.org/officeDocument/2006/relationships/image" Target="../media/image223.emf"/><Relationship Id="rId9" Type="http://schemas.openxmlformats.org/officeDocument/2006/relationships/image" Target="../media/image226.jpeg"/></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93.bin"/><Relationship Id="rId13" Type="http://schemas.openxmlformats.org/officeDocument/2006/relationships/image" Target="../media/image232.emf"/><Relationship Id="rId3" Type="http://schemas.openxmlformats.org/officeDocument/2006/relationships/image" Target="../media/image234.jpeg"/><Relationship Id="rId7" Type="http://schemas.openxmlformats.org/officeDocument/2006/relationships/image" Target="../media/image229.emf"/><Relationship Id="rId12" Type="http://schemas.openxmlformats.org/officeDocument/2006/relationships/oleObject" Target="../embeddings/oleObject195.bin"/><Relationship Id="rId2" Type="http://schemas.openxmlformats.org/officeDocument/2006/relationships/slideLayout" Target="../slideLayouts/slideLayout30.xml"/><Relationship Id="rId1" Type="http://schemas.openxmlformats.org/officeDocument/2006/relationships/vmlDrawing" Target="../drawings/vmlDrawing52.vml"/><Relationship Id="rId6" Type="http://schemas.openxmlformats.org/officeDocument/2006/relationships/oleObject" Target="../embeddings/oleObject192.bin"/><Relationship Id="rId11" Type="http://schemas.openxmlformats.org/officeDocument/2006/relationships/image" Target="../media/image231.wmf"/><Relationship Id="rId5" Type="http://schemas.openxmlformats.org/officeDocument/2006/relationships/image" Target="../media/image228.emf"/><Relationship Id="rId15" Type="http://schemas.openxmlformats.org/officeDocument/2006/relationships/image" Target="../media/image233.wmf"/><Relationship Id="rId10" Type="http://schemas.openxmlformats.org/officeDocument/2006/relationships/oleObject" Target="../embeddings/oleObject194.bin"/><Relationship Id="rId4" Type="http://schemas.openxmlformats.org/officeDocument/2006/relationships/oleObject" Target="../embeddings/oleObject191.bin"/><Relationship Id="rId9" Type="http://schemas.openxmlformats.org/officeDocument/2006/relationships/image" Target="../media/image230.wmf"/><Relationship Id="rId14" Type="http://schemas.openxmlformats.org/officeDocument/2006/relationships/oleObject" Target="../embeddings/oleObject196.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1.wmf"/></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33.xml"/><Relationship Id="rId1" Type="http://schemas.openxmlformats.org/officeDocument/2006/relationships/vmlDrawing" Target="../drawings/vmlDrawing53.vml"/><Relationship Id="rId4" Type="http://schemas.openxmlformats.org/officeDocument/2006/relationships/image" Target="../media/image235.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98.bin"/><Relationship Id="rId7" Type="http://schemas.openxmlformats.org/officeDocument/2006/relationships/image" Target="../media/image237.png"/><Relationship Id="rId2" Type="http://schemas.openxmlformats.org/officeDocument/2006/relationships/slideLayout" Target="../slideLayouts/slideLayout33.xml"/><Relationship Id="rId1" Type="http://schemas.openxmlformats.org/officeDocument/2006/relationships/vmlDrawing" Target="../drawings/vmlDrawing54.vml"/><Relationship Id="rId6" Type="http://schemas.openxmlformats.org/officeDocument/2006/relationships/image" Target="../media/image235.wmf"/><Relationship Id="rId5" Type="http://schemas.openxmlformats.org/officeDocument/2006/relationships/oleObject" Target="../embeddings/oleObject199.bin"/><Relationship Id="rId4" Type="http://schemas.openxmlformats.org/officeDocument/2006/relationships/image" Target="../media/image236.wmf"/></Relationships>
</file>

<file path=ppt/slides/_rels/slide7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33.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02.bin"/><Relationship Id="rId13" Type="http://schemas.openxmlformats.org/officeDocument/2006/relationships/image" Target="../media/image244.wmf"/><Relationship Id="rId18" Type="http://schemas.openxmlformats.org/officeDocument/2006/relationships/oleObject" Target="../embeddings/oleObject207.bin"/><Relationship Id="rId3" Type="http://schemas.openxmlformats.org/officeDocument/2006/relationships/image" Target="../media/image239.png"/><Relationship Id="rId21" Type="http://schemas.openxmlformats.org/officeDocument/2006/relationships/image" Target="../media/image248.wmf"/><Relationship Id="rId7" Type="http://schemas.openxmlformats.org/officeDocument/2006/relationships/image" Target="../media/image241.wmf"/><Relationship Id="rId12" Type="http://schemas.openxmlformats.org/officeDocument/2006/relationships/oleObject" Target="../embeddings/oleObject204.bin"/><Relationship Id="rId17" Type="http://schemas.openxmlformats.org/officeDocument/2006/relationships/image" Target="../media/image246.wmf"/><Relationship Id="rId2" Type="http://schemas.openxmlformats.org/officeDocument/2006/relationships/slideLayout" Target="../slideLayouts/slideLayout33.xml"/><Relationship Id="rId16" Type="http://schemas.openxmlformats.org/officeDocument/2006/relationships/oleObject" Target="../embeddings/oleObject206.bin"/><Relationship Id="rId20" Type="http://schemas.openxmlformats.org/officeDocument/2006/relationships/oleObject" Target="../embeddings/oleObject208.bin"/><Relationship Id="rId1" Type="http://schemas.openxmlformats.org/officeDocument/2006/relationships/vmlDrawing" Target="../drawings/vmlDrawing55.vml"/><Relationship Id="rId6" Type="http://schemas.openxmlformats.org/officeDocument/2006/relationships/oleObject" Target="../embeddings/oleObject201.bin"/><Relationship Id="rId11" Type="http://schemas.openxmlformats.org/officeDocument/2006/relationships/image" Target="../media/image243.wmf"/><Relationship Id="rId5" Type="http://schemas.openxmlformats.org/officeDocument/2006/relationships/image" Target="../media/image240.wmf"/><Relationship Id="rId15" Type="http://schemas.openxmlformats.org/officeDocument/2006/relationships/image" Target="../media/image245.wmf"/><Relationship Id="rId10" Type="http://schemas.openxmlformats.org/officeDocument/2006/relationships/oleObject" Target="../embeddings/oleObject203.bin"/><Relationship Id="rId19" Type="http://schemas.openxmlformats.org/officeDocument/2006/relationships/image" Target="../media/image247.wmf"/><Relationship Id="rId4" Type="http://schemas.openxmlformats.org/officeDocument/2006/relationships/oleObject" Target="../embeddings/oleObject200.bin"/><Relationship Id="rId9" Type="http://schemas.openxmlformats.org/officeDocument/2006/relationships/image" Target="../media/image242.wmf"/><Relationship Id="rId14" Type="http://schemas.openxmlformats.org/officeDocument/2006/relationships/oleObject" Target="../embeddings/oleObject205.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image" Target="../media/image252.wmf"/><Relationship Id="rId18" Type="http://schemas.openxmlformats.org/officeDocument/2006/relationships/oleObject" Target="../embeddings/oleObject216.bin"/><Relationship Id="rId3" Type="http://schemas.openxmlformats.org/officeDocument/2006/relationships/oleObject" Target="../embeddings/oleObject209.bin"/><Relationship Id="rId21" Type="http://schemas.openxmlformats.org/officeDocument/2006/relationships/image" Target="../media/image247.wmf"/><Relationship Id="rId7" Type="http://schemas.openxmlformats.org/officeDocument/2006/relationships/image" Target="../media/image240.wmf"/><Relationship Id="rId12" Type="http://schemas.openxmlformats.org/officeDocument/2006/relationships/oleObject" Target="../embeddings/oleObject213.bin"/><Relationship Id="rId17" Type="http://schemas.openxmlformats.org/officeDocument/2006/relationships/image" Target="../media/image253.wmf"/><Relationship Id="rId2" Type="http://schemas.openxmlformats.org/officeDocument/2006/relationships/slideLayout" Target="../slideLayouts/slideLayout33.xml"/><Relationship Id="rId16" Type="http://schemas.openxmlformats.org/officeDocument/2006/relationships/oleObject" Target="../embeddings/oleObject215.bin"/><Relationship Id="rId20" Type="http://schemas.openxmlformats.org/officeDocument/2006/relationships/oleObject" Target="../embeddings/oleObject218.bin"/><Relationship Id="rId1" Type="http://schemas.openxmlformats.org/officeDocument/2006/relationships/vmlDrawing" Target="../drawings/vmlDrawing56.vml"/><Relationship Id="rId6" Type="http://schemas.openxmlformats.org/officeDocument/2006/relationships/oleObject" Target="../embeddings/oleObject210.bin"/><Relationship Id="rId11" Type="http://schemas.openxmlformats.org/officeDocument/2006/relationships/image" Target="../media/image251.wmf"/><Relationship Id="rId5" Type="http://schemas.openxmlformats.org/officeDocument/2006/relationships/image" Target="../media/image239.png"/><Relationship Id="rId15" Type="http://schemas.openxmlformats.org/officeDocument/2006/relationships/image" Target="../media/image248.wmf"/><Relationship Id="rId10" Type="http://schemas.openxmlformats.org/officeDocument/2006/relationships/oleObject" Target="../embeddings/oleObject212.bin"/><Relationship Id="rId19" Type="http://schemas.openxmlformats.org/officeDocument/2006/relationships/oleObject" Target="../embeddings/oleObject217.bin"/><Relationship Id="rId4" Type="http://schemas.openxmlformats.org/officeDocument/2006/relationships/image" Target="../media/image249.wmf"/><Relationship Id="rId9" Type="http://schemas.openxmlformats.org/officeDocument/2006/relationships/image" Target="../media/image250.wmf"/><Relationship Id="rId14" Type="http://schemas.openxmlformats.org/officeDocument/2006/relationships/oleObject" Target="../embeddings/oleObject214.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221.bin"/><Relationship Id="rId13" Type="http://schemas.openxmlformats.org/officeDocument/2006/relationships/image" Target="../media/image251.wmf"/><Relationship Id="rId18" Type="http://schemas.openxmlformats.org/officeDocument/2006/relationships/image" Target="../media/image256.wmf"/><Relationship Id="rId3" Type="http://schemas.openxmlformats.org/officeDocument/2006/relationships/oleObject" Target="../embeddings/oleObject219.bin"/><Relationship Id="rId7" Type="http://schemas.openxmlformats.org/officeDocument/2006/relationships/image" Target="../media/image248.wmf"/><Relationship Id="rId12" Type="http://schemas.openxmlformats.org/officeDocument/2006/relationships/oleObject" Target="../embeddings/oleObject223.bin"/><Relationship Id="rId17" Type="http://schemas.openxmlformats.org/officeDocument/2006/relationships/oleObject" Target="../embeddings/oleObject225.bin"/><Relationship Id="rId2" Type="http://schemas.openxmlformats.org/officeDocument/2006/relationships/slideLayout" Target="../slideLayouts/slideLayout33.xml"/><Relationship Id="rId16" Type="http://schemas.openxmlformats.org/officeDocument/2006/relationships/image" Target="../media/image255.wmf"/><Relationship Id="rId1" Type="http://schemas.openxmlformats.org/officeDocument/2006/relationships/vmlDrawing" Target="../drawings/vmlDrawing57.vml"/><Relationship Id="rId6" Type="http://schemas.openxmlformats.org/officeDocument/2006/relationships/oleObject" Target="../embeddings/oleObject220.bin"/><Relationship Id="rId11" Type="http://schemas.openxmlformats.org/officeDocument/2006/relationships/image" Target="../media/image249.wmf"/><Relationship Id="rId5" Type="http://schemas.openxmlformats.org/officeDocument/2006/relationships/image" Target="../media/image239.png"/><Relationship Id="rId15" Type="http://schemas.openxmlformats.org/officeDocument/2006/relationships/oleObject" Target="../embeddings/oleObject224.bin"/><Relationship Id="rId10" Type="http://schemas.openxmlformats.org/officeDocument/2006/relationships/oleObject" Target="../embeddings/oleObject222.bin"/><Relationship Id="rId4" Type="http://schemas.openxmlformats.org/officeDocument/2006/relationships/image" Target="../media/image254.wmf"/><Relationship Id="rId9" Type="http://schemas.openxmlformats.org/officeDocument/2006/relationships/image" Target="../media/image247.wmf"/><Relationship Id="rId14" Type="http://schemas.openxmlformats.org/officeDocument/2006/relationships/image" Target="../media/image257.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26.bin"/><Relationship Id="rId2" Type="http://schemas.openxmlformats.org/officeDocument/2006/relationships/slideLayout" Target="../slideLayouts/slideLayout33.xml"/><Relationship Id="rId1" Type="http://schemas.openxmlformats.org/officeDocument/2006/relationships/vmlDrawing" Target="../drawings/vmlDrawing58.vml"/><Relationship Id="rId6" Type="http://schemas.openxmlformats.org/officeDocument/2006/relationships/image" Target="../media/image260.jpeg"/><Relationship Id="rId5" Type="http://schemas.openxmlformats.org/officeDocument/2006/relationships/image" Target="../media/image259.jpeg"/><Relationship Id="rId4" Type="http://schemas.openxmlformats.org/officeDocument/2006/relationships/image" Target="../media/image258.wmf"/></Relationships>
</file>

<file path=ppt/slides/_rels/slide79.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oleObject" Target="../embeddings/oleObject227.bin"/><Relationship Id="rId7" Type="http://schemas.openxmlformats.org/officeDocument/2006/relationships/oleObject" Target="../embeddings/oleObject229.bin"/><Relationship Id="rId2" Type="http://schemas.openxmlformats.org/officeDocument/2006/relationships/slideLayout" Target="../slideLayouts/slideLayout33.xml"/><Relationship Id="rId1" Type="http://schemas.openxmlformats.org/officeDocument/2006/relationships/vmlDrawing" Target="../drawings/vmlDrawing59.vml"/><Relationship Id="rId6" Type="http://schemas.openxmlformats.org/officeDocument/2006/relationships/image" Target="../media/image262.wmf"/><Relationship Id="rId5" Type="http://schemas.openxmlformats.org/officeDocument/2006/relationships/oleObject" Target="../embeddings/oleObject228.bin"/><Relationship Id="rId4" Type="http://schemas.openxmlformats.org/officeDocument/2006/relationships/image" Target="../media/image261.wmf"/></Relationships>
</file>

<file path=ppt/slides/_rels/slide8.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15.wmf"/><Relationship Id="rId5" Type="http://schemas.openxmlformats.org/officeDocument/2006/relationships/oleObject" Target="../embeddings/oleObject19.bin"/><Relationship Id="rId10" Type="http://schemas.openxmlformats.org/officeDocument/2006/relationships/image" Target="../media/image23.wmf"/><Relationship Id="rId4" Type="http://schemas.openxmlformats.org/officeDocument/2006/relationships/image" Target="../media/image22.wmf"/><Relationship Id="rId9" Type="http://schemas.openxmlformats.org/officeDocument/2006/relationships/oleObject" Target="../embeddings/oleObject21.bin"/></Relationships>
</file>

<file path=ppt/slides/_rels/slide80.xml.rels><?xml version="1.0" encoding="UTF-8" standalone="yes"?>
<Relationships xmlns="http://schemas.openxmlformats.org/package/2006/relationships"><Relationship Id="rId8" Type="http://schemas.openxmlformats.org/officeDocument/2006/relationships/image" Target="../media/image266.wmf"/><Relationship Id="rId3" Type="http://schemas.openxmlformats.org/officeDocument/2006/relationships/oleObject" Target="../embeddings/oleObject230.bin"/><Relationship Id="rId7" Type="http://schemas.openxmlformats.org/officeDocument/2006/relationships/oleObject" Target="../embeddings/oleObject232.bin"/><Relationship Id="rId2" Type="http://schemas.openxmlformats.org/officeDocument/2006/relationships/slideLayout" Target="../slideLayouts/slideLayout33.xml"/><Relationship Id="rId1" Type="http://schemas.openxmlformats.org/officeDocument/2006/relationships/vmlDrawing" Target="../drawings/vmlDrawing60.vml"/><Relationship Id="rId6" Type="http://schemas.openxmlformats.org/officeDocument/2006/relationships/image" Target="../media/image265.wmf"/><Relationship Id="rId5" Type="http://schemas.openxmlformats.org/officeDocument/2006/relationships/oleObject" Target="../embeddings/oleObject231.bin"/><Relationship Id="rId10" Type="http://schemas.openxmlformats.org/officeDocument/2006/relationships/oleObject" Target="../embeddings/oleObject234.bin"/><Relationship Id="rId4" Type="http://schemas.openxmlformats.org/officeDocument/2006/relationships/image" Target="../media/image264.wmf"/><Relationship Id="rId9" Type="http://schemas.openxmlformats.org/officeDocument/2006/relationships/oleObject" Target="../embeddings/oleObject233.bin"/></Relationships>
</file>

<file path=ppt/slides/_rels/slide81.xml.rels><?xml version="1.0" encoding="UTF-8" standalone="yes"?>
<Relationships xmlns="http://schemas.openxmlformats.org/package/2006/relationships"><Relationship Id="rId13" Type="http://schemas.openxmlformats.org/officeDocument/2006/relationships/oleObject" Target="../embeddings/oleObject240.bin"/><Relationship Id="rId18" Type="http://schemas.openxmlformats.org/officeDocument/2006/relationships/image" Target="../media/image274.emf"/><Relationship Id="rId26" Type="http://schemas.openxmlformats.org/officeDocument/2006/relationships/image" Target="../media/image278.emf"/><Relationship Id="rId39" Type="http://schemas.openxmlformats.org/officeDocument/2006/relationships/oleObject" Target="../embeddings/oleObject253.bin"/><Relationship Id="rId21" Type="http://schemas.openxmlformats.org/officeDocument/2006/relationships/oleObject" Target="../embeddings/oleObject244.bin"/><Relationship Id="rId34" Type="http://schemas.openxmlformats.org/officeDocument/2006/relationships/image" Target="../media/image282.emf"/><Relationship Id="rId42" Type="http://schemas.openxmlformats.org/officeDocument/2006/relationships/image" Target="../media/image286.emf"/><Relationship Id="rId47" Type="http://schemas.openxmlformats.org/officeDocument/2006/relationships/oleObject" Target="../embeddings/oleObject257.bin"/><Relationship Id="rId50" Type="http://schemas.openxmlformats.org/officeDocument/2006/relationships/image" Target="../media/image290.emf"/><Relationship Id="rId55" Type="http://schemas.openxmlformats.org/officeDocument/2006/relationships/oleObject" Target="../embeddings/oleObject261.bin"/><Relationship Id="rId7" Type="http://schemas.openxmlformats.org/officeDocument/2006/relationships/oleObject" Target="../embeddings/oleObject237.bin"/><Relationship Id="rId12" Type="http://schemas.openxmlformats.org/officeDocument/2006/relationships/image" Target="../media/image271.emf"/><Relationship Id="rId17" Type="http://schemas.openxmlformats.org/officeDocument/2006/relationships/oleObject" Target="../embeddings/oleObject242.bin"/><Relationship Id="rId25" Type="http://schemas.openxmlformats.org/officeDocument/2006/relationships/oleObject" Target="../embeddings/oleObject246.bin"/><Relationship Id="rId33" Type="http://schemas.openxmlformats.org/officeDocument/2006/relationships/oleObject" Target="../embeddings/oleObject250.bin"/><Relationship Id="rId38" Type="http://schemas.openxmlformats.org/officeDocument/2006/relationships/image" Target="../media/image284.emf"/><Relationship Id="rId46" Type="http://schemas.openxmlformats.org/officeDocument/2006/relationships/image" Target="../media/image288.emf"/><Relationship Id="rId2" Type="http://schemas.openxmlformats.org/officeDocument/2006/relationships/slideLayout" Target="../slideLayouts/slideLayout33.xml"/><Relationship Id="rId16" Type="http://schemas.openxmlformats.org/officeDocument/2006/relationships/image" Target="../media/image273.emf"/><Relationship Id="rId20" Type="http://schemas.openxmlformats.org/officeDocument/2006/relationships/image" Target="../media/image275.emf"/><Relationship Id="rId29" Type="http://schemas.openxmlformats.org/officeDocument/2006/relationships/oleObject" Target="../embeddings/oleObject248.bin"/><Relationship Id="rId41" Type="http://schemas.openxmlformats.org/officeDocument/2006/relationships/oleObject" Target="../embeddings/oleObject254.bin"/><Relationship Id="rId54" Type="http://schemas.openxmlformats.org/officeDocument/2006/relationships/image" Target="../media/image292.emf"/><Relationship Id="rId1" Type="http://schemas.openxmlformats.org/officeDocument/2006/relationships/vmlDrawing" Target="../drawings/vmlDrawing61.vml"/><Relationship Id="rId6" Type="http://schemas.openxmlformats.org/officeDocument/2006/relationships/image" Target="../media/image268.emf"/><Relationship Id="rId11" Type="http://schemas.openxmlformats.org/officeDocument/2006/relationships/oleObject" Target="../embeddings/oleObject239.bin"/><Relationship Id="rId24" Type="http://schemas.openxmlformats.org/officeDocument/2006/relationships/image" Target="../media/image277.emf"/><Relationship Id="rId32" Type="http://schemas.openxmlformats.org/officeDocument/2006/relationships/image" Target="../media/image281.emf"/><Relationship Id="rId37" Type="http://schemas.openxmlformats.org/officeDocument/2006/relationships/oleObject" Target="../embeddings/oleObject252.bin"/><Relationship Id="rId40" Type="http://schemas.openxmlformats.org/officeDocument/2006/relationships/image" Target="../media/image285.emf"/><Relationship Id="rId45" Type="http://schemas.openxmlformats.org/officeDocument/2006/relationships/oleObject" Target="../embeddings/oleObject256.bin"/><Relationship Id="rId53" Type="http://schemas.openxmlformats.org/officeDocument/2006/relationships/oleObject" Target="../embeddings/oleObject260.bin"/><Relationship Id="rId58" Type="http://schemas.openxmlformats.org/officeDocument/2006/relationships/image" Target="../media/image294.emf"/><Relationship Id="rId5" Type="http://schemas.openxmlformats.org/officeDocument/2006/relationships/oleObject" Target="../embeddings/oleObject236.bin"/><Relationship Id="rId15" Type="http://schemas.openxmlformats.org/officeDocument/2006/relationships/oleObject" Target="../embeddings/oleObject241.bin"/><Relationship Id="rId23" Type="http://schemas.openxmlformats.org/officeDocument/2006/relationships/oleObject" Target="../embeddings/oleObject245.bin"/><Relationship Id="rId28" Type="http://schemas.openxmlformats.org/officeDocument/2006/relationships/image" Target="../media/image279.emf"/><Relationship Id="rId36" Type="http://schemas.openxmlformats.org/officeDocument/2006/relationships/image" Target="../media/image283.emf"/><Relationship Id="rId49" Type="http://schemas.openxmlformats.org/officeDocument/2006/relationships/oleObject" Target="../embeddings/oleObject258.bin"/><Relationship Id="rId57" Type="http://schemas.openxmlformats.org/officeDocument/2006/relationships/oleObject" Target="../embeddings/oleObject262.bin"/><Relationship Id="rId10" Type="http://schemas.openxmlformats.org/officeDocument/2006/relationships/image" Target="../media/image270.emf"/><Relationship Id="rId19" Type="http://schemas.openxmlformats.org/officeDocument/2006/relationships/oleObject" Target="../embeddings/oleObject243.bin"/><Relationship Id="rId31" Type="http://schemas.openxmlformats.org/officeDocument/2006/relationships/oleObject" Target="../embeddings/oleObject249.bin"/><Relationship Id="rId44" Type="http://schemas.openxmlformats.org/officeDocument/2006/relationships/image" Target="../media/image287.emf"/><Relationship Id="rId52" Type="http://schemas.openxmlformats.org/officeDocument/2006/relationships/image" Target="../media/image291.emf"/><Relationship Id="rId4" Type="http://schemas.openxmlformats.org/officeDocument/2006/relationships/image" Target="../media/image267.emf"/><Relationship Id="rId9" Type="http://schemas.openxmlformats.org/officeDocument/2006/relationships/oleObject" Target="../embeddings/oleObject238.bin"/><Relationship Id="rId14" Type="http://schemas.openxmlformats.org/officeDocument/2006/relationships/image" Target="../media/image272.emf"/><Relationship Id="rId22" Type="http://schemas.openxmlformats.org/officeDocument/2006/relationships/image" Target="../media/image276.emf"/><Relationship Id="rId27" Type="http://schemas.openxmlformats.org/officeDocument/2006/relationships/oleObject" Target="../embeddings/oleObject247.bin"/><Relationship Id="rId30" Type="http://schemas.openxmlformats.org/officeDocument/2006/relationships/image" Target="../media/image280.emf"/><Relationship Id="rId35" Type="http://schemas.openxmlformats.org/officeDocument/2006/relationships/oleObject" Target="../embeddings/oleObject251.bin"/><Relationship Id="rId43" Type="http://schemas.openxmlformats.org/officeDocument/2006/relationships/oleObject" Target="../embeddings/oleObject255.bin"/><Relationship Id="rId48" Type="http://schemas.openxmlformats.org/officeDocument/2006/relationships/image" Target="../media/image289.emf"/><Relationship Id="rId56" Type="http://schemas.openxmlformats.org/officeDocument/2006/relationships/image" Target="../media/image293.emf"/><Relationship Id="rId8" Type="http://schemas.openxmlformats.org/officeDocument/2006/relationships/image" Target="../media/image269.emf"/><Relationship Id="rId51" Type="http://schemas.openxmlformats.org/officeDocument/2006/relationships/oleObject" Target="../embeddings/oleObject259.bin"/><Relationship Id="rId3" Type="http://schemas.openxmlformats.org/officeDocument/2006/relationships/oleObject" Target="../embeddings/oleObject235.bin"/></Relationships>
</file>

<file path=ppt/slides/_rels/slide82.xml.rels><?xml version="1.0" encoding="UTF-8" standalone="yes"?>
<Relationships xmlns="http://schemas.openxmlformats.org/package/2006/relationships"><Relationship Id="rId13" Type="http://schemas.openxmlformats.org/officeDocument/2006/relationships/oleObject" Target="../embeddings/oleObject268.bin"/><Relationship Id="rId18" Type="http://schemas.openxmlformats.org/officeDocument/2006/relationships/image" Target="../media/image302.emf"/><Relationship Id="rId26" Type="http://schemas.openxmlformats.org/officeDocument/2006/relationships/image" Target="../media/image306.emf"/><Relationship Id="rId39" Type="http://schemas.openxmlformats.org/officeDocument/2006/relationships/oleObject" Target="../embeddings/oleObject281.bin"/><Relationship Id="rId21" Type="http://schemas.openxmlformats.org/officeDocument/2006/relationships/oleObject" Target="../embeddings/oleObject272.bin"/><Relationship Id="rId34" Type="http://schemas.openxmlformats.org/officeDocument/2006/relationships/image" Target="../media/image310.emf"/><Relationship Id="rId42" Type="http://schemas.openxmlformats.org/officeDocument/2006/relationships/image" Target="../media/image314.emf"/><Relationship Id="rId47" Type="http://schemas.openxmlformats.org/officeDocument/2006/relationships/oleObject" Target="../embeddings/oleObject285.bin"/><Relationship Id="rId50" Type="http://schemas.openxmlformats.org/officeDocument/2006/relationships/image" Target="../media/image318.emf"/><Relationship Id="rId55" Type="http://schemas.openxmlformats.org/officeDocument/2006/relationships/oleObject" Target="../embeddings/oleObject289.bin"/><Relationship Id="rId63" Type="http://schemas.openxmlformats.org/officeDocument/2006/relationships/oleObject" Target="../embeddings/oleObject293.bin"/><Relationship Id="rId7" Type="http://schemas.openxmlformats.org/officeDocument/2006/relationships/oleObject" Target="../embeddings/oleObject265.bin"/><Relationship Id="rId2" Type="http://schemas.openxmlformats.org/officeDocument/2006/relationships/slideLayout" Target="../slideLayouts/slideLayout33.xml"/><Relationship Id="rId16" Type="http://schemas.openxmlformats.org/officeDocument/2006/relationships/image" Target="../media/image301.emf"/><Relationship Id="rId20" Type="http://schemas.openxmlformats.org/officeDocument/2006/relationships/image" Target="../media/image303.emf"/><Relationship Id="rId29" Type="http://schemas.openxmlformats.org/officeDocument/2006/relationships/oleObject" Target="../embeddings/oleObject276.bin"/><Relationship Id="rId41" Type="http://schemas.openxmlformats.org/officeDocument/2006/relationships/oleObject" Target="../embeddings/oleObject282.bin"/><Relationship Id="rId54" Type="http://schemas.openxmlformats.org/officeDocument/2006/relationships/image" Target="../media/image320.emf"/><Relationship Id="rId62" Type="http://schemas.openxmlformats.org/officeDocument/2006/relationships/image" Target="../media/image324.emf"/><Relationship Id="rId1" Type="http://schemas.openxmlformats.org/officeDocument/2006/relationships/vmlDrawing" Target="../drawings/vmlDrawing62.vml"/><Relationship Id="rId6" Type="http://schemas.openxmlformats.org/officeDocument/2006/relationships/image" Target="../media/image296.emf"/><Relationship Id="rId11" Type="http://schemas.openxmlformats.org/officeDocument/2006/relationships/oleObject" Target="../embeddings/oleObject267.bin"/><Relationship Id="rId24" Type="http://schemas.openxmlformats.org/officeDocument/2006/relationships/image" Target="../media/image305.emf"/><Relationship Id="rId32" Type="http://schemas.openxmlformats.org/officeDocument/2006/relationships/image" Target="../media/image309.emf"/><Relationship Id="rId37" Type="http://schemas.openxmlformats.org/officeDocument/2006/relationships/oleObject" Target="../embeddings/oleObject280.bin"/><Relationship Id="rId40" Type="http://schemas.openxmlformats.org/officeDocument/2006/relationships/image" Target="../media/image313.emf"/><Relationship Id="rId45" Type="http://schemas.openxmlformats.org/officeDocument/2006/relationships/oleObject" Target="../embeddings/oleObject284.bin"/><Relationship Id="rId53" Type="http://schemas.openxmlformats.org/officeDocument/2006/relationships/oleObject" Target="../embeddings/oleObject288.bin"/><Relationship Id="rId58" Type="http://schemas.openxmlformats.org/officeDocument/2006/relationships/image" Target="../media/image322.emf"/><Relationship Id="rId66" Type="http://schemas.openxmlformats.org/officeDocument/2006/relationships/image" Target="../media/image326.emf"/><Relationship Id="rId5" Type="http://schemas.openxmlformats.org/officeDocument/2006/relationships/oleObject" Target="../embeddings/oleObject264.bin"/><Relationship Id="rId15" Type="http://schemas.openxmlformats.org/officeDocument/2006/relationships/oleObject" Target="../embeddings/oleObject269.bin"/><Relationship Id="rId23" Type="http://schemas.openxmlformats.org/officeDocument/2006/relationships/oleObject" Target="../embeddings/oleObject273.bin"/><Relationship Id="rId28" Type="http://schemas.openxmlformats.org/officeDocument/2006/relationships/image" Target="../media/image307.emf"/><Relationship Id="rId36" Type="http://schemas.openxmlformats.org/officeDocument/2006/relationships/image" Target="../media/image311.emf"/><Relationship Id="rId49" Type="http://schemas.openxmlformats.org/officeDocument/2006/relationships/oleObject" Target="../embeddings/oleObject286.bin"/><Relationship Id="rId57" Type="http://schemas.openxmlformats.org/officeDocument/2006/relationships/oleObject" Target="../embeddings/oleObject290.bin"/><Relationship Id="rId61" Type="http://schemas.openxmlformats.org/officeDocument/2006/relationships/oleObject" Target="../embeddings/oleObject292.bin"/><Relationship Id="rId10" Type="http://schemas.openxmlformats.org/officeDocument/2006/relationships/image" Target="../media/image298.emf"/><Relationship Id="rId19" Type="http://schemas.openxmlformats.org/officeDocument/2006/relationships/oleObject" Target="../embeddings/oleObject271.bin"/><Relationship Id="rId31" Type="http://schemas.openxmlformats.org/officeDocument/2006/relationships/oleObject" Target="../embeddings/oleObject277.bin"/><Relationship Id="rId44" Type="http://schemas.openxmlformats.org/officeDocument/2006/relationships/image" Target="../media/image315.emf"/><Relationship Id="rId52" Type="http://schemas.openxmlformats.org/officeDocument/2006/relationships/image" Target="../media/image319.emf"/><Relationship Id="rId60" Type="http://schemas.openxmlformats.org/officeDocument/2006/relationships/image" Target="../media/image323.emf"/><Relationship Id="rId65" Type="http://schemas.openxmlformats.org/officeDocument/2006/relationships/oleObject" Target="../embeddings/oleObject294.bin"/><Relationship Id="rId4" Type="http://schemas.openxmlformats.org/officeDocument/2006/relationships/image" Target="../media/image295.emf"/><Relationship Id="rId9" Type="http://schemas.openxmlformats.org/officeDocument/2006/relationships/oleObject" Target="../embeddings/oleObject266.bin"/><Relationship Id="rId14" Type="http://schemas.openxmlformats.org/officeDocument/2006/relationships/image" Target="../media/image300.emf"/><Relationship Id="rId22" Type="http://schemas.openxmlformats.org/officeDocument/2006/relationships/image" Target="../media/image304.emf"/><Relationship Id="rId27" Type="http://schemas.openxmlformats.org/officeDocument/2006/relationships/oleObject" Target="../embeddings/oleObject275.bin"/><Relationship Id="rId30" Type="http://schemas.openxmlformats.org/officeDocument/2006/relationships/image" Target="../media/image308.emf"/><Relationship Id="rId35" Type="http://schemas.openxmlformats.org/officeDocument/2006/relationships/oleObject" Target="../embeddings/oleObject279.bin"/><Relationship Id="rId43" Type="http://schemas.openxmlformats.org/officeDocument/2006/relationships/oleObject" Target="../embeddings/oleObject283.bin"/><Relationship Id="rId48" Type="http://schemas.openxmlformats.org/officeDocument/2006/relationships/image" Target="../media/image317.emf"/><Relationship Id="rId56" Type="http://schemas.openxmlformats.org/officeDocument/2006/relationships/image" Target="../media/image321.emf"/><Relationship Id="rId64" Type="http://schemas.openxmlformats.org/officeDocument/2006/relationships/image" Target="../media/image325.emf"/><Relationship Id="rId8" Type="http://schemas.openxmlformats.org/officeDocument/2006/relationships/image" Target="../media/image297.emf"/><Relationship Id="rId51" Type="http://schemas.openxmlformats.org/officeDocument/2006/relationships/oleObject" Target="../embeddings/oleObject287.bin"/><Relationship Id="rId3" Type="http://schemas.openxmlformats.org/officeDocument/2006/relationships/oleObject" Target="../embeddings/oleObject263.bin"/><Relationship Id="rId12" Type="http://schemas.openxmlformats.org/officeDocument/2006/relationships/image" Target="../media/image299.emf"/><Relationship Id="rId17" Type="http://schemas.openxmlformats.org/officeDocument/2006/relationships/oleObject" Target="../embeddings/oleObject270.bin"/><Relationship Id="rId25" Type="http://schemas.openxmlformats.org/officeDocument/2006/relationships/oleObject" Target="../embeddings/oleObject274.bin"/><Relationship Id="rId33" Type="http://schemas.openxmlformats.org/officeDocument/2006/relationships/oleObject" Target="../embeddings/oleObject278.bin"/><Relationship Id="rId38" Type="http://schemas.openxmlformats.org/officeDocument/2006/relationships/image" Target="../media/image312.emf"/><Relationship Id="rId46" Type="http://schemas.openxmlformats.org/officeDocument/2006/relationships/image" Target="../media/image316.emf"/><Relationship Id="rId59" Type="http://schemas.openxmlformats.org/officeDocument/2006/relationships/oleObject" Target="../embeddings/oleObject291.bin"/></Relationships>
</file>

<file path=ppt/slides/_rels/slide83.xml.rels><?xml version="1.0" encoding="UTF-8" standalone="yes"?>
<Relationships xmlns="http://schemas.openxmlformats.org/package/2006/relationships"><Relationship Id="rId8" Type="http://schemas.openxmlformats.org/officeDocument/2006/relationships/image" Target="../media/image329.emf"/><Relationship Id="rId13" Type="http://schemas.openxmlformats.org/officeDocument/2006/relationships/oleObject" Target="../embeddings/oleObject300.bin"/><Relationship Id="rId3" Type="http://schemas.openxmlformats.org/officeDocument/2006/relationships/oleObject" Target="../embeddings/oleObject295.bin"/><Relationship Id="rId7" Type="http://schemas.openxmlformats.org/officeDocument/2006/relationships/oleObject" Target="../embeddings/oleObject297.bin"/><Relationship Id="rId12" Type="http://schemas.openxmlformats.org/officeDocument/2006/relationships/image" Target="../media/image331.emf"/><Relationship Id="rId2" Type="http://schemas.openxmlformats.org/officeDocument/2006/relationships/slideLayout" Target="../slideLayouts/slideLayout33.xml"/><Relationship Id="rId1" Type="http://schemas.openxmlformats.org/officeDocument/2006/relationships/vmlDrawing" Target="../drawings/vmlDrawing63.vml"/><Relationship Id="rId6" Type="http://schemas.openxmlformats.org/officeDocument/2006/relationships/image" Target="../media/image328.emf"/><Relationship Id="rId11" Type="http://schemas.openxmlformats.org/officeDocument/2006/relationships/oleObject" Target="../embeddings/oleObject299.bin"/><Relationship Id="rId5" Type="http://schemas.openxmlformats.org/officeDocument/2006/relationships/oleObject" Target="../embeddings/oleObject296.bin"/><Relationship Id="rId10" Type="http://schemas.openxmlformats.org/officeDocument/2006/relationships/image" Target="../media/image330.emf"/><Relationship Id="rId4" Type="http://schemas.openxmlformats.org/officeDocument/2006/relationships/image" Target="../media/image327.emf"/><Relationship Id="rId9" Type="http://schemas.openxmlformats.org/officeDocument/2006/relationships/oleObject" Target="../embeddings/oleObject298.bin"/><Relationship Id="rId14" Type="http://schemas.openxmlformats.org/officeDocument/2006/relationships/image" Target="../media/image332.emf"/></Relationships>
</file>

<file path=ppt/slides/_rels/slide84.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image" Target="../media/image333.png"/><Relationship Id="rId1" Type="http://schemas.openxmlformats.org/officeDocument/2006/relationships/slideLayout" Target="../slideLayouts/slideLayout33.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8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media/image343.png"/><Relationship Id="rId7" Type="http://schemas.openxmlformats.org/officeDocument/2006/relationships/image" Target="../media/image342.emf"/><Relationship Id="rId2" Type="http://schemas.openxmlformats.org/officeDocument/2006/relationships/slideLayout" Target="../slideLayouts/slideLayout33.xml"/><Relationship Id="rId1" Type="http://schemas.openxmlformats.org/officeDocument/2006/relationships/vmlDrawing" Target="../drawings/vmlDrawing64.vml"/><Relationship Id="rId6" Type="http://schemas.openxmlformats.org/officeDocument/2006/relationships/oleObject" Target="../embeddings/oleObject302.bin"/><Relationship Id="rId5" Type="http://schemas.openxmlformats.org/officeDocument/2006/relationships/image" Target="../media/image341.emf"/><Relationship Id="rId4" Type="http://schemas.openxmlformats.org/officeDocument/2006/relationships/oleObject" Target="../embeddings/oleObject301.bin"/><Relationship Id="rId9" Type="http://schemas.openxmlformats.org/officeDocument/2006/relationships/image" Target="../media/image345.png"/></Relationships>
</file>

<file path=ppt/slides/_rels/slide87.xml.rels><?xml version="1.0" encoding="UTF-8" standalone="yes"?>
<Relationships xmlns="http://schemas.openxmlformats.org/package/2006/relationships"><Relationship Id="rId8" Type="http://schemas.openxmlformats.org/officeDocument/2006/relationships/image" Target="../media/image348.wmf"/><Relationship Id="rId13" Type="http://schemas.openxmlformats.org/officeDocument/2006/relationships/oleObject" Target="../embeddings/oleObject308.bin"/><Relationship Id="rId3" Type="http://schemas.openxmlformats.org/officeDocument/2006/relationships/oleObject" Target="../embeddings/oleObject303.bin"/><Relationship Id="rId7" Type="http://schemas.openxmlformats.org/officeDocument/2006/relationships/oleObject" Target="../embeddings/oleObject305.bin"/><Relationship Id="rId12" Type="http://schemas.openxmlformats.org/officeDocument/2006/relationships/image" Target="../media/image350.wmf"/><Relationship Id="rId2" Type="http://schemas.openxmlformats.org/officeDocument/2006/relationships/slideLayout" Target="../slideLayouts/slideLayout33.xml"/><Relationship Id="rId1" Type="http://schemas.openxmlformats.org/officeDocument/2006/relationships/vmlDrawing" Target="../drawings/vmlDrawing65.vml"/><Relationship Id="rId6" Type="http://schemas.openxmlformats.org/officeDocument/2006/relationships/image" Target="../media/image347.wmf"/><Relationship Id="rId11" Type="http://schemas.openxmlformats.org/officeDocument/2006/relationships/oleObject" Target="../embeddings/oleObject307.bin"/><Relationship Id="rId5" Type="http://schemas.openxmlformats.org/officeDocument/2006/relationships/oleObject" Target="../embeddings/oleObject304.bin"/><Relationship Id="rId15" Type="http://schemas.openxmlformats.org/officeDocument/2006/relationships/image" Target="../media/image352.png"/><Relationship Id="rId10" Type="http://schemas.openxmlformats.org/officeDocument/2006/relationships/image" Target="../media/image349.wmf"/><Relationship Id="rId4" Type="http://schemas.openxmlformats.org/officeDocument/2006/relationships/image" Target="../media/image346.wmf"/><Relationship Id="rId9" Type="http://schemas.openxmlformats.org/officeDocument/2006/relationships/oleObject" Target="../embeddings/oleObject306.bin"/><Relationship Id="rId14" Type="http://schemas.openxmlformats.org/officeDocument/2006/relationships/image" Target="../media/image351.wmf"/></Relationships>
</file>

<file path=ppt/slides/_rels/slide88.xml.rels><?xml version="1.0" encoding="UTF-8" standalone="yes"?>
<Relationships xmlns="http://schemas.openxmlformats.org/package/2006/relationships"><Relationship Id="rId8" Type="http://schemas.openxmlformats.org/officeDocument/2006/relationships/image" Target="../media/image353.emf"/><Relationship Id="rId13" Type="http://schemas.openxmlformats.org/officeDocument/2006/relationships/oleObject" Target="../embeddings/oleObject314.bin"/><Relationship Id="rId3" Type="http://schemas.openxmlformats.org/officeDocument/2006/relationships/oleObject" Target="../embeddings/oleObject309.bin"/><Relationship Id="rId7" Type="http://schemas.openxmlformats.org/officeDocument/2006/relationships/oleObject" Target="../embeddings/oleObject311.bin"/><Relationship Id="rId12" Type="http://schemas.openxmlformats.org/officeDocument/2006/relationships/image" Target="../media/image355.emf"/><Relationship Id="rId2" Type="http://schemas.openxmlformats.org/officeDocument/2006/relationships/slideLayout" Target="../slideLayouts/slideLayout33.xml"/><Relationship Id="rId1" Type="http://schemas.openxmlformats.org/officeDocument/2006/relationships/vmlDrawing" Target="../drawings/vmlDrawing66.vml"/><Relationship Id="rId6" Type="http://schemas.openxmlformats.org/officeDocument/2006/relationships/image" Target="../media/image342.emf"/><Relationship Id="rId11" Type="http://schemas.openxmlformats.org/officeDocument/2006/relationships/oleObject" Target="../embeddings/oleObject313.bin"/><Relationship Id="rId5" Type="http://schemas.openxmlformats.org/officeDocument/2006/relationships/oleObject" Target="../embeddings/oleObject310.bin"/><Relationship Id="rId10" Type="http://schemas.openxmlformats.org/officeDocument/2006/relationships/image" Target="../media/image354.emf"/><Relationship Id="rId4" Type="http://schemas.openxmlformats.org/officeDocument/2006/relationships/image" Target="../media/image341.emf"/><Relationship Id="rId9" Type="http://schemas.openxmlformats.org/officeDocument/2006/relationships/oleObject" Target="../embeddings/oleObject312.bin"/><Relationship Id="rId14" Type="http://schemas.openxmlformats.org/officeDocument/2006/relationships/image" Target="../media/image356.emf"/></Relationships>
</file>

<file path=ppt/slides/_rels/slide89.xml.rels><?xml version="1.0" encoding="UTF-8" standalone="yes"?>
<Relationships xmlns="http://schemas.openxmlformats.org/package/2006/relationships"><Relationship Id="rId2" Type="http://schemas.openxmlformats.org/officeDocument/2006/relationships/image" Target="../media/image357.jpe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26.w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25.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16.wmf"/><Relationship Id="rId4" Type="http://schemas.openxmlformats.org/officeDocument/2006/relationships/image" Target="../media/image24.wmf"/><Relationship Id="rId9" Type="http://schemas.openxmlformats.org/officeDocument/2006/relationships/oleObject" Target="../embeddings/oleObject25.bin"/><Relationship Id="rId14" Type="http://schemas.openxmlformats.org/officeDocument/2006/relationships/image" Target="../media/image27.wmf"/></Relationships>
</file>

<file path=ppt/slides/_rels/slide90.xml.rels><?xml version="1.0" encoding="UTF-8" standalone="yes"?>
<Relationships xmlns="http://schemas.openxmlformats.org/package/2006/relationships"><Relationship Id="rId3" Type="http://schemas.openxmlformats.org/officeDocument/2006/relationships/image" Target="../media/image359.jpeg"/><Relationship Id="rId2" Type="http://schemas.openxmlformats.org/officeDocument/2006/relationships/image" Target="../media/image358.jpeg"/><Relationship Id="rId1" Type="http://schemas.openxmlformats.org/officeDocument/2006/relationships/slideLayout" Target="../slideLayouts/slideLayout33.xml"/><Relationship Id="rId4" Type="http://schemas.openxmlformats.org/officeDocument/2006/relationships/image" Target="../media/image360.jpeg"/></Relationships>
</file>

<file path=ppt/slides/_rels/slide91.xml.rels><?xml version="1.0" encoding="UTF-8" standalone="yes"?>
<Relationships xmlns="http://schemas.openxmlformats.org/package/2006/relationships"><Relationship Id="rId3" Type="http://schemas.openxmlformats.org/officeDocument/2006/relationships/image" Target="../media/image362.jpeg"/><Relationship Id="rId2" Type="http://schemas.openxmlformats.org/officeDocument/2006/relationships/image" Target="../media/image361.jpeg"/><Relationship Id="rId1" Type="http://schemas.openxmlformats.org/officeDocument/2006/relationships/slideLayout" Target="../slideLayouts/slideLayout33.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15.bin"/><Relationship Id="rId2" Type="http://schemas.openxmlformats.org/officeDocument/2006/relationships/slideLayout" Target="../slideLayouts/slideLayout33.xml"/><Relationship Id="rId1" Type="http://schemas.openxmlformats.org/officeDocument/2006/relationships/vmlDrawing" Target="../drawings/vmlDrawing67.vml"/><Relationship Id="rId4" Type="http://schemas.openxmlformats.org/officeDocument/2006/relationships/image" Target="../media/image366.png"/></Relationships>
</file>

<file path=ppt/slides/_rels/slide93.xml.rels><?xml version="1.0" encoding="UTF-8" standalone="yes"?>
<Relationships xmlns="http://schemas.openxmlformats.org/package/2006/relationships"><Relationship Id="rId3" Type="http://schemas.openxmlformats.org/officeDocument/2006/relationships/image" Target="../media/image368.jpeg"/><Relationship Id="rId2" Type="http://schemas.openxmlformats.org/officeDocument/2006/relationships/image" Target="../media/image367.png"/><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16.bin"/><Relationship Id="rId2" Type="http://schemas.openxmlformats.org/officeDocument/2006/relationships/slideLayout" Target="../slideLayouts/slideLayout33.xml"/><Relationship Id="rId1" Type="http://schemas.openxmlformats.org/officeDocument/2006/relationships/vmlDrawing" Target="../drawings/vmlDrawing68.vml"/><Relationship Id="rId6" Type="http://schemas.openxmlformats.org/officeDocument/2006/relationships/image" Target="../media/image258.wmf"/><Relationship Id="rId5" Type="http://schemas.openxmlformats.org/officeDocument/2006/relationships/oleObject" Target="../embeddings/oleObject317.bin"/><Relationship Id="rId4" Type="http://schemas.openxmlformats.org/officeDocument/2006/relationships/image" Target="../media/image369.png"/></Relationships>
</file>

<file path=ppt/slides/_rels/slide95.xml.rels><?xml version="1.0" encoding="UTF-8" standalone="yes"?>
<Relationships xmlns="http://schemas.openxmlformats.org/package/2006/relationships"><Relationship Id="rId8" Type="http://schemas.openxmlformats.org/officeDocument/2006/relationships/image" Target="../media/image371.wmf"/><Relationship Id="rId13" Type="http://schemas.openxmlformats.org/officeDocument/2006/relationships/oleObject" Target="../embeddings/oleObject323.bin"/><Relationship Id="rId18" Type="http://schemas.openxmlformats.org/officeDocument/2006/relationships/image" Target="../media/image375.wmf"/><Relationship Id="rId3" Type="http://schemas.openxmlformats.org/officeDocument/2006/relationships/oleObject" Target="../embeddings/oleObject318.bin"/><Relationship Id="rId7" Type="http://schemas.openxmlformats.org/officeDocument/2006/relationships/oleObject" Target="../embeddings/oleObject320.bin"/><Relationship Id="rId12" Type="http://schemas.openxmlformats.org/officeDocument/2006/relationships/image" Target="../media/image373.wmf"/><Relationship Id="rId17" Type="http://schemas.openxmlformats.org/officeDocument/2006/relationships/oleObject" Target="../embeddings/oleObject325.bin"/><Relationship Id="rId2" Type="http://schemas.openxmlformats.org/officeDocument/2006/relationships/slideLayout" Target="../slideLayouts/slideLayout33.xml"/><Relationship Id="rId16" Type="http://schemas.openxmlformats.org/officeDocument/2006/relationships/image" Target="../media/image374.wmf"/><Relationship Id="rId20" Type="http://schemas.openxmlformats.org/officeDocument/2006/relationships/image" Target="../media/image376.wmf"/><Relationship Id="rId1" Type="http://schemas.openxmlformats.org/officeDocument/2006/relationships/vmlDrawing" Target="../drawings/vmlDrawing69.vml"/><Relationship Id="rId6" Type="http://schemas.openxmlformats.org/officeDocument/2006/relationships/image" Target="../media/image370.wmf"/><Relationship Id="rId11" Type="http://schemas.openxmlformats.org/officeDocument/2006/relationships/oleObject" Target="../embeddings/oleObject322.bin"/><Relationship Id="rId5" Type="http://schemas.openxmlformats.org/officeDocument/2006/relationships/oleObject" Target="../embeddings/oleObject319.bin"/><Relationship Id="rId15" Type="http://schemas.openxmlformats.org/officeDocument/2006/relationships/oleObject" Target="../embeddings/oleObject324.bin"/><Relationship Id="rId10" Type="http://schemas.openxmlformats.org/officeDocument/2006/relationships/image" Target="../media/image372.emf"/><Relationship Id="rId19" Type="http://schemas.openxmlformats.org/officeDocument/2006/relationships/oleObject" Target="../embeddings/oleObject326.bin"/><Relationship Id="rId4" Type="http://schemas.openxmlformats.org/officeDocument/2006/relationships/image" Target="../media/image369.png"/><Relationship Id="rId9" Type="http://schemas.openxmlformats.org/officeDocument/2006/relationships/oleObject" Target="../embeddings/oleObject321.bin"/><Relationship Id="rId14" Type="http://schemas.openxmlformats.org/officeDocument/2006/relationships/image" Target="../media/image258.wmf"/></Relationships>
</file>

<file path=ppt/slides/_rels/slide96.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oleObject" Target="../embeddings/oleObject327.bin"/><Relationship Id="rId7" Type="http://schemas.openxmlformats.org/officeDocument/2006/relationships/oleObject" Target="../embeddings/oleObject329.bin"/><Relationship Id="rId2" Type="http://schemas.openxmlformats.org/officeDocument/2006/relationships/slideLayout" Target="../slideLayouts/slideLayout33.xml"/><Relationship Id="rId1" Type="http://schemas.openxmlformats.org/officeDocument/2006/relationships/vmlDrawing" Target="../drawings/vmlDrawing70.vml"/><Relationship Id="rId6" Type="http://schemas.openxmlformats.org/officeDocument/2006/relationships/image" Target="../media/image378.wmf"/><Relationship Id="rId5" Type="http://schemas.openxmlformats.org/officeDocument/2006/relationships/oleObject" Target="../embeddings/oleObject328.bin"/><Relationship Id="rId10" Type="http://schemas.openxmlformats.org/officeDocument/2006/relationships/image" Target="../media/image379.wmf"/><Relationship Id="rId4" Type="http://schemas.openxmlformats.org/officeDocument/2006/relationships/image" Target="../media/image377.wmf"/><Relationship Id="rId9" Type="http://schemas.openxmlformats.org/officeDocument/2006/relationships/oleObject" Target="../embeddings/oleObject33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5"/>
          <p:cNvSpPr txBox="1">
            <a:spLocks noChangeArrowheads="1"/>
          </p:cNvSpPr>
          <p:nvPr/>
        </p:nvSpPr>
        <p:spPr bwMode="auto">
          <a:xfrm>
            <a:off x="847725" y="996315"/>
            <a:ext cx="60642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b="1" dirty="0">
                <a:latin typeface="Times New Roman" panose="02020603050405020304" pitchFamily="18" charset="0"/>
              </a:rPr>
              <a:t>§4-1 </a:t>
            </a:r>
            <a:r>
              <a:rPr lang="zh-CN" altLang="en-US" sz="2800" b="1" dirty="0">
                <a:latin typeface="Times New Roman" panose="02020603050405020304" pitchFamily="18" charset="0"/>
              </a:rPr>
              <a:t>功、能量、保守力与非保守力</a:t>
            </a:r>
          </a:p>
        </p:txBody>
      </p:sp>
      <p:sp>
        <p:nvSpPr>
          <p:cNvPr id="6148" name="Text Box 7"/>
          <p:cNvSpPr txBox="1">
            <a:spLocks noChangeArrowheads="1"/>
          </p:cNvSpPr>
          <p:nvPr/>
        </p:nvSpPr>
        <p:spPr bwMode="auto">
          <a:xfrm>
            <a:off x="847725" y="1505585"/>
            <a:ext cx="39865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atin typeface="Times New Roman" panose="02020603050405020304" pitchFamily="18" charset="0"/>
              </a:rPr>
              <a:t>§4-2  </a:t>
            </a:r>
            <a:r>
              <a:rPr lang="zh-CN" altLang="en-US" sz="2800" b="1" dirty="0">
                <a:latin typeface="Times New Roman" panose="02020603050405020304" pitchFamily="18" charset="0"/>
              </a:rPr>
              <a:t>动能定理</a:t>
            </a:r>
          </a:p>
        </p:txBody>
      </p:sp>
      <p:sp>
        <p:nvSpPr>
          <p:cNvPr id="6149" name="Text Box 10"/>
          <p:cNvSpPr txBox="1">
            <a:spLocks noChangeArrowheads="1"/>
          </p:cNvSpPr>
          <p:nvPr/>
        </p:nvSpPr>
        <p:spPr bwMode="auto">
          <a:xfrm>
            <a:off x="2527935" y="152400"/>
            <a:ext cx="424434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b="1" dirty="0">
                <a:latin typeface="Times New Roman" panose="02020603050405020304" pitchFamily="18" charset="0"/>
              </a:rPr>
              <a:t>第四章  功与能</a:t>
            </a:r>
          </a:p>
        </p:txBody>
      </p:sp>
      <p:pic>
        <p:nvPicPr>
          <p:cNvPr id="6150" name="Picture 5" descr="D:\我的文档\桌面\10_011.jpg"/>
          <p:cNvPicPr>
            <a:picLocks noChangeAspect="1" noChangeArrowheads="1"/>
          </p:cNvPicPr>
          <p:nvPr/>
        </p:nvPicPr>
        <p:blipFill>
          <a:blip r:embed="rId2">
            <a:extLst>
              <a:ext uri="{28A0092B-C50C-407E-A947-70E740481C1C}">
                <a14:useLocalDpi xmlns:a14="http://schemas.microsoft.com/office/drawing/2010/main" val="0"/>
              </a:ext>
            </a:extLst>
          </a:blip>
          <a:srcRect l="5556" t="16519" r="43520" b="9145"/>
          <a:stretch>
            <a:fillRect/>
          </a:stretch>
        </p:blipFill>
        <p:spPr bwMode="auto">
          <a:xfrm>
            <a:off x="0" y="0"/>
            <a:ext cx="24003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矩形 8"/>
          <p:cNvSpPr>
            <a:spLocks noChangeArrowheads="1"/>
          </p:cNvSpPr>
          <p:nvPr/>
        </p:nvSpPr>
        <p:spPr bwMode="auto">
          <a:xfrm>
            <a:off x="0" y="857250"/>
            <a:ext cx="9144000" cy="88900"/>
          </a:xfrm>
          <a:prstGeom prst="rect">
            <a:avLst/>
          </a:prstGeom>
          <a:solidFill>
            <a:srgbClr val="008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endParaRPr lang="zh-CN" altLang="en-US" sz="1800" b="1">
              <a:latin typeface="Arial" panose="020B0604020202020204" pitchFamily="34" charset="0"/>
            </a:endParaRPr>
          </a:p>
        </p:txBody>
      </p:sp>
      <p:sp>
        <p:nvSpPr>
          <p:cNvPr id="6152" name="Text Box 9"/>
          <p:cNvSpPr txBox="1">
            <a:spLocks noChangeArrowheads="1"/>
          </p:cNvSpPr>
          <p:nvPr/>
        </p:nvSpPr>
        <p:spPr bwMode="auto">
          <a:xfrm>
            <a:off x="847725" y="354266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atin typeface="Times New Roman" panose="02020603050405020304" pitchFamily="18" charset="0"/>
              </a:rPr>
              <a:t>§4-6 </a:t>
            </a:r>
            <a:r>
              <a:rPr lang="zh-CN" altLang="en-US" sz="2800" b="1" dirty="0">
                <a:latin typeface="Times New Roman" panose="02020603050405020304" pitchFamily="18" charset="0"/>
              </a:rPr>
              <a:t>机械能守恒定律</a:t>
            </a:r>
          </a:p>
        </p:txBody>
      </p:sp>
      <p:sp>
        <p:nvSpPr>
          <p:cNvPr id="6153" name="Text Box 9"/>
          <p:cNvSpPr txBox="1">
            <a:spLocks noChangeArrowheads="1"/>
          </p:cNvSpPr>
          <p:nvPr/>
        </p:nvSpPr>
        <p:spPr bwMode="auto">
          <a:xfrm>
            <a:off x="847725" y="456120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b="1" dirty="0">
                <a:latin typeface="Times New Roman" panose="02020603050405020304" pitchFamily="18" charset="0"/>
              </a:rPr>
              <a:t>§4-8 </a:t>
            </a:r>
            <a:r>
              <a:rPr lang="zh-CN" altLang="en-US" sz="2800" b="1" dirty="0">
                <a:latin typeface="Times New Roman" panose="02020603050405020304" pitchFamily="18" charset="0"/>
              </a:rPr>
              <a:t>碰撞</a:t>
            </a:r>
          </a:p>
        </p:txBody>
      </p:sp>
      <p:sp>
        <p:nvSpPr>
          <p:cNvPr id="2" name="Text Box 7"/>
          <p:cNvSpPr txBox="1">
            <a:spLocks noChangeArrowheads="1"/>
          </p:cNvSpPr>
          <p:nvPr/>
        </p:nvSpPr>
        <p:spPr bwMode="auto">
          <a:xfrm>
            <a:off x="847725" y="2014855"/>
            <a:ext cx="39865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atin typeface="Times New Roman" panose="02020603050405020304" pitchFamily="18" charset="0"/>
              </a:rPr>
              <a:t>§4-3  </a:t>
            </a:r>
            <a:r>
              <a:rPr lang="zh-CN" altLang="en-US" sz="2800" b="1" dirty="0">
                <a:latin typeface="Times New Roman" panose="02020603050405020304" pitchFamily="18" charset="0"/>
              </a:rPr>
              <a:t>势能</a:t>
            </a:r>
          </a:p>
        </p:txBody>
      </p:sp>
      <p:sp>
        <p:nvSpPr>
          <p:cNvPr id="3" name="Text Box 7"/>
          <p:cNvSpPr txBox="1">
            <a:spLocks noChangeArrowheads="1"/>
          </p:cNvSpPr>
          <p:nvPr/>
        </p:nvSpPr>
        <p:spPr bwMode="auto">
          <a:xfrm>
            <a:off x="847725" y="2524125"/>
            <a:ext cx="39865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atin typeface="Times New Roman" panose="02020603050405020304" pitchFamily="18" charset="0"/>
              </a:rPr>
              <a:t>§4-4  </a:t>
            </a:r>
            <a:r>
              <a:rPr lang="zh-CN" altLang="en-US" sz="2800" b="1" dirty="0">
                <a:latin typeface="Times New Roman" panose="02020603050405020304" pitchFamily="18" charset="0"/>
              </a:rPr>
              <a:t>引力势能</a:t>
            </a:r>
          </a:p>
        </p:txBody>
      </p:sp>
      <p:sp>
        <p:nvSpPr>
          <p:cNvPr id="4" name="Text Box 7"/>
          <p:cNvSpPr txBox="1">
            <a:spLocks noChangeArrowheads="1"/>
          </p:cNvSpPr>
          <p:nvPr/>
        </p:nvSpPr>
        <p:spPr bwMode="auto">
          <a:xfrm>
            <a:off x="847725" y="3033395"/>
            <a:ext cx="39865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atin typeface="Times New Roman" panose="02020603050405020304" pitchFamily="18" charset="0"/>
              </a:rPr>
              <a:t>§4-5  </a:t>
            </a:r>
            <a:r>
              <a:rPr lang="zh-CN" altLang="en-US" sz="2800" b="1" dirty="0">
                <a:latin typeface="Times New Roman" panose="02020603050405020304" pitchFamily="18" charset="0"/>
              </a:rPr>
              <a:t>由势能求保守力</a:t>
            </a:r>
          </a:p>
        </p:txBody>
      </p:sp>
      <p:sp>
        <p:nvSpPr>
          <p:cNvPr id="5" name="Text Box 9"/>
          <p:cNvSpPr txBox="1">
            <a:spLocks noChangeArrowheads="1"/>
          </p:cNvSpPr>
          <p:nvPr/>
        </p:nvSpPr>
        <p:spPr bwMode="auto">
          <a:xfrm>
            <a:off x="847725" y="405193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atin typeface="Times New Roman" panose="02020603050405020304" pitchFamily="18" charset="0"/>
              </a:rPr>
              <a:t>§4-7 </a:t>
            </a:r>
            <a:r>
              <a:rPr lang="zh-CN" altLang="en-US" sz="2800" b="1" dirty="0">
                <a:latin typeface="Times New Roman" panose="02020603050405020304" pitchFamily="18" charset="0"/>
              </a:rPr>
              <a:t>守恒定律的意义</a:t>
            </a:r>
          </a:p>
        </p:txBody>
      </p:sp>
      <p:sp>
        <p:nvSpPr>
          <p:cNvPr id="6" name="Text Box 9"/>
          <p:cNvSpPr txBox="1">
            <a:spLocks noChangeArrowheads="1"/>
          </p:cNvSpPr>
          <p:nvPr/>
        </p:nvSpPr>
        <p:spPr bwMode="auto">
          <a:xfrm>
            <a:off x="847725" y="507047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b="1" dirty="0">
                <a:latin typeface="Times New Roman" panose="02020603050405020304" pitchFamily="18" charset="0"/>
              </a:rPr>
              <a:t>§4-9 </a:t>
            </a:r>
            <a:r>
              <a:rPr lang="zh-CN" altLang="en-US" sz="2800" b="1" dirty="0">
                <a:latin typeface="Times New Roman" panose="02020603050405020304" pitchFamily="18" charset="0"/>
              </a:rPr>
              <a:t>两体问题</a:t>
            </a:r>
          </a:p>
        </p:txBody>
      </p:sp>
      <p:sp>
        <p:nvSpPr>
          <p:cNvPr id="7" name="Text Box 9"/>
          <p:cNvSpPr txBox="1">
            <a:spLocks noChangeArrowheads="1"/>
          </p:cNvSpPr>
          <p:nvPr/>
        </p:nvSpPr>
        <p:spPr bwMode="auto">
          <a:xfrm>
            <a:off x="847725" y="557974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b="1" dirty="0">
                <a:latin typeface="Times New Roman" panose="02020603050405020304" pitchFamily="18" charset="0"/>
              </a:rPr>
              <a:t>§4-</a:t>
            </a:r>
            <a:r>
              <a:rPr lang="en-US" sz="2800" b="1" dirty="0">
                <a:latin typeface="Times New Roman" panose="02020603050405020304" pitchFamily="18" charset="0"/>
              </a:rPr>
              <a:t>10 </a:t>
            </a:r>
            <a:r>
              <a:rPr lang="zh-CN" altLang="en-US" sz="2800" b="1" dirty="0">
                <a:latin typeface="Times New Roman" panose="02020603050405020304" pitchFamily="18" charset="0"/>
              </a:rPr>
              <a:t>流体的稳定流动</a:t>
            </a:r>
          </a:p>
        </p:txBody>
      </p:sp>
      <p:sp>
        <p:nvSpPr>
          <p:cNvPr id="8" name="Text Box 9"/>
          <p:cNvSpPr txBox="1">
            <a:spLocks noChangeArrowheads="1"/>
          </p:cNvSpPr>
          <p:nvPr/>
        </p:nvSpPr>
        <p:spPr bwMode="auto">
          <a:xfrm>
            <a:off x="847725" y="608901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b="1" dirty="0">
                <a:latin typeface="Times New Roman" panose="02020603050405020304" pitchFamily="18" charset="0"/>
              </a:rPr>
              <a:t>§4-</a:t>
            </a:r>
            <a:r>
              <a:rPr lang="en-US" sz="2800" b="1" dirty="0">
                <a:latin typeface="Times New Roman" panose="02020603050405020304" pitchFamily="18" charset="0"/>
              </a:rPr>
              <a:t>11 </a:t>
            </a:r>
            <a:r>
              <a:rPr lang="zh-CN" altLang="en-US" sz="2800" b="1" dirty="0">
                <a:latin typeface="Times New Roman" panose="02020603050405020304" pitchFamily="18" charset="0"/>
              </a:rPr>
              <a:t>伯努利方程</a:t>
            </a:r>
          </a:p>
        </p:txBody>
      </p:sp>
      <p:pic>
        <p:nvPicPr>
          <p:cNvPr id="37" name="图片 36"/>
          <p:cNvPicPr>
            <a:picLocks noChangeAspect="1"/>
          </p:cNvPicPr>
          <p:nvPr/>
        </p:nvPicPr>
        <p:blipFill>
          <a:blip r:embed="rId3"/>
          <a:stretch>
            <a:fillRect/>
          </a:stretch>
        </p:blipFill>
        <p:spPr>
          <a:xfrm>
            <a:off x="5403850" y="1602105"/>
            <a:ext cx="3240024" cy="2678087"/>
          </a:xfrm>
          <a:prstGeom prst="rect">
            <a:avLst/>
          </a:prstGeom>
        </p:spPr>
      </p:pic>
      <p:pic>
        <p:nvPicPr>
          <p:cNvPr id="38" name="图片 37"/>
          <p:cNvPicPr>
            <a:picLocks noChangeAspect="1"/>
          </p:cNvPicPr>
          <p:nvPr/>
        </p:nvPicPr>
        <p:blipFill>
          <a:blip r:embed="rId4"/>
          <a:stretch>
            <a:fillRect/>
          </a:stretch>
        </p:blipFill>
        <p:spPr>
          <a:xfrm>
            <a:off x="5223510" y="4359910"/>
            <a:ext cx="3600026" cy="21598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 Box 4"/>
          <p:cNvSpPr txBox="1">
            <a:spLocks noChangeArrowheads="1"/>
          </p:cNvSpPr>
          <p:nvPr/>
        </p:nvSpPr>
        <p:spPr bwMode="auto">
          <a:xfrm>
            <a:off x="107950" y="749300"/>
            <a:ext cx="2952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宋体" panose="02010600030101010101" pitchFamily="2" charset="-122"/>
              </a:rPr>
              <a:t>一、 保守力 </a:t>
            </a:r>
          </a:p>
        </p:txBody>
      </p:sp>
      <p:sp>
        <p:nvSpPr>
          <p:cNvPr id="15365" name="Text Box 5"/>
          <p:cNvSpPr txBox="1">
            <a:spLocks noChangeArrowheads="1"/>
          </p:cNvSpPr>
          <p:nvPr/>
        </p:nvSpPr>
        <p:spPr bwMode="auto">
          <a:xfrm>
            <a:off x="215900" y="1268413"/>
            <a:ext cx="83883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latin typeface="Arial" panose="020B0604020202020204" pitchFamily="34" charset="0"/>
              </a:rPr>
              <a:t>        </a:t>
            </a:r>
            <a:r>
              <a:rPr lang="zh-CN" altLang="en-US">
                <a:latin typeface="Arial" panose="020B0604020202020204" pitchFamily="34" charset="0"/>
              </a:rPr>
              <a:t>根据各种力作功的特点，可将力分为保守力和非保守力。 </a:t>
            </a:r>
          </a:p>
        </p:txBody>
      </p:sp>
      <p:sp>
        <p:nvSpPr>
          <p:cNvPr id="15366" name="Text Box 6"/>
          <p:cNvSpPr txBox="1">
            <a:spLocks noChangeArrowheads="1"/>
          </p:cNvSpPr>
          <p:nvPr/>
        </p:nvSpPr>
        <p:spPr bwMode="auto">
          <a:xfrm>
            <a:off x="250825" y="2476500"/>
            <a:ext cx="5078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保守力（</a:t>
            </a:r>
            <a:r>
              <a:rPr lang="en-US" altLang="zh-CN">
                <a:solidFill>
                  <a:srgbClr val="0000FF"/>
                </a:solidFill>
              </a:rPr>
              <a:t>conservative force</a:t>
            </a:r>
            <a:r>
              <a:rPr lang="zh-CN" altLang="en-US">
                <a:solidFill>
                  <a:srgbClr val="0000FF"/>
                </a:solidFill>
              </a:rPr>
              <a:t>）</a:t>
            </a:r>
            <a:r>
              <a:rPr lang="zh-CN" altLang="en-US"/>
              <a:t>：</a:t>
            </a:r>
          </a:p>
        </p:txBody>
      </p:sp>
      <p:sp>
        <p:nvSpPr>
          <p:cNvPr id="15367" name="Text Box 7"/>
          <p:cNvSpPr txBox="1">
            <a:spLocks noChangeArrowheads="1"/>
          </p:cNvSpPr>
          <p:nvPr/>
        </p:nvSpPr>
        <p:spPr bwMode="auto">
          <a:xfrm>
            <a:off x="971550" y="3629025"/>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Arial" panose="020B0604020202020204" pitchFamily="34" charset="0"/>
              </a:rPr>
              <a:t>如：重力、万有引力、弹性力以及静电力等。 </a:t>
            </a:r>
          </a:p>
        </p:txBody>
      </p:sp>
      <p:sp>
        <p:nvSpPr>
          <p:cNvPr id="15368" name="Rectangle 8"/>
          <p:cNvSpPr>
            <a:spLocks noChangeArrowheads="1"/>
          </p:cNvSpPr>
          <p:nvPr/>
        </p:nvSpPr>
        <p:spPr bwMode="auto">
          <a:xfrm>
            <a:off x="250825" y="4276725"/>
            <a:ext cx="781208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a:solidFill>
                  <a:srgbClr val="0000FF"/>
                </a:solidFill>
                <a:latin typeface="Arial" panose="020B0604020202020204" pitchFamily="34" charset="0"/>
              </a:rPr>
              <a:t>非保守力</a:t>
            </a:r>
            <a:r>
              <a:rPr lang="zh-CN" altLang="en-US">
                <a:solidFill>
                  <a:srgbClr val="0000FF"/>
                </a:solidFill>
              </a:rPr>
              <a:t>（</a:t>
            </a:r>
            <a:r>
              <a:rPr lang="en-US" altLang="zh-CN">
                <a:solidFill>
                  <a:srgbClr val="0000FF"/>
                </a:solidFill>
              </a:rPr>
              <a:t>non-conservative force</a:t>
            </a:r>
            <a:r>
              <a:rPr lang="zh-CN" altLang="en-US">
                <a:solidFill>
                  <a:srgbClr val="0000FF"/>
                </a:solidFill>
              </a:rPr>
              <a:t>）</a:t>
            </a:r>
            <a:r>
              <a:rPr lang="zh-CN" altLang="en-US">
                <a:latin typeface="Arial" panose="020B0604020202020204" pitchFamily="34" charset="0"/>
              </a:rPr>
              <a:t>：</a:t>
            </a:r>
          </a:p>
        </p:txBody>
      </p:sp>
      <p:sp>
        <p:nvSpPr>
          <p:cNvPr id="15369" name="Text Box 9"/>
          <p:cNvSpPr txBox="1">
            <a:spLocks noChangeArrowheads="1"/>
          </p:cNvSpPr>
          <p:nvPr/>
        </p:nvSpPr>
        <p:spPr bwMode="auto">
          <a:xfrm>
            <a:off x="971550" y="5573713"/>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Arial" panose="020B0604020202020204" pitchFamily="34" charset="0"/>
              </a:rPr>
              <a:t>如：摩擦力、回旋力等。 </a:t>
            </a:r>
          </a:p>
        </p:txBody>
      </p:sp>
      <p:sp>
        <p:nvSpPr>
          <p:cNvPr id="110600" name="Rectangle 13"/>
          <p:cNvSpPr>
            <a:spLocks noChangeArrowheads="1"/>
          </p:cNvSpPr>
          <p:nvPr/>
        </p:nvSpPr>
        <p:spPr bwMode="auto">
          <a:xfrm>
            <a:off x="971550" y="3052763"/>
            <a:ext cx="73453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作功与路径无关，只与始末位置有关的力。 </a:t>
            </a:r>
          </a:p>
        </p:txBody>
      </p:sp>
      <p:sp>
        <p:nvSpPr>
          <p:cNvPr id="110601" name="Rectangle 14"/>
          <p:cNvSpPr>
            <a:spLocks noChangeArrowheads="1"/>
          </p:cNvSpPr>
          <p:nvPr/>
        </p:nvSpPr>
        <p:spPr bwMode="auto">
          <a:xfrm>
            <a:off x="971550" y="4924425"/>
            <a:ext cx="7777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作功不仅与始末位置有关，还与路径有关力。 </a:t>
            </a:r>
          </a:p>
        </p:txBody>
      </p:sp>
      <p:sp>
        <p:nvSpPr>
          <p:cNvPr id="15382" name="Text Box 22"/>
          <p:cNvSpPr txBox="1">
            <a:spLocks noChangeArrowheads="1"/>
          </p:cNvSpPr>
          <p:nvPr/>
        </p:nvSpPr>
        <p:spPr bwMode="auto">
          <a:xfrm>
            <a:off x="68263" y="101600"/>
            <a:ext cx="57277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0000"/>
                </a:solidFill>
                <a:cs typeface="Times New Roman" panose="02020603050405020304" pitchFamily="18" charset="0"/>
              </a:rPr>
              <a:t>保守力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8"/>
                                        </p:tgtEl>
                                        <p:attrNameLst>
                                          <p:attrName>style.visibility</p:attrName>
                                        </p:attrNameLst>
                                      </p:cBhvr>
                                      <p:to>
                                        <p:strVal val="visible"/>
                                      </p:to>
                                    </p:set>
                                    <p:anim calcmode="lin" valueType="num">
                                      <p:cBhvr additive="base">
                                        <p:cTn id="7" dur="500" fill="hold"/>
                                        <p:tgtEl>
                                          <p:spTgt spid="15368"/>
                                        </p:tgtEl>
                                        <p:attrNameLst>
                                          <p:attrName>ppt_x</p:attrName>
                                        </p:attrNameLst>
                                      </p:cBhvr>
                                      <p:tavLst>
                                        <p:tav tm="0">
                                          <p:val>
                                            <p:strVal val="#ppt_x"/>
                                          </p:val>
                                        </p:tav>
                                        <p:tav tm="100000">
                                          <p:val>
                                            <p:strVal val="#ppt_x"/>
                                          </p:val>
                                        </p:tav>
                                      </p:tavLst>
                                    </p:anim>
                                    <p:anim calcmode="lin" valueType="num">
                                      <p:cBhvr additive="base">
                                        <p:cTn id="8" dur="500" fill="hold"/>
                                        <p:tgtEl>
                                          <p:spTgt spid="1536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369"/>
                                        </p:tgtEl>
                                        <p:attrNameLst>
                                          <p:attrName>style.visibility</p:attrName>
                                        </p:attrNameLst>
                                      </p:cBhvr>
                                      <p:to>
                                        <p:strVal val="visible"/>
                                      </p:to>
                                    </p:set>
                                    <p:anim calcmode="lin" valueType="num">
                                      <p:cBhvr additive="base">
                                        <p:cTn id="11" dur="500" fill="hold"/>
                                        <p:tgtEl>
                                          <p:spTgt spid="15369"/>
                                        </p:tgtEl>
                                        <p:attrNameLst>
                                          <p:attrName>ppt_x</p:attrName>
                                        </p:attrNameLst>
                                      </p:cBhvr>
                                      <p:tavLst>
                                        <p:tav tm="0">
                                          <p:val>
                                            <p:strVal val="#ppt_x"/>
                                          </p:val>
                                        </p:tav>
                                        <p:tav tm="100000">
                                          <p:val>
                                            <p:strVal val="#ppt_x"/>
                                          </p:val>
                                        </p:tav>
                                      </p:tavLst>
                                    </p:anim>
                                    <p:anim calcmode="lin" valueType="num">
                                      <p:cBhvr additive="base">
                                        <p:cTn id="12" dur="500" fill="hold"/>
                                        <p:tgtEl>
                                          <p:spTgt spid="1536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0601"/>
                                        </p:tgtEl>
                                        <p:attrNameLst>
                                          <p:attrName>style.visibility</p:attrName>
                                        </p:attrNameLst>
                                      </p:cBhvr>
                                      <p:to>
                                        <p:strVal val="visible"/>
                                      </p:to>
                                    </p:set>
                                    <p:anim calcmode="lin" valueType="num">
                                      <p:cBhvr additive="base">
                                        <p:cTn id="15" dur="500" fill="hold"/>
                                        <p:tgtEl>
                                          <p:spTgt spid="110601"/>
                                        </p:tgtEl>
                                        <p:attrNameLst>
                                          <p:attrName>ppt_x</p:attrName>
                                        </p:attrNameLst>
                                      </p:cBhvr>
                                      <p:tavLst>
                                        <p:tav tm="0">
                                          <p:val>
                                            <p:strVal val="#ppt_x"/>
                                          </p:val>
                                        </p:tav>
                                        <p:tav tm="100000">
                                          <p:val>
                                            <p:strVal val="#ppt_x"/>
                                          </p:val>
                                        </p:tav>
                                      </p:tavLst>
                                    </p:anim>
                                    <p:anim calcmode="lin" valueType="num">
                                      <p:cBhvr additive="base">
                                        <p:cTn id="16" dur="500" fill="hold"/>
                                        <p:tgtEl>
                                          <p:spTgt spid="11060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366"/>
                                        </p:tgtEl>
                                        <p:attrNameLst>
                                          <p:attrName>style.visibility</p:attrName>
                                        </p:attrNameLst>
                                      </p:cBhvr>
                                      <p:to>
                                        <p:strVal val="visible"/>
                                      </p:to>
                                    </p:set>
                                    <p:anim calcmode="lin" valueType="num">
                                      <p:cBhvr additive="base">
                                        <p:cTn id="21" dur="500" fill="hold"/>
                                        <p:tgtEl>
                                          <p:spTgt spid="15366"/>
                                        </p:tgtEl>
                                        <p:attrNameLst>
                                          <p:attrName>ppt_x</p:attrName>
                                        </p:attrNameLst>
                                      </p:cBhvr>
                                      <p:tavLst>
                                        <p:tav tm="0">
                                          <p:val>
                                            <p:strVal val="#ppt_x"/>
                                          </p:val>
                                        </p:tav>
                                        <p:tav tm="100000">
                                          <p:val>
                                            <p:strVal val="#ppt_x"/>
                                          </p:val>
                                        </p:tav>
                                      </p:tavLst>
                                    </p:anim>
                                    <p:anim calcmode="lin" valueType="num">
                                      <p:cBhvr additive="base">
                                        <p:cTn id="22" dur="500" fill="hold"/>
                                        <p:tgtEl>
                                          <p:spTgt spid="1536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367"/>
                                        </p:tgtEl>
                                        <p:attrNameLst>
                                          <p:attrName>style.visibility</p:attrName>
                                        </p:attrNameLst>
                                      </p:cBhvr>
                                      <p:to>
                                        <p:strVal val="visible"/>
                                      </p:to>
                                    </p:set>
                                    <p:anim calcmode="lin" valueType="num">
                                      <p:cBhvr additive="base">
                                        <p:cTn id="25" dur="500" fill="hold"/>
                                        <p:tgtEl>
                                          <p:spTgt spid="15367"/>
                                        </p:tgtEl>
                                        <p:attrNameLst>
                                          <p:attrName>ppt_x</p:attrName>
                                        </p:attrNameLst>
                                      </p:cBhvr>
                                      <p:tavLst>
                                        <p:tav tm="0">
                                          <p:val>
                                            <p:strVal val="#ppt_x"/>
                                          </p:val>
                                        </p:tav>
                                        <p:tav tm="100000">
                                          <p:val>
                                            <p:strVal val="#ppt_x"/>
                                          </p:val>
                                        </p:tav>
                                      </p:tavLst>
                                    </p:anim>
                                    <p:anim calcmode="lin" valueType="num">
                                      <p:cBhvr additive="base">
                                        <p:cTn id="26" dur="500" fill="hold"/>
                                        <p:tgtEl>
                                          <p:spTgt spid="1536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0600"/>
                                        </p:tgtEl>
                                        <p:attrNameLst>
                                          <p:attrName>style.visibility</p:attrName>
                                        </p:attrNameLst>
                                      </p:cBhvr>
                                      <p:to>
                                        <p:strVal val="visible"/>
                                      </p:to>
                                    </p:set>
                                    <p:anim calcmode="lin" valueType="num">
                                      <p:cBhvr additive="base">
                                        <p:cTn id="29" dur="500" fill="hold"/>
                                        <p:tgtEl>
                                          <p:spTgt spid="110600"/>
                                        </p:tgtEl>
                                        <p:attrNameLst>
                                          <p:attrName>ppt_x</p:attrName>
                                        </p:attrNameLst>
                                      </p:cBhvr>
                                      <p:tavLst>
                                        <p:tav tm="0">
                                          <p:val>
                                            <p:strVal val="#ppt_x"/>
                                          </p:val>
                                        </p:tav>
                                        <p:tav tm="100000">
                                          <p:val>
                                            <p:strVal val="#ppt_x"/>
                                          </p:val>
                                        </p:tav>
                                      </p:tavLst>
                                    </p:anim>
                                    <p:anim calcmode="lin" valueType="num">
                                      <p:cBhvr additive="base">
                                        <p:cTn id="30" dur="500" fill="hold"/>
                                        <p:tgtEl>
                                          <p:spTgt spid="1106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P spid="15367" grpId="0"/>
      <p:bldP spid="15368" grpId="0"/>
      <p:bldP spid="15369" grpId="0"/>
      <p:bldP spid="110600" grpId="0"/>
      <p:bldP spid="1106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4"/>
          <p:cNvSpPr txBox="1">
            <a:spLocks noChangeArrowheads="1"/>
          </p:cNvSpPr>
          <p:nvPr/>
        </p:nvSpPr>
        <p:spPr bwMode="auto">
          <a:xfrm>
            <a:off x="387350" y="1809750"/>
            <a:ext cx="462915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pPr>
            <a:r>
              <a:rPr lang="zh-CN" altLang="en-US" sz="3200">
                <a:solidFill>
                  <a:srgbClr val="000000"/>
                </a:solidFill>
              </a:rPr>
              <a:t>这样的力称为</a:t>
            </a:r>
            <a:r>
              <a:rPr lang="zh-CN" altLang="en-US" sz="3200">
                <a:solidFill>
                  <a:srgbClr val="0000FF"/>
                </a:solidFill>
              </a:rPr>
              <a:t>保守力。</a:t>
            </a:r>
            <a:endParaRPr lang="zh-CN" altLang="en-US" sz="3200"/>
          </a:p>
        </p:txBody>
      </p:sp>
      <p:grpSp>
        <p:nvGrpSpPr>
          <p:cNvPr id="2" name="Group 33"/>
          <p:cNvGrpSpPr/>
          <p:nvPr/>
        </p:nvGrpSpPr>
        <p:grpSpPr bwMode="auto">
          <a:xfrm>
            <a:off x="250825" y="3352800"/>
            <a:ext cx="2954338" cy="2609850"/>
            <a:chOff x="486" y="1960"/>
            <a:chExt cx="2065" cy="1824"/>
          </a:xfrm>
        </p:grpSpPr>
        <p:sp>
          <p:nvSpPr>
            <p:cNvPr id="36887" name="Freeform 7"/>
            <p:cNvSpPr/>
            <p:nvPr/>
          </p:nvSpPr>
          <p:spPr bwMode="auto">
            <a:xfrm>
              <a:off x="1340" y="2226"/>
              <a:ext cx="963" cy="119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000"/>
                <a:gd name="T109" fmla="*/ 0 h 20000"/>
                <a:gd name="T110" fmla="*/ 20000 w 20000"/>
                <a:gd name="T111" fmla="*/ 20000 h 200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000" h="20000">
                  <a:moveTo>
                    <a:pt x="2499" y="2788"/>
                  </a:moveTo>
                  <a:lnTo>
                    <a:pt x="2499" y="2384"/>
                  </a:lnTo>
                  <a:lnTo>
                    <a:pt x="2044" y="2384"/>
                  </a:lnTo>
                  <a:lnTo>
                    <a:pt x="1363" y="2934"/>
                  </a:lnTo>
                  <a:lnTo>
                    <a:pt x="909" y="3118"/>
                  </a:lnTo>
                  <a:lnTo>
                    <a:pt x="681" y="3485"/>
                  </a:lnTo>
                  <a:lnTo>
                    <a:pt x="454" y="3668"/>
                  </a:lnTo>
                  <a:lnTo>
                    <a:pt x="454" y="3851"/>
                  </a:lnTo>
                  <a:lnTo>
                    <a:pt x="227" y="4218"/>
                  </a:lnTo>
                  <a:lnTo>
                    <a:pt x="227" y="4402"/>
                  </a:lnTo>
                  <a:lnTo>
                    <a:pt x="0" y="5502"/>
                  </a:lnTo>
                  <a:lnTo>
                    <a:pt x="0" y="14672"/>
                  </a:lnTo>
                  <a:lnTo>
                    <a:pt x="227" y="15773"/>
                  </a:lnTo>
                  <a:lnTo>
                    <a:pt x="681" y="16139"/>
                  </a:lnTo>
                  <a:lnTo>
                    <a:pt x="1136" y="17240"/>
                  </a:lnTo>
                  <a:lnTo>
                    <a:pt x="2499" y="17607"/>
                  </a:lnTo>
                  <a:lnTo>
                    <a:pt x="4316" y="18707"/>
                  </a:lnTo>
                  <a:lnTo>
                    <a:pt x="6587" y="18707"/>
                  </a:lnTo>
                  <a:lnTo>
                    <a:pt x="8404" y="19807"/>
                  </a:lnTo>
                  <a:lnTo>
                    <a:pt x="10221" y="19807"/>
                  </a:lnTo>
                  <a:lnTo>
                    <a:pt x="12493" y="19991"/>
                  </a:lnTo>
                  <a:lnTo>
                    <a:pt x="18853" y="19991"/>
                  </a:lnTo>
                  <a:lnTo>
                    <a:pt x="18853" y="19807"/>
                  </a:lnTo>
                  <a:lnTo>
                    <a:pt x="19307" y="19624"/>
                  </a:lnTo>
                  <a:lnTo>
                    <a:pt x="19307" y="19257"/>
                  </a:lnTo>
                  <a:lnTo>
                    <a:pt x="19761" y="18524"/>
                  </a:lnTo>
                  <a:lnTo>
                    <a:pt x="19761" y="16690"/>
                  </a:lnTo>
                  <a:lnTo>
                    <a:pt x="19989" y="15589"/>
                  </a:lnTo>
                  <a:lnTo>
                    <a:pt x="19989" y="12105"/>
                  </a:lnTo>
                  <a:lnTo>
                    <a:pt x="19761" y="11921"/>
                  </a:lnTo>
                  <a:lnTo>
                    <a:pt x="19761" y="10087"/>
                  </a:lnTo>
                  <a:lnTo>
                    <a:pt x="19534" y="9720"/>
                  </a:lnTo>
                  <a:lnTo>
                    <a:pt x="19307" y="8620"/>
                  </a:lnTo>
                  <a:lnTo>
                    <a:pt x="18853" y="7519"/>
                  </a:lnTo>
                  <a:lnTo>
                    <a:pt x="18399" y="7336"/>
                  </a:lnTo>
                  <a:lnTo>
                    <a:pt x="17944" y="6236"/>
                  </a:lnTo>
                  <a:lnTo>
                    <a:pt x="17944" y="6052"/>
                  </a:lnTo>
                  <a:lnTo>
                    <a:pt x="17490" y="5869"/>
                  </a:lnTo>
                  <a:lnTo>
                    <a:pt x="17263" y="5502"/>
                  </a:lnTo>
                  <a:lnTo>
                    <a:pt x="17036" y="5319"/>
                  </a:lnTo>
                  <a:lnTo>
                    <a:pt x="16581" y="4218"/>
                  </a:lnTo>
                  <a:lnTo>
                    <a:pt x="16127" y="4035"/>
                  </a:lnTo>
                  <a:lnTo>
                    <a:pt x="15673" y="2934"/>
                  </a:lnTo>
                  <a:lnTo>
                    <a:pt x="15219" y="2751"/>
                  </a:lnTo>
                  <a:lnTo>
                    <a:pt x="14537" y="2201"/>
                  </a:lnTo>
                  <a:lnTo>
                    <a:pt x="14310" y="2201"/>
                  </a:lnTo>
                  <a:lnTo>
                    <a:pt x="14310" y="2017"/>
                  </a:lnTo>
                  <a:lnTo>
                    <a:pt x="14083" y="1834"/>
                  </a:lnTo>
                  <a:lnTo>
                    <a:pt x="13856" y="1467"/>
                  </a:lnTo>
                  <a:lnTo>
                    <a:pt x="12947" y="1100"/>
                  </a:lnTo>
                  <a:lnTo>
                    <a:pt x="12493" y="734"/>
                  </a:lnTo>
                  <a:lnTo>
                    <a:pt x="12266" y="734"/>
                  </a:lnTo>
                  <a:lnTo>
                    <a:pt x="12039" y="550"/>
                  </a:lnTo>
                  <a:lnTo>
                    <a:pt x="11357" y="550"/>
                  </a:lnTo>
                  <a:lnTo>
                    <a:pt x="9994" y="367"/>
                  </a:lnTo>
                  <a:lnTo>
                    <a:pt x="9540" y="183"/>
                  </a:lnTo>
                  <a:lnTo>
                    <a:pt x="8177" y="0"/>
                  </a:lnTo>
                  <a:lnTo>
                    <a:pt x="4543" y="0"/>
                  </a:lnTo>
                  <a:lnTo>
                    <a:pt x="4543" y="183"/>
                  </a:lnTo>
                  <a:lnTo>
                    <a:pt x="4089" y="183"/>
                  </a:lnTo>
                  <a:lnTo>
                    <a:pt x="4089" y="367"/>
                  </a:lnTo>
                  <a:lnTo>
                    <a:pt x="3861" y="367"/>
                  </a:lnTo>
                  <a:lnTo>
                    <a:pt x="3634" y="550"/>
                  </a:lnTo>
                  <a:lnTo>
                    <a:pt x="3634" y="917"/>
                  </a:lnTo>
                  <a:lnTo>
                    <a:pt x="3407" y="917"/>
                  </a:lnTo>
                  <a:lnTo>
                    <a:pt x="3407" y="1100"/>
                  </a:lnTo>
                  <a:lnTo>
                    <a:pt x="3180" y="1100"/>
                  </a:lnTo>
                  <a:lnTo>
                    <a:pt x="3180" y="2201"/>
                  </a:lnTo>
                  <a:lnTo>
                    <a:pt x="2953" y="2201"/>
                  </a:lnTo>
                  <a:lnTo>
                    <a:pt x="2953" y="2384"/>
                  </a:lnTo>
                  <a:lnTo>
                    <a:pt x="2271" y="2384"/>
                  </a:lnTo>
                  <a:lnTo>
                    <a:pt x="2499" y="2788"/>
                  </a:lnTo>
                  <a:close/>
                </a:path>
              </a:pathLst>
            </a:custGeom>
            <a:solidFill>
              <a:srgbClr val="FFFFFF"/>
            </a:solidFill>
            <a:ln w="28575">
              <a:solidFill>
                <a:srgbClr val="008000"/>
              </a:solidFill>
              <a:round/>
              <a:headEnd type="none" w="med" len="sm"/>
              <a:tailEnd type="none" w="med" len="sm"/>
            </a:ln>
          </p:spPr>
          <p:txBody>
            <a:bodyPr/>
            <a:lstStyle/>
            <a:p>
              <a:endParaRPr lang="zh-CN" altLang="en-US"/>
            </a:p>
          </p:txBody>
        </p:sp>
        <p:sp>
          <p:nvSpPr>
            <p:cNvPr id="36888" name="Rectangle 8"/>
            <p:cNvSpPr>
              <a:spLocks noChangeArrowheads="1"/>
            </p:cNvSpPr>
            <p:nvPr/>
          </p:nvSpPr>
          <p:spPr bwMode="auto">
            <a:xfrm>
              <a:off x="1284" y="1960"/>
              <a:ext cx="405"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FF0000"/>
                  </a:solidFill>
                </a:rPr>
                <a:t>(2)</a:t>
              </a:r>
            </a:p>
            <a:p>
              <a:pPr algn="just" eaLnBrk="1" hangingPunct="1"/>
              <a:endParaRPr lang="en-US" altLang="zh-CN">
                <a:solidFill>
                  <a:srgbClr val="FF0000"/>
                </a:solidFill>
              </a:endParaRPr>
            </a:p>
          </p:txBody>
        </p:sp>
        <p:sp>
          <p:nvSpPr>
            <p:cNvPr id="36889" name="Rectangle 9"/>
            <p:cNvSpPr>
              <a:spLocks noChangeArrowheads="1"/>
            </p:cNvSpPr>
            <p:nvPr/>
          </p:nvSpPr>
          <p:spPr bwMode="auto">
            <a:xfrm>
              <a:off x="1840" y="3073"/>
              <a:ext cx="455"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FF0000"/>
                  </a:solidFill>
                </a:rPr>
                <a:t>(1)</a:t>
              </a:r>
            </a:p>
            <a:p>
              <a:pPr algn="just" eaLnBrk="1" hangingPunct="1"/>
              <a:endParaRPr lang="en-US" altLang="zh-CN">
                <a:solidFill>
                  <a:srgbClr val="FF0000"/>
                </a:solidFill>
              </a:endParaRPr>
            </a:p>
          </p:txBody>
        </p:sp>
        <p:sp>
          <p:nvSpPr>
            <p:cNvPr id="36890" name="Rectangle 10"/>
            <p:cNvSpPr>
              <a:spLocks noChangeArrowheads="1"/>
            </p:cNvSpPr>
            <p:nvPr/>
          </p:nvSpPr>
          <p:spPr bwMode="auto">
            <a:xfrm>
              <a:off x="2025" y="2591"/>
              <a:ext cx="340"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008000"/>
                  </a:solidFill>
                </a:rPr>
                <a:t>L</a:t>
              </a:r>
              <a:r>
                <a:rPr lang="en-US" altLang="zh-CN" baseline="-25000">
                  <a:solidFill>
                    <a:srgbClr val="008000"/>
                  </a:solidFill>
                </a:rPr>
                <a:t>2</a:t>
              </a:r>
              <a:endParaRPr lang="en-US" altLang="zh-CN"/>
            </a:p>
          </p:txBody>
        </p:sp>
        <p:sp>
          <p:nvSpPr>
            <p:cNvPr id="36891" name="Rectangle 11"/>
            <p:cNvSpPr>
              <a:spLocks noChangeArrowheads="1"/>
            </p:cNvSpPr>
            <p:nvPr/>
          </p:nvSpPr>
          <p:spPr bwMode="auto">
            <a:xfrm>
              <a:off x="1403" y="2975"/>
              <a:ext cx="631"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008000"/>
                  </a:solidFill>
                </a:rPr>
                <a:t>L</a:t>
              </a:r>
              <a:r>
                <a:rPr lang="en-US" altLang="zh-CN" baseline="-25000">
                  <a:solidFill>
                    <a:srgbClr val="008000"/>
                  </a:solidFill>
                </a:rPr>
                <a:t>1</a:t>
              </a:r>
              <a:endParaRPr lang="en-US" altLang="zh-CN"/>
            </a:p>
          </p:txBody>
        </p:sp>
        <p:grpSp>
          <p:nvGrpSpPr>
            <p:cNvPr id="36892" name="Group 12"/>
            <p:cNvGrpSpPr/>
            <p:nvPr/>
          </p:nvGrpSpPr>
          <p:grpSpPr bwMode="auto">
            <a:xfrm>
              <a:off x="1594" y="2187"/>
              <a:ext cx="107" cy="83"/>
              <a:chOff x="7605" y="2624"/>
              <a:chExt cx="196" cy="151"/>
            </a:xfrm>
          </p:grpSpPr>
          <p:sp>
            <p:nvSpPr>
              <p:cNvPr id="36912" name="Line 13"/>
              <p:cNvSpPr>
                <a:spLocks noChangeShapeType="1"/>
              </p:cNvSpPr>
              <p:nvPr/>
            </p:nvSpPr>
            <p:spPr bwMode="auto">
              <a:xfrm>
                <a:off x="7605" y="2624"/>
                <a:ext cx="196" cy="141"/>
              </a:xfrm>
              <a:prstGeom prst="line">
                <a:avLst/>
              </a:prstGeom>
              <a:noFill/>
              <a:ln w="381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913" name="Line 14"/>
              <p:cNvSpPr>
                <a:spLocks noChangeShapeType="1"/>
              </p:cNvSpPr>
              <p:nvPr/>
            </p:nvSpPr>
            <p:spPr bwMode="auto">
              <a:xfrm flipV="1">
                <a:off x="7620" y="2625"/>
                <a:ext cx="150" cy="15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6893" name="Group 15"/>
            <p:cNvGrpSpPr/>
            <p:nvPr/>
          </p:nvGrpSpPr>
          <p:grpSpPr bwMode="auto">
            <a:xfrm>
              <a:off x="1914" y="3377"/>
              <a:ext cx="107" cy="82"/>
              <a:chOff x="7605" y="2624"/>
              <a:chExt cx="196" cy="151"/>
            </a:xfrm>
          </p:grpSpPr>
          <p:sp>
            <p:nvSpPr>
              <p:cNvPr id="36910" name="Line 16"/>
              <p:cNvSpPr>
                <a:spLocks noChangeShapeType="1"/>
              </p:cNvSpPr>
              <p:nvPr/>
            </p:nvSpPr>
            <p:spPr bwMode="auto">
              <a:xfrm>
                <a:off x="7605" y="2624"/>
                <a:ext cx="196" cy="141"/>
              </a:xfrm>
              <a:prstGeom prst="line">
                <a:avLst/>
              </a:prstGeom>
              <a:noFill/>
              <a:ln w="381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911" name="Line 17"/>
              <p:cNvSpPr>
                <a:spLocks noChangeShapeType="1"/>
              </p:cNvSpPr>
              <p:nvPr/>
            </p:nvSpPr>
            <p:spPr bwMode="auto">
              <a:xfrm flipV="1">
                <a:off x="7620" y="2625"/>
                <a:ext cx="150" cy="15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6894" name="Line 18"/>
            <p:cNvSpPr>
              <a:spLocks noChangeShapeType="1"/>
            </p:cNvSpPr>
            <p:nvPr/>
          </p:nvSpPr>
          <p:spPr bwMode="auto">
            <a:xfrm flipV="1">
              <a:off x="626" y="2927"/>
              <a:ext cx="698" cy="589"/>
            </a:xfrm>
            <a:prstGeom prst="line">
              <a:avLst/>
            </a:prstGeom>
            <a:noFill/>
            <a:ln w="28575">
              <a:solidFill>
                <a:srgbClr val="000000"/>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grpSp>
          <p:nvGrpSpPr>
            <p:cNvPr id="36895" name="Group 32"/>
            <p:cNvGrpSpPr/>
            <p:nvPr/>
          </p:nvGrpSpPr>
          <p:grpSpPr bwMode="auto">
            <a:xfrm>
              <a:off x="1023" y="3091"/>
              <a:ext cx="176" cy="328"/>
              <a:chOff x="963" y="3139"/>
              <a:chExt cx="176" cy="328"/>
            </a:xfrm>
          </p:grpSpPr>
          <p:sp>
            <p:nvSpPr>
              <p:cNvPr id="36908" name="Rectangle 19"/>
              <p:cNvSpPr>
                <a:spLocks noChangeArrowheads="1"/>
              </p:cNvSpPr>
              <p:nvPr/>
            </p:nvSpPr>
            <p:spPr bwMode="auto">
              <a:xfrm>
                <a:off x="963" y="3139"/>
                <a:ext cx="17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000000"/>
                    </a:solidFill>
                  </a:rPr>
                  <a:t>r</a:t>
                </a:r>
                <a:endParaRPr lang="en-US" altLang="zh-CN">
                  <a:solidFill>
                    <a:srgbClr val="000000"/>
                  </a:solidFill>
                </a:endParaRPr>
              </a:p>
            </p:txBody>
          </p:sp>
          <p:sp>
            <p:nvSpPr>
              <p:cNvPr id="36909" name="Line 20"/>
              <p:cNvSpPr>
                <a:spLocks noChangeShapeType="1"/>
              </p:cNvSpPr>
              <p:nvPr/>
            </p:nvSpPr>
            <p:spPr bwMode="auto">
              <a:xfrm>
                <a:off x="995" y="3257"/>
                <a:ext cx="132" cy="0"/>
              </a:xfrm>
              <a:prstGeom prst="line">
                <a:avLst/>
              </a:prstGeom>
              <a:noFill/>
              <a:ln w="28575">
                <a:solidFill>
                  <a:srgbClr val="000000"/>
                </a:solidFill>
                <a:round/>
                <a:headEnd type="none" w="med" len="sm"/>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6896" name="Group 31"/>
            <p:cNvGrpSpPr/>
            <p:nvPr/>
          </p:nvGrpSpPr>
          <p:grpSpPr bwMode="auto">
            <a:xfrm>
              <a:off x="898" y="2804"/>
              <a:ext cx="359" cy="303"/>
              <a:chOff x="1006" y="2792"/>
              <a:chExt cx="359" cy="303"/>
            </a:xfrm>
          </p:grpSpPr>
          <p:sp>
            <p:nvSpPr>
              <p:cNvPr id="36906" name="Rectangle 6"/>
              <p:cNvSpPr>
                <a:spLocks noChangeArrowheads="1"/>
              </p:cNvSpPr>
              <p:nvPr/>
            </p:nvSpPr>
            <p:spPr bwMode="auto">
              <a:xfrm>
                <a:off x="1006" y="2792"/>
                <a:ext cx="359"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FF0000"/>
                    </a:solidFill>
                  </a:rPr>
                  <a:t> f</a:t>
                </a:r>
                <a:endParaRPr lang="en-US" altLang="zh-CN"/>
              </a:p>
            </p:txBody>
          </p:sp>
          <p:sp>
            <p:nvSpPr>
              <p:cNvPr id="36907" name="Line 21"/>
              <p:cNvSpPr>
                <a:spLocks noChangeShapeType="1"/>
              </p:cNvSpPr>
              <p:nvPr/>
            </p:nvSpPr>
            <p:spPr bwMode="auto">
              <a:xfrm>
                <a:off x="1085" y="2832"/>
                <a:ext cx="157" cy="0"/>
              </a:xfrm>
              <a:prstGeom prst="line">
                <a:avLst/>
              </a:prstGeom>
              <a:noFill/>
              <a:ln w="28575">
                <a:solidFill>
                  <a:srgbClr val="FF0000"/>
                </a:solidFill>
                <a:round/>
                <a:headEnd type="none" w="med" len="sm"/>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36897" name="Line 22"/>
            <p:cNvSpPr>
              <a:spLocks noChangeShapeType="1"/>
            </p:cNvSpPr>
            <p:nvPr/>
          </p:nvSpPr>
          <p:spPr bwMode="auto">
            <a:xfrm flipV="1">
              <a:off x="1012" y="2908"/>
              <a:ext cx="295" cy="254"/>
            </a:xfrm>
            <a:prstGeom prst="line">
              <a:avLst/>
            </a:prstGeom>
            <a:noFill/>
            <a:ln w="28575">
              <a:solidFill>
                <a:srgbClr val="FF0000"/>
              </a:solidFill>
              <a:round/>
              <a:headEnd type="triangle" w="sm" len="med"/>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898" name="Rectangle 23"/>
            <p:cNvSpPr>
              <a:spLocks noChangeArrowheads="1"/>
            </p:cNvSpPr>
            <p:nvPr/>
          </p:nvSpPr>
          <p:spPr bwMode="auto">
            <a:xfrm>
              <a:off x="1280" y="2701"/>
              <a:ext cx="2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FF0000"/>
                  </a:solidFill>
                  <a:sym typeface="Symbol" panose="05050102010706020507" pitchFamily="18" charset="2"/>
                </a:rPr>
                <a:t></a:t>
              </a:r>
              <a:endParaRPr lang="en-US" altLang="zh-CN"/>
            </a:p>
          </p:txBody>
        </p:sp>
        <p:sp>
          <p:nvSpPr>
            <p:cNvPr id="36899" name="Rectangle 24"/>
            <p:cNvSpPr>
              <a:spLocks noChangeArrowheads="1"/>
            </p:cNvSpPr>
            <p:nvPr/>
          </p:nvSpPr>
          <p:spPr bwMode="auto">
            <a:xfrm>
              <a:off x="1441" y="2679"/>
              <a:ext cx="318"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FF0000"/>
                  </a:solidFill>
                </a:rPr>
                <a:t>m</a:t>
              </a:r>
              <a:r>
                <a:rPr lang="en-US" altLang="zh-CN" baseline="-25000">
                  <a:solidFill>
                    <a:srgbClr val="FF0000"/>
                  </a:solidFill>
                </a:rPr>
                <a:t>2</a:t>
              </a:r>
              <a:endParaRPr lang="en-US" altLang="zh-CN"/>
            </a:p>
          </p:txBody>
        </p:sp>
        <p:sp>
          <p:nvSpPr>
            <p:cNvPr id="36900" name="Line 25"/>
            <p:cNvSpPr>
              <a:spLocks noChangeShapeType="1"/>
            </p:cNvSpPr>
            <p:nvPr/>
          </p:nvSpPr>
          <p:spPr bwMode="auto">
            <a:xfrm flipH="1" flipV="1">
              <a:off x="1332" y="2614"/>
              <a:ext cx="8" cy="263"/>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6901" name="Group 30"/>
            <p:cNvGrpSpPr/>
            <p:nvPr/>
          </p:nvGrpSpPr>
          <p:grpSpPr bwMode="auto">
            <a:xfrm>
              <a:off x="911" y="2459"/>
              <a:ext cx="533" cy="435"/>
              <a:chOff x="1271" y="2507"/>
              <a:chExt cx="533" cy="435"/>
            </a:xfrm>
          </p:grpSpPr>
          <p:sp>
            <p:nvSpPr>
              <p:cNvPr id="36904" name="Text Box 26"/>
              <p:cNvSpPr txBox="1">
                <a:spLocks noChangeArrowheads="1"/>
              </p:cNvSpPr>
              <p:nvPr/>
            </p:nvSpPr>
            <p:spPr bwMode="auto">
              <a:xfrm>
                <a:off x="1271" y="2507"/>
                <a:ext cx="533"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0000FF"/>
                    </a:solidFill>
                  </a:rPr>
                  <a:t>d</a:t>
                </a:r>
                <a:r>
                  <a:rPr lang="en-US" altLang="zh-CN" i="1">
                    <a:solidFill>
                      <a:srgbClr val="0000FF"/>
                    </a:solidFill>
                  </a:rPr>
                  <a:t> r</a:t>
                </a:r>
              </a:p>
            </p:txBody>
          </p:sp>
          <p:sp>
            <p:nvSpPr>
              <p:cNvPr id="36905" name="Line 27"/>
              <p:cNvSpPr>
                <a:spLocks noChangeShapeType="1"/>
              </p:cNvSpPr>
              <p:nvPr/>
            </p:nvSpPr>
            <p:spPr bwMode="auto">
              <a:xfrm flipV="1">
                <a:off x="1528" y="2605"/>
                <a:ext cx="156" cy="9"/>
              </a:xfrm>
              <a:prstGeom prst="line">
                <a:avLst/>
              </a:prstGeom>
              <a:noFill/>
              <a:ln w="28575">
                <a:solidFill>
                  <a:srgbClr val="0000FF"/>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36902" name="Text Box 28"/>
            <p:cNvSpPr txBox="1">
              <a:spLocks noChangeArrowheads="1"/>
            </p:cNvSpPr>
            <p:nvPr/>
          </p:nvSpPr>
          <p:spPr bwMode="auto">
            <a:xfrm>
              <a:off x="1446" y="3379"/>
              <a:ext cx="110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008000"/>
                  </a:solidFill>
                </a:rPr>
                <a:t>L</a:t>
              </a:r>
              <a:r>
                <a:rPr lang="en-US" altLang="zh-CN">
                  <a:solidFill>
                    <a:srgbClr val="008000"/>
                  </a:solidFill>
                </a:rPr>
                <a:t>=</a:t>
              </a:r>
              <a:r>
                <a:rPr lang="en-US" altLang="zh-CN" i="1">
                  <a:solidFill>
                    <a:srgbClr val="008000"/>
                  </a:solidFill>
                </a:rPr>
                <a:t>L</a:t>
              </a:r>
              <a:r>
                <a:rPr lang="en-US" altLang="zh-CN" baseline="-25000">
                  <a:solidFill>
                    <a:srgbClr val="008000"/>
                  </a:solidFill>
                </a:rPr>
                <a:t>1</a:t>
              </a:r>
              <a:r>
                <a:rPr lang="en-US" altLang="zh-CN">
                  <a:solidFill>
                    <a:srgbClr val="008000"/>
                  </a:solidFill>
                </a:rPr>
                <a:t>+</a:t>
              </a:r>
              <a:r>
                <a:rPr lang="en-US" altLang="zh-CN" i="1">
                  <a:solidFill>
                    <a:srgbClr val="008000"/>
                  </a:solidFill>
                </a:rPr>
                <a:t>L</a:t>
              </a:r>
              <a:r>
                <a:rPr lang="en-US" altLang="zh-CN" baseline="-25000">
                  <a:solidFill>
                    <a:srgbClr val="008000"/>
                  </a:solidFill>
                </a:rPr>
                <a:t>2</a:t>
              </a:r>
            </a:p>
          </p:txBody>
        </p:sp>
        <p:sp>
          <p:nvSpPr>
            <p:cNvPr id="36903" name="Rectangle 29"/>
            <p:cNvSpPr>
              <a:spLocks noChangeArrowheads="1"/>
            </p:cNvSpPr>
            <p:nvPr/>
          </p:nvSpPr>
          <p:spPr bwMode="auto">
            <a:xfrm>
              <a:off x="486" y="3324"/>
              <a:ext cx="741"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2700" tIns="12700" rIns="12700" bIns="12700"/>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FF0000"/>
                  </a:solidFill>
                </a:rPr>
                <a:t> </a:t>
              </a:r>
              <a:r>
                <a:rPr lang="en-US" altLang="zh-CN">
                  <a:solidFill>
                    <a:srgbClr val="FF0000"/>
                  </a:solidFill>
                  <a:sym typeface="Symbol" panose="05050102010706020507" pitchFamily="18" charset="2"/>
                </a:rPr>
                <a:t></a:t>
              </a:r>
              <a:r>
                <a:rPr lang="en-US" altLang="zh-CN">
                  <a:solidFill>
                    <a:srgbClr val="FF0000"/>
                  </a:solidFill>
                </a:rPr>
                <a:t> </a:t>
              </a:r>
              <a:r>
                <a:rPr lang="en-US" altLang="zh-CN" i="1">
                  <a:solidFill>
                    <a:srgbClr val="FF0000"/>
                  </a:solidFill>
                </a:rPr>
                <a:t>m</a:t>
              </a:r>
              <a:r>
                <a:rPr lang="en-US" altLang="zh-CN" baseline="-25000">
                  <a:solidFill>
                    <a:srgbClr val="FF0000"/>
                  </a:solidFill>
                </a:rPr>
                <a:t>1</a:t>
              </a:r>
              <a:endParaRPr lang="en-US" altLang="zh-CN" baseline="-25000"/>
            </a:p>
          </p:txBody>
        </p:sp>
      </p:grpSp>
      <p:grpSp>
        <p:nvGrpSpPr>
          <p:cNvPr id="8" name="Group 38"/>
          <p:cNvGrpSpPr/>
          <p:nvPr/>
        </p:nvGrpSpPr>
        <p:grpSpPr bwMode="auto">
          <a:xfrm>
            <a:off x="4706938" y="2514600"/>
            <a:ext cx="3414712" cy="1108075"/>
            <a:chOff x="2652" y="2016"/>
            <a:chExt cx="2379" cy="772"/>
          </a:xfrm>
        </p:grpSpPr>
        <p:graphicFrame>
          <p:nvGraphicFramePr>
            <p:cNvPr id="36869" name="Object 5"/>
            <p:cNvGraphicFramePr>
              <a:graphicFrameLocks noChangeAspect="1"/>
            </p:cNvGraphicFramePr>
            <p:nvPr/>
          </p:nvGraphicFramePr>
          <p:xfrm>
            <a:off x="2652" y="2016"/>
            <a:ext cx="2379" cy="467"/>
          </p:xfrm>
          <a:graphic>
            <a:graphicData uri="http://schemas.openxmlformats.org/presentationml/2006/ole">
              <mc:AlternateContent xmlns:mc="http://schemas.openxmlformats.org/markup-compatibility/2006">
                <mc:Choice xmlns:v="urn:schemas-microsoft-com:vml" Requires="v">
                  <p:oleObj spid="_x0000_s2222" name="公式" r:id="rId3" imgW="2514600" imgH="495300" progId="Equation.3">
                    <p:embed/>
                  </p:oleObj>
                </mc:Choice>
                <mc:Fallback>
                  <p:oleObj name="公式" r:id="rId3" imgW="2514600" imgH="4953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 y="2016"/>
                          <a:ext cx="2379" cy="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85" name="Text Box 36"/>
            <p:cNvSpPr txBox="1">
              <a:spLocks noChangeArrowheads="1"/>
            </p:cNvSpPr>
            <p:nvPr/>
          </p:nvSpPr>
          <p:spPr bwMode="auto">
            <a:xfrm>
              <a:off x="2670" y="2399"/>
              <a:ext cx="438"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L</a:t>
              </a:r>
              <a:r>
                <a:rPr lang="en-US" altLang="zh-CN" baseline="-25000"/>
                <a:t>1</a:t>
              </a:r>
            </a:p>
          </p:txBody>
        </p:sp>
        <p:sp>
          <p:nvSpPr>
            <p:cNvPr id="36886" name="Text Box 37"/>
            <p:cNvSpPr txBox="1">
              <a:spLocks noChangeArrowheads="1"/>
            </p:cNvSpPr>
            <p:nvPr/>
          </p:nvSpPr>
          <p:spPr bwMode="auto">
            <a:xfrm>
              <a:off x="3958" y="2393"/>
              <a:ext cx="496"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t>L</a:t>
              </a:r>
              <a:r>
                <a:rPr lang="en-US" altLang="zh-CN" baseline="-25000"/>
                <a:t>2</a:t>
              </a:r>
            </a:p>
          </p:txBody>
        </p:sp>
      </p:grpSp>
      <p:grpSp>
        <p:nvGrpSpPr>
          <p:cNvPr id="9" name="Group 43"/>
          <p:cNvGrpSpPr/>
          <p:nvPr/>
        </p:nvGrpSpPr>
        <p:grpSpPr bwMode="auto">
          <a:xfrm>
            <a:off x="4616450" y="3714750"/>
            <a:ext cx="3852863" cy="1211263"/>
            <a:chOff x="2612" y="2724"/>
            <a:chExt cx="2703" cy="850"/>
          </a:xfrm>
        </p:grpSpPr>
        <p:graphicFrame>
          <p:nvGraphicFramePr>
            <p:cNvPr id="36868" name="Object 4"/>
            <p:cNvGraphicFramePr>
              <a:graphicFrameLocks noChangeAspect="1"/>
            </p:cNvGraphicFramePr>
            <p:nvPr/>
          </p:nvGraphicFramePr>
          <p:xfrm>
            <a:off x="2612" y="2724"/>
            <a:ext cx="2703" cy="491"/>
          </p:xfrm>
          <a:graphic>
            <a:graphicData uri="http://schemas.openxmlformats.org/presentationml/2006/ole">
              <mc:AlternateContent xmlns:mc="http://schemas.openxmlformats.org/markup-compatibility/2006">
                <mc:Choice xmlns:v="urn:schemas-microsoft-com:vml" Requires="v">
                  <p:oleObj spid="_x0000_s2223" name="公式" r:id="rId5" imgW="2717800" imgH="495300" progId="Equation.3">
                    <p:embed/>
                  </p:oleObj>
                </mc:Choice>
                <mc:Fallback>
                  <p:oleObj name="公式" r:id="rId5" imgW="2717800" imgH="4953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2" y="2724"/>
                          <a:ext cx="2703"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6882" name="Group 40"/>
            <p:cNvGrpSpPr/>
            <p:nvPr/>
          </p:nvGrpSpPr>
          <p:grpSpPr bwMode="auto">
            <a:xfrm>
              <a:off x="2675" y="3119"/>
              <a:ext cx="2040" cy="455"/>
              <a:chOff x="5547" y="8794"/>
              <a:chExt cx="3350" cy="746"/>
            </a:xfrm>
          </p:grpSpPr>
          <p:sp>
            <p:nvSpPr>
              <p:cNvPr id="36883" name="Text Box 41"/>
              <p:cNvSpPr txBox="1">
                <a:spLocks noChangeArrowheads="1"/>
              </p:cNvSpPr>
              <p:nvPr/>
            </p:nvSpPr>
            <p:spPr bwMode="auto">
              <a:xfrm>
                <a:off x="5547" y="8794"/>
                <a:ext cx="795"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dirty="0"/>
                  <a:t>L</a:t>
                </a:r>
                <a:r>
                  <a:rPr lang="en-US" altLang="zh-CN" baseline="-25000" dirty="0"/>
                  <a:t>1</a:t>
                </a:r>
              </a:p>
            </p:txBody>
          </p:sp>
          <p:sp>
            <p:nvSpPr>
              <p:cNvPr id="36884" name="Text Box 42"/>
              <p:cNvSpPr txBox="1">
                <a:spLocks noChangeArrowheads="1"/>
              </p:cNvSpPr>
              <p:nvPr/>
            </p:nvSpPr>
            <p:spPr bwMode="auto">
              <a:xfrm>
                <a:off x="7997" y="8794"/>
                <a:ext cx="900" cy="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dirty="0"/>
                  <a:t>L</a:t>
                </a:r>
                <a:r>
                  <a:rPr lang="en-US" altLang="zh-CN" baseline="-25000" dirty="0"/>
                  <a:t>2</a:t>
                </a:r>
              </a:p>
            </p:txBody>
          </p:sp>
        </p:grpSp>
      </p:grpSp>
      <p:grpSp>
        <p:nvGrpSpPr>
          <p:cNvPr id="11" name="Group 46"/>
          <p:cNvGrpSpPr/>
          <p:nvPr/>
        </p:nvGrpSpPr>
        <p:grpSpPr bwMode="auto">
          <a:xfrm>
            <a:off x="3325813" y="4946650"/>
            <a:ext cx="2847975" cy="884238"/>
            <a:chOff x="2712" y="3560"/>
            <a:chExt cx="1926" cy="598"/>
          </a:xfrm>
        </p:grpSpPr>
        <p:graphicFrame>
          <p:nvGraphicFramePr>
            <p:cNvPr id="36867" name="Object 3"/>
            <p:cNvGraphicFramePr>
              <a:graphicFrameLocks noChangeAspect="1"/>
            </p:cNvGraphicFramePr>
            <p:nvPr/>
          </p:nvGraphicFramePr>
          <p:xfrm>
            <a:off x="3204" y="3560"/>
            <a:ext cx="1434" cy="598"/>
          </p:xfrm>
          <a:graphic>
            <a:graphicData uri="http://schemas.openxmlformats.org/presentationml/2006/ole">
              <mc:AlternateContent xmlns:mc="http://schemas.openxmlformats.org/markup-compatibility/2006">
                <mc:Choice xmlns:v="urn:schemas-microsoft-com:vml" Requires="v">
                  <p:oleObj spid="_x0000_s2224" name="公式" r:id="rId7" imgW="1396365" imgH="584200" progId="Equation.3">
                    <p:embed/>
                  </p:oleObj>
                </mc:Choice>
                <mc:Fallback>
                  <p:oleObj name="公式" r:id="rId7" imgW="1396365" imgH="584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4" y="3560"/>
                          <a:ext cx="1434" cy="598"/>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81" name="AutoShape 45"/>
            <p:cNvSpPr>
              <a:spLocks noChangeArrowheads="1"/>
            </p:cNvSpPr>
            <p:nvPr/>
          </p:nvSpPr>
          <p:spPr bwMode="auto">
            <a:xfrm>
              <a:off x="2712" y="3708"/>
              <a:ext cx="276" cy="204"/>
            </a:xfrm>
            <a:prstGeom prst="rightArrow">
              <a:avLst>
                <a:gd name="adj1" fmla="val 50000"/>
                <a:gd name="adj2" fmla="val 33824"/>
              </a:avLst>
            </a:prstGeom>
            <a:solidFill>
              <a:schemeClr val="accent1"/>
            </a:solidFill>
            <a:ln w="38100">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2" name="Group 49"/>
          <p:cNvGrpSpPr/>
          <p:nvPr/>
        </p:nvGrpSpPr>
        <p:grpSpPr bwMode="auto">
          <a:xfrm>
            <a:off x="749300" y="2627313"/>
            <a:ext cx="3771900" cy="633412"/>
            <a:chOff x="468" y="1991"/>
            <a:chExt cx="2376" cy="399"/>
          </a:xfrm>
        </p:grpSpPr>
        <p:sp>
          <p:nvSpPr>
            <p:cNvPr id="36880" name="Text Box 47"/>
            <p:cNvSpPr txBox="1">
              <a:spLocks noChangeArrowheads="1"/>
            </p:cNvSpPr>
            <p:nvPr/>
          </p:nvSpPr>
          <p:spPr bwMode="auto">
            <a:xfrm>
              <a:off x="468" y="2004"/>
              <a:ext cx="23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t>若    为保守力，</a:t>
              </a:r>
            </a:p>
          </p:txBody>
        </p:sp>
        <p:graphicFrame>
          <p:nvGraphicFramePr>
            <p:cNvPr id="36866" name="Object 2"/>
            <p:cNvGraphicFramePr>
              <a:graphicFrameLocks noChangeAspect="1"/>
            </p:cNvGraphicFramePr>
            <p:nvPr/>
          </p:nvGraphicFramePr>
          <p:xfrm>
            <a:off x="767" y="1991"/>
            <a:ext cx="264" cy="399"/>
          </p:xfrm>
          <a:graphic>
            <a:graphicData uri="http://schemas.openxmlformats.org/presentationml/2006/ole">
              <mc:AlternateContent xmlns:mc="http://schemas.openxmlformats.org/markup-compatibility/2006">
                <mc:Choice xmlns:v="urn:schemas-microsoft-com:vml" Requires="v">
                  <p:oleObj spid="_x0000_s2225" name="公式" r:id="rId9" imgW="266700" imgH="405765" progId="Equation.3">
                    <p:embed/>
                  </p:oleObj>
                </mc:Choice>
                <mc:Fallback>
                  <p:oleObj name="公式" r:id="rId9" imgW="266700" imgH="405765"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 y="1991"/>
                          <a:ext cx="264" cy="3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266" name="Rectangle 50"/>
          <p:cNvSpPr>
            <a:spLocks noChangeArrowheads="1"/>
          </p:cNvSpPr>
          <p:nvPr/>
        </p:nvSpPr>
        <p:spPr bwMode="auto">
          <a:xfrm>
            <a:off x="809625" y="620713"/>
            <a:ext cx="81692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000000"/>
                </a:solidFill>
              </a:rPr>
              <a:t>如果</a:t>
            </a:r>
            <a:r>
              <a:rPr lang="zh-CN" altLang="en-US" sz="3200" dirty="0">
                <a:solidFill>
                  <a:srgbClr val="FF0000"/>
                </a:solidFill>
              </a:rPr>
              <a:t>力的功与相对移动的路径无关，</a:t>
            </a:r>
          </a:p>
        </p:txBody>
      </p:sp>
      <p:sp>
        <p:nvSpPr>
          <p:cNvPr id="9267" name="Rectangle 51"/>
          <p:cNvSpPr>
            <a:spLocks noChangeArrowheads="1"/>
          </p:cNvSpPr>
          <p:nvPr/>
        </p:nvSpPr>
        <p:spPr bwMode="auto">
          <a:xfrm>
            <a:off x="390525" y="1230313"/>
            <a:ext cx="8588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rgbClr val="FF0000"/>
                </a:solidFill>
              </a:rPr>
              <a:t>而只决定于相互作用物体的始末相对位置，</a:t>
            </a:r>
          </a:p>
        </p:txBody>
      </p:sp>
      <p:sp>
        <p:nvSpPr>
          <p:cNvPr id="9268" name="Rectangle 52"/>
          <p:cNvSpPr>
            <a:spLocks noChangeArrowheads="1"/>
          </p:cNvSpPr>
          <p:nvPr/>
        </p:nvSpPr>
        <p:spPr bwMode="auto">
          <a:xfrm>
            <a:off x="3609975" y="2601913"/>
            <a:ext cx="1384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t>则：</a:t>
            </a:r>
          </a:p>
        </p:txBody>
      </p:sp>
      <p:sp>
        <p:nvSpPr>
          <p:cNvPr id="9269" name="Text Box 53"/>
          <p:cNvSpPr txBox="1">
            <a:spLocks noChangeArrowheads="1"/>
          </p:cNvSpPr>
          <p:nvPr/>
        </p:nvSpPr>
        <p:spPr bwMode="auto">
          <a:xfrm>
            <a:off x="6207125" y="4986338"/>
            <a:ext cx="2895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（此式也可作为保守力的定义）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268"/>
                                        </p:tgtEl>
                                        <p:attrNameLst>
                                          <p:attrName>style.visibility</p:attrName>
                                        </p:attrNameLst>
                                      </p:cBhvr>
                                      <p:to>
                                        <p:strVal val="visible"/>
                                      </p:to>
                                    </p:set>
                                    <p:anim calcmode="lin" valueType="num">
                                      <p:cBhvr additive="base">
                                        <p:cTn id="27" dur="500" fill="hold"/>
                                        <p:tgtEl>
                                          <p:spTgt spid="9268"/>
                                        </p:tgtEl>
                                        <p:attrNameLst>
                                          <p:attrName>ppt_x</p:attrName>
                                        </p:attrNameLst>
                                      </p:cBhvr>
                                      <p:tavLst>
                                        <p:tav tm="0">
                                          <p:val>
                                            <p:strVal val="#ppt_x"/>
                                          </p:val>
                                        </p:tav>
                                        <p:tav tm="100000">
                                          <p:val>
                                            <p:strVal val="#ppt_x"/>
                                          </p:val>
                                        </p:tav>
                                      </p:tavLst>
                                    </p:anim>
                                    <p:anim calcmode="lin" valueType="num">
                                      <p:cBhvr additive="base">
                                        <p:cTn id="28" dur="500" fill="hold"/>
                                        <p:tgtEl>
                                          <p:spTgt spid="926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269"/>
                                        </p:tgtEl>
                                        <p:attrNameLst>
                                          <p:attrName>style.visibility</p:attrName>
                                        </p:attrNameLst>
                                      </p:cBhvr>
                                      <p:to>
                                        <p:strVal val="visible"/>
                                      </p:to>
                                    </p:set>
                                    <p:anim calcmode="lin" valueType="num">
                                      <p:cBhvr additive="base">
                                        <p:cTn id="31" dur="500" fill="hold"/>
                                        <p:tgtEl>
                                          <p:spTgt spid="9269"/>
                                        </p:tgtEl>
                                        <p:attrNameLst>
                                          <p:attrName>ppt_x</p:attrName>
                                        </p:attrNameLst>
                                      </p:cBhvr>
                                      <p:tavLst>
                                        <p:tav tm="0">
                                          <p:val>
                                            <p:strVal val="#ppt_x"/>
                                          </p:val>
                                        </p:tav>
                                        <p:tav tm="100000">
                                          <p:val>
                                            <p:strVal val="#ppt_x"/>
                                          </p:val>
                                        </p:tav>
                                      </p:tavLst>
                                    </p:anim>
                                    <p:anim calcmode="lin" valueType="num">
                                      <p:cBhvr additive="base">
                                        <p:cTn id="32" dur="500" fill="hold"/>
                                        <p:tgtEl>
                                          <p:spTgt spid="92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8" grpId="0"/>
      <p:bldP spid="92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ChangeArrowheads="1"/>
          </p:cNvSpPr>
          <p:nvPr/>
        </p:nvSpPr>
        <p:spPr bwMode="auto">
          <a:xfrm>
            <a:off x="300038" y="188913"/>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重力的功 </a:t>
            </a:r>
          </a:p>
        </p:txBody>
      </p:sp>
      <p:graphicFrame>
        <p:nvGraphicFramePr>
          <p:cNvPr id="4105" name="Object 9"/>
          <p:cNvGraphicFramePr>
            <a:graphicFrameLocks noChangeAspect="1"/>
          </p:cNvGraphicFramePr>
          <p:nvPr/>
        </p:nvGraphicFramePr>
        <p:xfrm>
          <a:off x="611188" y="3154363"/>
          <a:ext cx="4032250" cy="1714500"/>
        </p:xfrm>
        <a:graphic>
          <a:graphicData uri="http://schemas.openxmlformats.org/presentationml/2006/ole">
            <mc:AlternateContent xmlns:mc="http://schemas.openxmlformats.org/markup-compatibility/2006">
              <mc:Choice xmlns:v="urn:schemas-microsoft-com:vml" Requires="v">
                <p:oleObj spid="_x0000_s8315" name="公式" r:id="rId3" imgW="1371600" imgH="584200" progId="Equation.3">
                  <p:embed/>
                </p:oleObj>
              </mc:Choice>
              <mc:Fallback>
                <p:oleObj name="公式" r:id="rId3" imgW="1371600" imgH="584200" progId="Equation.3">
                  <p:embed/>
                  <p:pic>
                    <p:nvPicPr>
                      <p:cNvPr id="0" name="Picture 2"/>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611188" y="3154363"/>
                        <a:ext cx="4032250" cy="17145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
        <p:nvSpPr>
          <p:cNvPr id="4106" name="Text Box 10"/>
          <p:cNvSpPr txBox="1">
            <a:spLocks noChangeArrowheads="1"/>
          </p:cNvSpPr>
          <p:nvPr/>
        </p:nvSpPr>
        <p:spPr bwMode="auto">
          <a:xfrm>
            <a:off x="298450" y="5251450"/>
            <a:ext cx="8305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spcBef>
                <a:spcPct val="50000"/>
              </a:spcBef>
              <a:buClr>
                <a:srgbClr val="0000FF"/>
              </a:buClr>
              <a:buFont typeface="Wingdings" panose="05000000000000000000" pitchFamily="2" charset="2"/>
              <a:buBlip>
                <a:blip r:embed="rId5"/>
              </a:buBlip>
            </a:pPr>
            <a:r>
              <a:rPr kumimoji="1" lang="en-US" altLang="zh-CN"/>
              <a:t>  </a:t>
            </a:r>
            <a:r>
              <a:rPr kumimoji="1" lang="zh-CN" altLang="en-US"/>
              <a:t>重力作功只与质点的起始和终了位置有关， 而与所经过的路径无关，</a:t>
            </a:r>
            <a:r>
              <a:rPr kumimoji="1" lang="zh-CN" altLang="en-US">
                <a:solidFill>
                  <a:srgbClr val="FF0000"/>
                </a:solidFill>
              </a:rPr>
              <a:t>重力是保守力</a:t>
            </a:r>
            <a:r>
              <a:rPr kumimoji="1" lang="zh-CN" altLang="en-US"/>
              <a:t> ！</a:t>
            </a:r>
          </a:p>
        </p:txBody>
      </p:sp>
      <p:sp>
        <p:nvSpPr>
          <p:cNvPr id="4135" name="Text Box 39"/>
          <p:cNvSpPr txBox="1">
            <a:spLocks noChangeArrowheads="1"/>
          </p:cNvSpPr>
          <p:nvPr/>
        </p:nvSpPr>
        <p:spPr bwMode="auto">
          <a:xfrm>
            <a:off x="179388" y="836613"/>
            <a:ext cx="647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设物体</a:t>
            </a:r>
            <a:r>
              <a:rPr lang="en-US" altLang="zh-CN" i="1"/>
              <a:t>m</a:t>
            </a:r>
            <a:r>
              <a:rPr lang="zh-CN" altLang="en-US"/>
              <a:t>从</a:t>
            </a:r>
            <a:r>
              <a:rPr lang="en-US" altLang="zh-CN" i="1"/>
              <a:t>a</a:t>
            </a:r>
            <a:r>
              <a:rPr lang="zh-CN" altLang="en-US"/>
              <a:t>点沿任一曲线移动到</a:t>
            </a:r>
            <a:r>
              <a:rPr lang="en-US" altLang="zh-CN" i="1"/>
              <a:t>b</a:t>
            </a:r>
            <a:r>
              <a:rPr lang="zh-CN" altLang="en-US"/>
              <a:t>点。</a:t>
            </a:r>
          </a:p>
        </p:txBody>
      </p:sp>
      <p:grpSp>
        <p:nvGrpSpPr>
          <p:cNvPr id="2" name="Group 40"/>
          <p:cNvGrpSpPr/>
          <p:nvPr/>
        </p:nvGrpSpPr>
        <p:grpSpPr bwMode="auto">
          <a:xfrm>
            <a:off x="179388" y="1628775"/>
            <a:ext cx="6172200" cy="519113"/>
            <a:chOff x="240" y="1488"/>
            <a:chExt cx="3840" cy="327"/>
          </a:xfrm>
        </p:grpSpPr>
        <p:sp>
          <p:nvSpPr>
            <p:cNvPr id="37899" name="Text Box 41"/>
            <p:cNvSpPr txBox="1">
              <a:spLocks noChangeArrowheads="1"/>
            </p:cNvSpPr>
            <p:nvPr/>
          </p:nvSpPr>
          <p:spPr bwMode="auto">
            <a:xfrm>
              <a:off x="240" y="1488"/>
              <a:ext cx="38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在元位移      中，重力所作的元功为： </a:t>
              </a:r>
            </a:p>
          </p:txBody>
        </p:sp>
        <p:graphicFrame>
          <p:nvGraphicFramePr>
            <p:cNvPr id="37893" name="Object 42"/>
            <p:cNvGraphicFramePr>
              <a:graphicFrameLocks noChangeAspect="1"/>
            </p:cNvGraphicFramePr>
            <p:nvPr/>
          </p:nvGraphicFramePr>
          <p:xfrm>
            <a:off x="1248" y="1488"/>
            <a:ext cx="336" cy="294"/>
          </p:xfrm>
          <a:graphic>
            <a:graphicData uri="http://schemas.openxmlformats.org/presentationml/2006/ole">
              <mc:AlternateContent xmlns:mc="http://schemas.openxmlformats.org/markup-compatibility/2006">
                <mc:Choice xmlns:v="urn:schemas-microsoft-com:vml" Requires="v">
                  <p:oleObj spid="_x0000_s8316" name="公式" r:id="rId6" imgW="203200" imgH="177800" progId="Equation.3">
                    <p:embed/>
                  </p:oleObj>
                </mc:Choice>
                <mc:Fallback>
                  <p:oleObj name="公式" r:id="rId6" imgW="203200" imgH="1778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8" y="1488"/>
                          <a:ext cx="336" cy="2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172" name="Object 76"/>
          <p:cNvGraphicFramePr>
            <a:graphicFrameLocks noChangeAspect="1"/>
          </p:cNvGraphicFramePr>
          <p:nvPr/>
        </p:nvGraphicFramePr>
        <p:xfrm>
          <a:off x="468313" y="2506663"/>
          <a:ext cx="2952750" cy="590550"/>
        </p:xfrm>
        <a:graphic>
          <a:graphicData uri="http://schemas.openxmlformats.org/presentationml/2006/ole">
            <mc:AlternateContent xmlns:mc="http://schemas.openxmlformats.org/markup-compatibility/2006">
              <mc:Choice xmlns:v="urn:schemas-microsoft-com:vml" Requires="v">
                <p:oleObj spid="_x0000_s8317" name="公式" r:id="rId8" imgW="1016000" imgH="203200" progId="Equation.3">
                  <p:embed/>
                </p:oleObj>
              </mc:Choice>
              <mc:Fallback>
                <p:oleObj name="公式" r:id="rId8" imgW="1016000" imgH="2032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313" y="2506663"/>
                        <a:ext cx="2952750"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74" name="Object 78"/>
          <p:cNvGraphicFramePr>
            <a:graphicFrameLocks noChangeAspect="1"/>
          </p:cNvGraphicFramePr>
          <p:nvPr/>
        </p:nvGraphicFramePr>
        <p:xfrm>
          <a:off x="3419475" y="2506663"/>
          <a:ext cx="1368425" cy="547687"/>
        </p:xfrm>
        <a:graphic>
          <a:graphicData uri="http://schemas.openxmlformats.org/presentationml/2006/ole">
            <mc:AlternateContent xmlns:mc="http://schemas.openxmlformats.org/markup-compatibility/2006">
              <mc:Choice xmlns:v="urn:schemas-microsoft-com:vml" Requires="v">
                <p:oleObj spid="_x0000_s8318" name="公式" r:id="rId10" imgW="508000" imgH="203200" progId="Equation.3">
                  <p:embed/>
                </p:oleObj>
              </mc:Choice>
              <mc:Fallback>
                <p:oleObj name="公式" r:id="rId10" imgW="508000" imgH="20320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9475" y="2506663"/>
                        <a:ext cx="1368425"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88" name="Picture 92" descr="图3-1N"/>
          <p:cNvPicPr>
            <a:picLocks noChangeAspect="1" noChangeArrowheads="1"/>
          </p:cNvPicPr>
          <p:nvPr/>
        </p:nvPicPr>
        <p:blipFill>
          <a:blip r:embed="rId12">
            <a:extLst>
              <a:ext uri="{28A0092B-C50C-407E-A947-70E740481C1C}">
                <a14:useLocalDpi xmlns:a14="http://schemas.microsoft.com/office/drawing/2010/main" val="0"/>
              </a:ext>
            </a:extLst>
          </a:blip>
          <a:srcRect b="6256"/>
          <a:stretch>
            <a:fillRect/>
          </a:stretch>
        </p:blipFill>
        <p:spPr bwMode="auto">
          <a:xfrm>
            <a:off x="6156325" y="549275"/>
            <a:ext cx="2725738"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5"/>
                                        </p:tgtEl>
                                        <p:attrNameLst>
                                          <p:attrName>style.visibility</p:attrName>
                                        </p:attrNameLst>
                                      </p:cBhvr>
                                      <p:to>
                                        <p:strVal val="visible"/>
                                      </p:to>
                                    </p:set>
                                    <p:anim calcmode="lin" valueType="num">
                                      <p:cBhvr additive="base">
                                        <p:cTn id="7" dur="500" fill="hold"/>
                                        <p:tgtEl>
                                          <p:spTgt spid="4105"/>
                                        </p:tgtEl>
                                        <p:attrNameLst>
                                          <p:attrName>ppt_x</p:attrName>
                                        </p:attrNameLst>
                                      </p:cBhvr>
                                      <p:tavLst>
                                        <p:tav tm="0">
                                          <p:val>
                                            <p:strVal val="#ppt_x"/>
                                          </p:val>
                                        </p:tav>
                                        <p:tav tm="100000">
                                          <p:val>
                                            <p:strVal val="#ppt_x"/>
                                          </p:val>
                                        </p:tav>
                                      </p:tavLst>
                                    </p:anim>
                                    <p:anim calcmode="lin" valueType="num">
                                      <p:cBhvr additive="base">
                                        <p:cTn id="8" dur="500" fill="hold"/>
                                        <p:tgtEl>
                                          <p:spTgt spid="410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06"/>
                                        </p:tgtEl>
                                        <p:attrNameLst>
                                          <p:attrName>style.visibility</p:attrName>
                                        </p:attrNameLst>
                                      </p:cBhvr>
                                      <p:to>
                                        <p:strVal val="visible"/>
                                      </p:to>
                                    </p:set>
                                    <p:anim calcmode="lin" valueType="num">
                                      <p:cBhvr additive="base">
                                        <p:cTn id="11" dur="500" fill="hold"/>
                                        <p:tgtEl>
                                          <p:spTgt spid="4106"/>
                                        </p:tgtEl>
                                        <p:attrNameLst>
                                          <p:attrName>ppt_x</p:attrName>
                                        </p:attrNameLst>
                                      </p:cBhvr>
                                      <p:tavLst>
                                        <p:tav tm="0">
                                          <p:val>
                                            <p:strVal val="#ppt_x"/>
                                          </p:val>
                                        </p:tav>
                                        <p:tav tm="100000">
                                          <p:val>
                                            <p:strVal val="#ppt_x"/>
                                          </p:val>
                                        </p:tav>
                                      </p:tavLst>
                                    </p:anim>
                                    <p:anim calcmode="lin" valueType="num">
                                      <p:cBhvr additive="base">
                                        <p:cTn id="12" dur="500" fill="hold"/>
                                        <p:tgtEl>
                                          <p:spTgt spid="4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99" name="Text Box 27"/>
          <p:cNvSpPr txBox="1">
            <a:spLocks noChangeArrowheads="1"/>
          </p:cNvSpPr>
          <p:nvPr/>
        </p:nvSpPr>
        <p:spPr bwMode="auto">
          <a:xfrm>
            <a:off x="250825" y="1412875"/>
            <a:ext cx="5905500"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a:t>如果物体沿</a:t>
            </a:r>
            <a:r>
              <a:rPr lang="zh-CN" altLang="en-US">
                <a:solidFill>
                  <a:srgbClr val="0000FF"/>
                </a:solidFill>
              </a:rPr>
              <a:t>闭合路径</a:t>
            </a:r>
            <a:r>
              <a:rPr lang="en-US" altLang="zh-CN" i="1"/>
              <a:t>ac</a:t>
            </a:r>
            <a:r>
              <a:rPr lang="en-US" altLang="zh-CN" i="1">
                <a:sym typeface="+mn-ea"/>
              </a:rPr>
              <a:t>b</a:t>
            </a:r>
            <a:r>
              <a:rPr lang="en-US" altLang="zh-CN" i="1"/>
              <a:t>da</a:t>
            </a:r>
            <a:r>
              <a:rPr lang="zh-CN" altLang="en-US"/>
              <a:t>运动一周，容易计算重力所作的功为： </a:t>
            </a:r>
          </a:p>
        </p:txBody>
      </p:sp>
      <p:sp>
        <p:nvSpPr>
          <p:cNvPr id="3100" name="AutoShape 28"/>
          <p:cNvSpPr>
            <a:spLocks noChangeArrowheads="1"/>
          </p:cNvSpPr>
          <p:nvPr/>
        </p:nvSpPr>
        <p:spPr bwMode="auto">
          <a:xfrm>
            <a:off x="323850" y="476250"/>
            <a:ext cx="1079500" cy="762000"/>
          </a:xfrm>
          <a:prstGeom prst="horizontalScroll">
            <a:avLst>
              <a:gd name="adj" fmla="val 12500"/>
            </a:avLst>
          </a:prstGeom>
          <a:solidFill>
            <a:schemeClr val="accent1"/>
          </a:solidFill>
          <a:ln w="9525">
            <a:solidFill>
              <a:schemeClr val="tx1"/>
            </a:solidFill>
            <a:round/>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0000"/>
                </a:solidFill>
              </a:rPr>
              <a:t>讨论</a:t>
            </a:r>
          </a:p>
        </p:txBody>
      </p:sp>
      <p:graphicFrame>
        <p:nvGraphicFramePr>
          <p:cNvPr id="3101" name="Object 29"/>
          <p:cNvGraphicFramePr>
            <a:graphicFrameLocks noGrp="1" noChangeAspect="1"/>
          </p:cNvGraphicFramePr>
          <p:nvPr>
            <p:ph/>
          </p:nvPr>
        </p:nvGraphicFramePr>
        <p:xfrm>
          <a:off x="323850" y="2859088"/>
          <a:ext cx="5614988" cy="1217612"/>
        </p:xfrm>
        <a:graphic>
          <a:graphicData uri="http://schemas.openxmlformats.org/presentationml/2006/ole">
            <mc:AlternateContent xmlns:mc="http://schemas.openxmlformats.org/markup-compatibility/2006">
              <mc:Choice xmlns:v="urn:schemas-microsoft-com:vml" Requires="v">
                <p:oleObj spid="_x0000_s9279" name="公式" r:id="rId3" imgW="2108200" imgH="457200" progId="Equation.3">
                  <p:embed/>
                </p:oleObj>
              </mc:Choice>
              <mc:Fallback>
                <p:oleObj name="公式" r:id="rId3" imgW="2108200" imgH="457200" progId="Equation.3">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859088"/>
                        <a:ext cx="5614988" cy="1217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02" name="Text Box 30"/>
          <p:cNvSpPr txBox="1">
            <a:spLocks noChangeArrowheads="1"/>
          </p:cNvSpPr>
          <p:nvPr/>
        </p:nvSpPr>
        <p:spPr bwMode="auto">
          <a:xfrm>
            <a:off x="395288" y="4508500"/>
            <a:ext cx="755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Blip>
                <a:blip r:embed="rId5"/>
              </a:buBlip>
            </a:pPr>
            <a:r>
              <a:rPr lang="en-US" altLang="zh-CN"/>
              <a:t>  </a:t>
            </a:r>
            <a:r>
              <a:rPr lang="zh-CN" altLang="en-US"/>
              <a:t>表明保守力沿任何闭合路径作功等于零。 </a:t>
            </a:r>
          </a:p>
        </p:txBody>
      </p:sp>
      <p:graphicFrame>
        <p:nvGraphicFramePr>
          <p:cNvPr id="3103" name="Object 31"/>
          <p:cNvGraphicFramePr>
            <a:graphicFrameLocks noChangeAspect="1"/>
          </p:cNvGraphicFramePr>
          <p:nvPr/>
        </p:nvGraphicFramePr>
        <p:xfrm>
          <a:off x="1692275" y="5229225"/>
          <a:ext cx="2143125" cy="838200"/>
        </p:xfrm>
        <a:graphic>
          <a:graphicData uri="http://schemas.openxmlformats.org/presentationml/2006/ole">
            <mc:AlternateContent xmlns:mc="http://schemas.openxmlformats.org/markup-compatibility/2006">
              <mc:Choice xmlns:v="urn:schemas-microsoft-com:vml" Requires="v">
                <p:oleObj spid="_x0000_s9280" name="公式" r:id="rId6" imgW="812165" imgH="304800" progId="Equation.3">
                  <p:embed/>
                </p:oleObj>
              </mc:Choice>
              <mc:Fallback>
                <p:oleObj name="公式" r:id="rId6" imgW="812165" imgH="304800" progId="Equation.3">
                  <p:embed/>
                  <p:pic>
                    <p:nvPicPr>
                      <p:cNvPr id="0" name="Picture 3"/>
                      <p:cNvPicPr>
                        <a:picLocks noChangeAspect="1" noChangeArrowheads="1"/>
                      </p:cNvPicPr>
                      <p:nvPr/>
                    </p:nvPicPr>
                    <p:blipFill>
                      <a:blip r:embed="rId7">
                        <a:lum contrast="100000"/>
                        <a:extLst>
                          <a:ext uri="{28A0092B-C50C-407E-A947-70E740481C1C}">
                            <a14:useLocalDpi xmlns:a14="http://schemas.microsoft.com/office/drawing/2010/main" val="0"/>
                          </a:ext>
                        </a:extLst>
                      </a:blip>
                      <a:srcRect/>
                      <a:stretch>
                        <a:fillRect/>
                      </a:stretch>
                    </p:blipFill>
                    <p:spPr bwMode="auto">
                      <a:xfrm>
                        <a:off x="1692275" y="5229225"/>
                        <a:ext cx="2143125" cy="838200"/>
                      </a:xfrm>
                      <a:prstGeom prst="rect">
                        <a:avLst/>
                      </a:prstGeom>
                      <a:noFill/>
                      <a:effectLst>
                        <a:outerShdw dist="12700" algn="ctr" rotWithShape="0">
                          <a:srgbClr val="808080"/>
                        </a:outerShdw>
                      </a:effectLst>
                      <a:extLst>
                        <a:ext uri="{909E8E84-426E-40DD-AFC4-6F175D3DCCD1}">
                          <a14:hiddenFill xmlns:a14="http://schemas.microsoft.com/office/drawing/2010/main">
                            <a:solidFill>
                              <a:srgbClr val="00FF99"/>
                            </a:solidFill>
                          </a14:hiddenFill>
                        </a:ext>
                      </a:extLst>
                    </p:spPr>
                  </p:pic>
                </p:oleObj>
              </mc:Fallback>
            </mc:AlternateContent>
          </a:graphicData>
        </a:graphic>
      </p:graphicFrame>
      <p:sp>
        <p:nvSpPr>
          <p:cNvPr id="3104" name="Text Box 32"/>
          <p:cNvSpPr txBox="1">
            <a:spLocks noChangeArrowheads="1"/>
          </p:cNvSpPr>
          <p:nvPr/>
        </p:nvSpPr>
        <p:spPr bwMode="auto">
          <a:xfrm>
            <a:off x="4284663" y="5373688"/>
            <a:ext cx="419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chemeClr val="tx2"/>
                </a:solidFill>
              </a:rPr>
              <a:t>（</a:t>
            </a:r>
            <a:r>
              <a:rPr kumimoji="1" lang="en-US" altLang="zh-CN" i="1">
                <a:solidFill>
                  <a:schemeClr val="tx2"/>
                </a:solidFill>
              </a:rPr>
              <a:t>L</a:t>
            </a:r>
            <a:r>
              <a:rPr kumimoji="1" lang="zh-CN" altLang="en-US">
                <a:solidFill>
                  <a:schemeClr val="tx2"/>
                </a:solidFill>
              </a:rPr>
              <a:t>为任意闭合路径）</a:t>
            </a:r>
          </a:p>
        </p:txBody>
      </p:sp>
      <p:sp>
        <p:nvSpPr>
          <p:cNvPr id="3105" name="Text Box 33"/>
          <p:cNvSpPr txBox="1">
            <a:spLocks noChangeArrowheads="1"/>
          </p:cNvSpPr>
          <p:nvPr/>
        </p:nvSpPr>
        <p:spPr bwMode="auto">
          <a:xfrm>
            <a:off x="684213" y="5300663"/>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或</a:t>
            </a:r>
          </a:p>
        </p:txBody>
      </p:sp>
      <p:pic>
        <p:nvPicPr>
          <p:cNvPr id="3148" name="Picture 76" descr="图3-1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325" y="476250"/>
            <a:ext cx="2725738"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矩形 13"/>
          <p:cNvSpPr>
            <a:spLocks noChangeArrowheads="1"/>
          </p:cNvSpPr>
          <p:nvPr/>
        </p:nvSpPr>
        <p:spPr bwMode="auto">
          <a:xfrm>
            <a:off x="7643813" y="3741738"/>
            <a:ext cx="1214437" cy="357187"/>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 grpId="0"/>
      <p:bldP spid="3104" grpId="0"/>
      <p:bldP spid="310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 Box 4"/>
          <p:cNvSpPr txBox="1">
            <a:spLocks noChangeArrowheads="1"/>
          </p:cNvSpPr>
          <p:nvPr/>
        </p:nvSpPr>
        <p:spPr bwMode="auto">
          <a:xfrm>
            <a:off x="250825" y="260350"/>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solidFill>
                  <a:srgbClr val="0000FF"/>
                </a:solidFill>
              </a:rPr>
              <a:t>弹性力的功</a:t>
            </a:r>
            <a:endParaRPr kumimoji="1" lang="zh-CN" altLang="en-US" b="0" baseline="-25000">
              <a:solidFill>
                <a:srgbClr val="0000FF"/>
              </a:solidFill>
            </a:endParaRPr>
          </a:p>
        </p:txBody>
      </p:sp>
      <p:graphicFrame>
        <p:nvGraphicFramePr>
          <p:cNvPr id="6149" name="Object 5"/>
          <p:cNvGraphicFramePr>
            <a:graphicFrameLocks noChangeAspect="1"/>
          </p:cNvGraphicFramePr>
          <p:nvPr/>
        </p:nvGraphicFramePr>
        <p:xfrm>
          <a:off x="827088" y="3040063"/>
          <a:ext cx="1651000" cy="533400"/>
        </p:xfrm>
        <a:graphic>
          <a:graphicData uri="http://schemas.openxmlformats.org/presentationml/2006/ole">
            <mc:AlternateContent xmlns:mc="http://schemas.openxmlformats.org/markup-compatibility/2006">
              <mc:Choice xmlns:v="urn:schemas-microsoft-com:vml" Requires="v">
                <p:oleObj spid="_x0000_s10333" name="公式" r:id="rId3" imgW="521335" imgH="172085" progId="Equation.3">
                  <p:embed/>
                </p:oleObj>
              </mc:Choice>
              <mc:Fallback>
                <p:oleObj name="公式" r:id="rId3" imgW="521335" imgH="172085" progId="Equation.3">
                  <p:embed/>
                  <p:pic>
                    <p:nvPicPr>
                      <p:cNvPr id="0" name="Picture 2"/>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827088" y="3040063"/>
                        <a:ext cx="1651000" cy="533400"/>
                      </a:xfrm>
                      <a:prstGeom prst="rect">
                        <a:avLst/>
                      </a:prstGeom>
                      <a:noFill/>
                      <a:extLst>
                        <a:ext uri="{909E8E84-426E-40DD-AFC4-6F175D3DCCD1}">
                          <a14:hiddenFill xmlns:a14="http://schemas.microsoft.com/office/drawing/2010/main">
                            <a:solidFill>
                              <a:srgbClr val="FFCC00"/>
                            </a:solidFill>
                          </a14:hiddenFill>
                        </a:ext>
                      </a:extLst>
                    </p:spPr>
                  </p:pic>
                </p:oleObj>
              </mc:Fallback>
            </mc:AlternateContent>
          </a:graphicData>
        </a:graphic>
      </p:graphicFrame>
      <p:graphicFrame>
        <p:nvGraphicFramePr>
          <p:cNvPr id="6150" name="Object 6"/>
          <p:cNvGraphicFramePr>
            <a:graphicFrameLocks noChangeAspect="1"/>
          </p:cNvGraphicFramePr>
          <p:nvPr/>
        </p:nvGraphicFramePr>
        <p:xfrm>
          <a:off x="827088" y="3660775"/>
          <a:ext cx="3960812" cy="1025525"/>
        </p:xfrm>
        <a:graphic>
          <a:graphicData uri="http://schemas.openxmlformats.org/presentationml/2006/ole">
            <mc:AlternateContent xmlns:mc="http://schemas.openxmlformats.org/markup-compatibility/2006">
              <mc:Choice xmlns:v="urn:schemas-microsoft-com:vml" Requires="v">
                <p:oleObj spid="_x0000_s10334" name="公式" r:id="rId5" imgW="1316990" imgH="335280" progId="Equation.3">
                  <p:embed/>
                </p:oleObj>
              </mc:Choice>
              <mc:Fallback>
                <p:oleObj name="公式" r:id="rId5" imgW="1316990" imgH="335280" progId="Equation.3">
                  <p:embed/>
                  <p:pic>
                    <p:nvPicPr>
                      <p:cNvPr id="0" name="Picture 3"/>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827088" y="3660775"/>
                        <a:ext cx="3960812" cy="1025525"/>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graphicFrame>
        <p:nvGraphicFramePr>
          <p:cNvPr id="6151" name="Object 7"/>
          <p:cNvGraphicFramePr>
            <a:graphicFrameLocks noChangeAspect="1"/>
          </p:cNvGraphicFramePr>
          <p:nvPr/>
        </p:nvGraphicFramePr>
        <p:xfrm>
          <a:off x="4859338" y="3573463"/>
          <a:ext cx="2752725" cy="1147762"/>
        </p:xfrm>
        <a:graphic>
          <a:graphicData uri="http://schemas.openxmlformats.org/presentationml/2006/ole">
            <mc:AlternateContent xmlns:mc="http://schemas.openxmlformats.org/markup-compatibility/2006">
              <mc:Choice xmlns:v="urn:schemas-microsoft-com:vml" Requires="v">
                <p:oleObj spid="_x0000_s10335" name="公式" r:id="rId7" imgW="939165" imgH="393700" progId="Equation.3">
                  <p:embed/>
                </p:oleObj>
              </mc:Choice>
              <mc:Fallback>
                <p:oleObj name="公式" r:id="rId7" imgW="939165" imgH="393700" progId="Equation.3">
                  <p:embed/>
                  <p:pic>
                    <p:nvPicPr>
                      <p:cNvPr id="0" name="Picture 4"/>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4859338" y="3573463"/>
                        <a:ext cx="2752725" cy="1147762"/>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
        <p:nvSpPr>
          <p:cNvPr id="6152" name="Text Box 8"/>
          <p:cNvSpPr txBox="1">
            <a:spLocks noChangeArrowheads="1"/>
          </p:cNvSpPr>
          <p:nvPr/>
        </p:nvSpPr>
        <p:spPr bwMode="auto">
          <a:xfrm>
            <a:off x="250825" y="5013325"/>
            <a:ext cx="83820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Blip>
                <a:blip r:embed="rId9"/>
              </a:buBlip>
            </a:pPr>
            <a:r>
              <a:rPr kumimoji="1" lang="en-US" altLang="zh-CN"/>
              <a:t>  </a:t>
            </a:r>
            <a:r>
              <a:rPr kumimoji="1" lang="zh-CN" altLang="en-US"/>
              <a:t>弹性力作功只与质点的起始和终了位置有关，而与质点运动的路径无关，</a:t>
            </a:r>
            <a:r>
              <a:rPr kumimoji="1" lang="zh-CN" altLang="en-US">
                <a:solidFill>
                  <a:srgbClr val="FF0000"/>
                </a:solidFill>
              </a:rPr>
              <a:t>弹性力是保守力</a:t>
            </a:r>
            <a:r>
              <a:rPr kumimoji="1" lang="zh-CN" altLang="en-US"/>
              <a:t> ！</a:t>
            </a:r>
          </a:p>
        </p:txBody>
      </p:sp>
      <p:sp>
        <p:nvSpPr>
          <p:cNvPr id="6198" name="Text Box 54"/>
          <p:cNvSpPr txBox="1">
            <a:spLocks noChangeArrowheads="1"/>
          </p:cNvSpPr>
          <p:nvPr/>
        </p:nvSpPr>
        <p:spPr bwMode="auto">
          <a:xfrm>
            <a:off x="250825" y="765175"/>
            <a:ext cx="41910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a:t>设光滑水平桌面一端固定的轻弹簧</a:t>
            </a:r>
            <a:r>
              <a:rPr lang="en-US" altLang="zh-CN"/>
              <a:t>(</a:t>
            </a:r>
            <a:r>
              <a:rPr lang="en-US" altLang="zh-CN" i="1"/>
              <a:t>k</a:t>
            </a:r>
            <a:r>
              <a:rPr lang="en-US" altLang="zh-CN"/>
              <a:t>)</a:t>
            </a:r>
            <a:r>
              <a:rPr lang="zh-CN" altLang="en-US"/>
              <a:t>，另一端连接质点</a:t>
            </a:r>
            <a:r>
              <a:rPr lang="zh-CN" altLang="en-US" i="1"/>
              <a:t> </a:t>
            </a:r>
            <a:r>
              <a:rPr lang="en-US" altLang="zh-CN" i="1"/>
              <a:t>m</a:t>
            </a:r>
            <a:r>
              <a:rPr lang="zh-CN" altLang="en-US"/>
              <a:t>，当质点由</a:t>
            </a:r>
            <a:r>
              <a:rPr lang="en-US" altLang="zh-CN" i="1"/>
              <a:t>a</a:t>
            </a:r>
            <a:r>
              <a:rPr lang="zh-CN" altLang="en-US"/>
              <a:t>点运动到</a:t>
            </a:r>
            <a:r>
              <a:rPr lang="en-US" altLang="zh-CN" i="1"/>
              <a:t>b</a:t>
            </a:r>
            <a:r>
              <a:rPr lang="zh-CN" altLang="en-US"/>
              <a:t>点的过程中 ：</a:t>
            </a:r>
          </a:p>
        </p:txBody>
      </p:sp>
      <p:pic>
        <p:nvPicPr>
          <p:cNvPr id="6211" name="Picture 67" descr="图3-2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765175"/>
            <a:ext cx="4176713"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矩形 12"/>
          <p:cNvSpPr>
            <a:spLocks noChangeArrowheads="1"/>
          </p:cNvSpPr>
          <p:nvPr/>
        </p:nvSpPr>
        <p:spPr bwMode="auto">
          <a:xfrm>
            <a:off x="7715250" y="2928938"/>
            <a:ext cx="1214438" cy="357187"/>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anim calcmode="lin" valueType="num">
                                      <p:cBhvr additive="base">
                                        <p:cTn id="7" dur="500" fill="hold"/>
                                        <p:tgtEl>
                                          <p:spTgt spid="6149"/>
                                        </p:tgtEl>
                                        <p:attrNameLst>
                                          <p:attrName>ppt_x</p:attrName>
                                        </p:attrNameLst>
                                      </p:cBhvr>
                                      <p:tavLst>
                                        <p:tav tm="0">
                                          <p:val>
                                            <p:strVal val="#ppt_x"/>
                                          </p:val>
                                        </p:tav>
                                        <p:tav tm="100000">
                                          <p:val>
                                            <p:strVal val="#ppt_x"/>
                                          </p:val>
                                        </p:tav>
                                      </p:tavLst>
                                    </p:anim>
                                    <p:anim calcmode="lin" valueType="num">
                                      <p:cBhvr additive="base">
                                        <p:cTn id="8" dur="500" fill="hold"/>
                                        <p:tgtEl>
                                          <p:spTgt spid="614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50"/>
                                        </p:tgtEl>
                                        <p:attrNameLst>
                                          <p:attrName>style.visibility</p:attrName>
                                        </p:attrNameLst>
                                      </p:cBhvr>
                                      <p:to>
                                        <p:strVal val="visible"/>
                                      </p:to>
                                    </p:set>
                                    <p:anim calcmode="lin" valueType="num">
                                      <p:cBhvr additive="base">
                                        <p:cTn id="11" dur="500" fill="hold"/>
                                        <p:tgtEl>
                                          <p:spTgt spid="6150"/>
                                        </p:tgtEl>
                                        <p:attrNameLst>
                                          <p:attrName>ppt_x</p:attrName>
                                        </p:attrNameLst>
                                      </p:cBhvr>
                                      <p:tavLst>
                                        <p:tav tm="0">
                                          <p:val>
                                            <p:strVal val="#ppt_x"/>
                                          </p:val>
                                        </p:tav>
                                        <p:tav tm="100000">
                                          <p:val>
                                            <p:strVal val="#ppt_x"/>
                                          </p:val>
                                        </p:tav>
                                      </p:tavLst>
                                    </p:anim>
                                    <p:anim calcmode="lin" valueType="num">
                                      <p:cBhvr additive="base">
                                        <p:cTn id="12" dur="500" fill="hold"/>
                                        <p:tgtEl>
                                          <p:spTgt spid="61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51"/>
                                        </p:tgtEl>
                                        <p:attrNameLst>
                                          <p:attrName>style.visibility</p:attrName>
                                        </p:attrNameLst>
                                      </p:cBhvr>
                                      <p:to>
                                        <p:strVal val="visible"/>
                                      </p:to>
                                    </p:set>
                                    <p:anim calcmode="lin" valueType="num">
                                      <p:cBhvr additive="base">
                                        <p:cTn id="15" dur="500" fill="hold"/>
                                        <p:tgtEl>
                                          <p:spTgt spid="6151"/>
                                        </p:tgtEl>
                                        <p:attrNameLst>
                                          <p:attrName>ppt_x</p:attrName>
                                        </p:attrNameLst>
                                      </p:cBhvr>
                                      <p:tavLst>
                                        <p:tav tm="0">
                                          <p:val>
                                            <p:strVal val="#ppt_x"/>
                                          </p:val>
                                        </p:tav>
                                        <p:tav tm="100000">
                                          <p:val>
                                            <p:strVal val="#ppt_x"/>
                                          </p:val>
                                        </p:tav>
                                      </p:tavLst>
                                    </p:anim>
                                    <p:anim calcmode="lin" valueType="num">
                                      <p:cBhvr additive="base">
                                        <p:cTn id="16" dur="500" fill="hold"/>
                                        <p:tgtEl>
                                          <p:spTgt spid="615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152"/>
                                        </p:tgtEl>
                                        <p:attrNameLst>
                                          <p:attrName>style.visibility</p:attrName>
                                        </p:attrNameLst>
                                      </p:cBhvr>
                                      <p:to>
                                        <p:strVal val="visible"/>
                                      </p:to>
                                    </p:set>
                                    <p:anim calcmode="lin" valueType="num">
                                      <p:cBhvr additive="base">
                                        <p:cTn id="19" dur="500" fill="hold"/>
                                        <p:tgtEl>
                                          <p:spTgt spid="6152"/>
                                        </p:tgtEl>
                                        <p:attrNameLst>
                                          <p:attrName>ppt_x</p:attrName>
                                        </p:attrNameLst>
                                      </p:cBhvr>
                                      <p:tavLst>
                                        <p:tav tm="0">
                                          <p:val>
                                            <p:strVal val="#ppt_x"/>
                                          </p:val>
                                        </p:tav>
                                        <p:tav tm="100000">
                                          <p:val>
                                            <p:strVal val="#ppt_x"/>
                                          </p:val>
                                        </p:tav>
                                      </p:tavLst>
                                    </p:anim>
                                    <p:anim calcmode="lin" valueType="num">
                                      <p:cBhvr additive="base">
                                        <p:cTn id="20" dur="500" fill="hold"/>
                                        <p:tgtEl>
                                          <p:spTgt spid="615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9945"/>
                                        </p:tgtEl>
                                        <p:attrNameLst>
                                          <p:attrName>style.visibility</p:attrName>
                                        </p:attrNameLst>
                                      </p:cBhvr>
                                      <p:to>
                                        <p:strVal val="visible"/>
                                      </p:to>
                                    </p:set>
                                    <p:anim calcmode="lin" valueType="num">
                                      <p:cBhvr additive="base">
                                        <p:cTn id="23" dur="500" fill="hold"/>
                                        <p:tgtEl>
                                          <p:spTgt spid="39945"/>
                                        </p:tgtEl>
                                        <p:attrNameLst>
                                          <p:attrName>ppt_x</p:attrName>
                                        </p:attrNameLst>
                                      </p:cBhvr>
                                      <p:tavLst>
                                        <p:tav tm="0">
                                          <p:val>
                                            <p:strVal val="#ppt_x"/>
                                          </p:val>
                                        </p:tav>
                                        <p:tav tm="100000">
                                          <p:val>
                                            <p:strVal val="#ppt_x"/>
                                          </p:val>
                                        </p:tav>
                                      </p:tavLst>
                                    </p:anim>
                                    <p:anim calcmode="lin" valueType="num">
                                      <p:cBhvr additive="base">
                                        <p:cTn id="24" dur="500" fill="hold"/>
                                        <p:tgtEl>
                                          <p:spTgt spid="399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399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 Box 8"/>
          <p:cNvSpPr txBox="1">
            <a:spLocks noChangeArrowheads="1"/>
          </p:cNvSpPr>
          <p:nvPr/>
        </p:nvSpPr>
        <p:spPr bwMode="auto">
          <a:xfrm>
            <a:off x="228600" y="188913"/>
            <a:ext cx="3048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solidFill>
                  <a:srgbClr val="0000FF"/>
                </a:solidFill>
              </a:rPr>
              <a:t>万有引力的功</a:t>
            </a:r>
            <a:endParaRPr lang="zh-CN" altLang="en-US">
              <a:solidFill>
                <a:srgbClr val="0000FF"/>
              </a:solidFill>
            </a:endParaRPr>
          </a:p>
        </p:txBody>
      </p:sp>
      <p:sp>
        <p:nvSpPr>
          <p:cNvPr id="7177" name="Text Box 9"/>
          <p:cNvSpPr txBox="1">
            <a:spLocks noChangeArrowheads="1"/>
          </p:cNvSpPr>
          <p:nvPr/>
        </p:nvSpPr>
        <p:spPr bwMode="auto">
          <a:xfrm>
            <a:off x="206375" y="692150"/>
            <a:ext cx="8686800"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1" lang="zh-CN" altLang="en-US">
                <a:solidFill>
                  <a:schemeClr val="tx2"/>
                </a:solidFill>
              </a:rPr>
              <a:t>设质量为</a:t>
            </a:r>
            <a:r>
              <a:rPr kumimoji="1" lang="en-US" altLang="zh-CN" i="1">
                <a:solidFill>
                  <a:schemeClr val="tx2"/>
                </a:solidFill>
              </a:rPr>
              <a:t>m</a:t>
            </a:r>
            <a:r>
              <a:rPr kumimoji="1" lang="en-US" altLang="zh-CN" i="1">
                <a:solidFill>
                  <a:schemeClr val="tx2"/>
                </a:solidFill>
                <a:cs typeface="Times New Roman" panose="02020603050405020304" pitchFamily="18" charset="0"/>
              </a:rPr>
              <a:t>' </a:t>
            </a:r>
            <a:r>
              <a:rPr kumimoji="1" lang="zh-CN" altLang="en-US">
                <a:solidFill>
                  <a:schemeClr val="tx2"/>
                </a:solidFill>
              </a:rPr>
              <a:t>的质点固定，另一质量为</a:t>
            </a:r>
            <a:r>
              <a:rPr kumimoji="1" lang="en-US" altLang="zh-CN" i="1">
                <a:solidFill>
                  <a:schemeClr val="tx2"/>
                </a:solidFill>
              </a:rPr>
              <a:t>m</a:t>
            </a:r>
            <a:r>
              <a:rPr kumimoji="1" lang="zh-CN" altLang="en-US">
                <a:solidFill>
                  <a:schemeClr val="tx2"/>
                </a:solidFill>
              </a:rPr>
              <a:t>的质点在</a:t>
            </a:r>
            <a:r>
              <a:rPr kumimoji="1" lang="en-US" altLang="zh-CN" i="1">
                <a:solidFill>
                  <a:schemeClr val="tx2"/>
                </a:solidFill>
                <a:sym typeface="+mn-ea"/>
              </a:rPr>
              <a:t>m'</a:t>
            </a:r>
            <a:r>
              <a:rPr kumimoji="1" lang="en-US" altLang="zh-CN">
                <a:sym typeface="+mn-ea"/>
              </a:rPr>
              <a:t> </a:t>
            </a:r>
            <a:r>
              <a:rPr kumimoji="1" lang="zh-CN" altLang="en-US">
                <a:solidFill>
                  <a:schemeClr val="tx2"/>
                </a:solidFill>
              </a:rPr>
              <a:t>的引力场中从</a:t>
            </a:r>
            <a:r>
              <a:rPr kumimoji="1" lang="en-US" altLang="zh-CN" i="1">
                <a:solidFill>
                  <a:schemeClr val="tx2"/>
                </a:solidFill>
              </a:rPr>
              <a:t>a</a:t>
            </a:r>
            <a:r>
              <a:rPr kumimoji="1" lang="zh-CN" altLang="en-US">
                <a:solidFill>
                  <a:schemeClr val="tx2"/>
                </a:solidFill>
              </a:rPr>
              <a:t>点运动到</a:t>
            </a:r>
            <a:r>
              <a:rPr kumimoji="1" lang="en-US" altLang="zh-CN" i="1">
                <a:solidFill>
                  <a:schemeClr val="tx2"/>
                </a:solidFill>
              </a:rPr>
              <a:t>b</a:t>
            </a:r>
            <a:r>
              <a:rPr kumimoji="1" lang="zh-CN" altLang="en-US">
                <a:solidFill>
                  <a:schemeClr val="tx2"/>
                </a:solidFill>
              </a:rPr>
              <a:t>点。</a:t>
            </a:r>
          </a:p>
        </p:txBody>
      </p:sp>
      <p:graphicFrame>
        <p:nvGraphicFramePr>
          <p:cNvPr id="7178" name="Object 10"/>
          <p:cNvGraphicFramePr>
            <a:graphicFrameLocks noChangeAspect="1"/>
          </p:cNvGraphicFramePr>
          <p:nvPr/>
        </p:nvGraphicFramePr>
        <p:xfrm>
          <a:off x="395288" y="1773238"/>
          <a:ext cx="2430462" cy="1042987"/>
        </p:xfrm>
        <a:graphic>
          <a:graphicData uri="http://schemas.openxmlformats.org/presentationml/2006/ole">
            <mc:AlternateContent xmlns:mc="http://schemas.openxmlformats.org/markup-compatibility/2006">
              <mc:Choice xmlns:v="urn:schemas-microsoft-com:vml" Requires="v">
                <p:oleObj spid="_x0000_s11387" name="公式" r:id="rId3" imgW="877570" imgH="371475" progId="Equation.3">
                  <p:embed/>
                </p:oleObj>
              </mc:Choice>
              <mc:Fallback>
                <p:oleObj name="公式" r:id="rId3" imgW="877570" imgH="371475" progId="Equation.3">
                  <p:embed/>
                  <p:pic>
                    <p:nvPicPr>
                      <p:cNvPr id="0" name="Picture 2"/>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395288" y="1773238"/>
                        <a:ext cx="2430462" cy="1042987"/>
                      </a:xfrm>
                      <a:prstGeom prst="rect">
                        <a:avLst/>
                      </a:prstGeom>
                      <a:noFill/>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28398" dir="3806097" algn="ctr" rotWithShape="0">
                                <a:srgbClr val="808080"/>
                              </a:outerShdw>
                            </a:effectLst>
                          </a14:hiddenEffects>
                        </a:ext>
                      </a:extLst>
                    </p:spPr>
                  </p:pic>
                </p:oleObj>
              </mc:Fallback>
            </mc:AlternateContent>
          </a:graphicData>
        </a:graphic>
      </p:graphicFrame>
      <p:graphicFrame>
        <p:nvGraphicFramePr>
          <p:cNvPr id="7179" name="Object 11"/>
          <p:cNvGraphicFramePr>
            <a:graphicFrameLocks noChangeAspect="1"/>
          </p:cNvGraphicFramePr>
          <p:nvPr/>
        </p:nvGraphicFramePr>
        <p:xfrm>
          <a:off x="395288" y="2565400"/>
          <a:ext cx="5256212" cy="1084263"/>
        </p:xfrm>
        <a:graphic>
          <a:graphicData uri="http://schemas.openxmlformats.org/presentationml/2006/ole">
            <mc:AlternateContent xmlns:mc="http://schemas.openxmlformats.org/markup-compatibility/2006">
              <mc:Choice xmlns:v="urn:schemas-microsoft-com:vml" Requires="v">
                <p:oleObj spid="_x0000_s11388" name="公式" r:id="rId5" imgW="1819910" imgH="371475" progId="Equation.3">
                  <p:embed/>
                </p:oleObj>
              </mc:Choice>
              <mc:Fallback>
                <p:oleObj name="公式" r:id="rId5" imgW="1819910" imgH="371475" progId="Equation.3">
                  <p:embed/>
                  <p:pic>
                    <p:nvPicPr>
                      <p:cNvPr id="0" name="Picture 3"/>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395288" y="2565400"/>
                        <a:ext cx="5256212" cy="1084263"/>
                      </a:xfrm>
                      <a:prstGeom prst="rect">
                        <a:avLst/>
                      </a:prstGeom>
                      <a:noFill/>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28398" dir="3806097" algn="ctr" rotWithShape="0">
                                <a:srgbClr val="808080"/>
                              </a:outerShdw>
                            </a:effectLst>
                          </a14:hiddenEffects>
                        </a:ext>
                      </a:extLst>
                    </p:spPr>
                  </p:pic>
                </p:oleObj>
              </mc:Fallback>
            </mc:AlternateContent>
          </a:graphicData>
        </a:graphic>
      </p:graphicFrame>
      <p:graphicFrame>
        <p:nvGraphicFramePr>
          <p:cNvPr id="7180" name="Object 12"/>
          <p:cNvGraphicFramePr>
            <a:graphicFrameLocks noChangeAspect="1"/>
          </p:cNvGraphicFramePr>
          <p:nvPr/>
        </p:nvGraphicFramePr>
        <p:xfrm>
          <a:off x="242888" y="3630930"/>
          <a:ext cx="5670550" cy="742315"/>
        </p:xfrm>
        <a:graphic>
          <a:graphicData uri="http://schemas.openxmlformats.org/presentationml/2006/ole">
            <mc:AlternateContent xmlns:mc="http://schemas.openxmlformats.org/markup-compatibility/2006">
              <mc:Choice xmlns:v="urn:schemas-microsoft-com:vml" Requires="v">
                <p:oleObj spid="_x0000_s11389" name="公式" r:id="rId7" imgW="1993900" imgH="254000" progId="Equation.3">
                  <p:embed/>
                </p:oleObj>
              </mc:Choice>
              <mc:Fallback>
                <p:oleObj name="公式" r:id="rId7" imgW="1993900" imgH="254000" progId="Equation.3">
                  <p:embed/>
                  <p:pic>
                    <p:nvPicPr>
                      <p:cNvPr id="0" name="Picture 4"/>
                      <p:cNvPicPr>
                        <a:picLocks noChangeAspect="1" noChangeArrowheads="1"/>
                      </p:cNvPicPr>
                      <p:nvPr/>
                    </p:nvPicPr>
                    <p:blipFill>
                      <a:blip r:embed="rId8">
                        <a:lum contrast="100000"/>
                      </a:blip>
                      <a:srcRect/>
                      <a:stretch>
                        <a:fillRect/>
                      </a:stretch>
                    </p:blipFill>
                    <p:spPr bwMode="auto">
                      <a:xfrm>
                        <a:off x="242888" y="3630930"/>
                        <a:ext cx="5670550" cy="742315"/>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graphicFrame>
        <p:nvGraphicFramePr>
          <p:cNvPr id="7181" name="Object 13"/>
          <p:cNvGraphicFramePr>
            <a:graphicFrameLocks noChangeAspect="1"/>
          </p:cNvGraphicFramePr>
          <p:nvPr/>
        </p:nvGraphicFramePr>
        <p:xfrm>
          <a:off x="395288" y="4237038"/>
          <a:ext cx="7416800" cy="1208087"/>
        </p:xfrm>
        <a:graphic>
          <a:graphicData uri="http://schemas.openxmlformats.org/presentationml/2006/ole">
            <mc:AlternateContent xmlns:mc="http://schemas.openxmlformats.org/markup-compatibility/2006">
              <mc:Choice xmlns:v="urn:schemas-microsoft-com:vml" Requires="v">
                <p:oleObj spid="_x0000_s11390" name="公式" r:id="rId9" imgW="2641600" imgH="431800" progId="Equation.3">
                  <p:embed/>
                </p:oleObj>
              </mc:Choice>
              <mc:Fallback>
                <p:oleObj name="公式" r:id="rId9" imgW="2641600" imgH="431800" progId="Equation.3">
                  <p:embed/>
                  <p:pic>
                    <p:nvPicPr>
                      <p:cNvPr id="0" name="Picture 5"/>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395288" y="4237038"/>
                        <a:ext cx="7416800" cy="1208087"/>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
        <p:nvSpPr>
          <p:cNvPr id="7192" name="Text Box 24"/>
          <p:cNvSpPr txBox="1">
            <a:spLocks noChangeArrowheads="1"/>
          </p:cNvSpPr>
          <p:nvPr/>
        </p:nvSpPr>
        <p:spPr bwMode="auto">
          <a:xfrm>
            <a:off x="288925" y="5407025"/>
            <a:ext cx="86042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Blip>
                <a:blip r:embed="rId11"/>
              </a:buBlip>
            </a:pPr>
            <a:r>
              <a:rPr kumimoji="1" lang="en-US" altLang="zh-CN"/>
              <a:t>  </a:t>
            </a:r>
            <a:r>
              <a:rPr kumimoji="1" lang="zh-CN" altLang="en-US"/>
              <a:t>万有引力的功仅由物体的始末位置决定，与路径无关，</a:t>
            </a:r>
            <a:r>
              <a:rPr kumimoji="1" lang="zh-CN" altLang="en-US">
                <a:solidFill>
                  <a:srgbClr val="FF0000"/>
                </a:solidFill>
              </a:rPr>
              <a:t>万有引力是保守力</a:t>
            </a:r>
            <a:r>
              <a:rPr kumimoji="1" lang="zh-CN" altLang="en-US"/>
              <a:t> ！</a:t>
            </a:r>
          </a:p>
        </p:txBody>
      </p:sp>
      <p:sp>
        <p:nvSpPr>
          <p:cNvPr id="40970" name="矩形 13"/>
          <p:cNvSpPr>
            <a:spLocks noChangeArrowheads="1"/>
          </p:cNvSpPr>
          <p:nvPr/>
        </p:nvSpPr>
        <p:spPr bwMode="auto">
          <a:xfrm>
            <a:off x="7500938" y="3714750"/>
            <a:ext cx="1214437" cy="35718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 name="组合 2"/>
          <p:cNvGrpSpPr/>
          <p:nvPr/>
        </p:nvGrpSpPr>
        <p:grpSpPr>
          <a:xfrm>
            <a:off x="5651500" y="1422400"/>
            <a:ext cx="3078480" cy="2506980"/>
            <a:chOff x="8900" y="2240"/>
            <a:chExt cx="4848" cy="3948"/>
          </a:xfrm>
        </p:grpSpPr>
        <p:pic>
          <p:nvPicPr>
            <p:cNvPr id="7221" name="Picture 53" descr="图3-3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00" y="2240"/>
              <a:ext cx="4848" cy="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9446" y="5608"/>
              <a:ext cx="733" cy="580"/>
            </a:xfrm>
            <a:prstGeom prst="rect">
              <a:avLst/>
            </a:prstGeom>
            <a:solidFill>
              <a:schemeClr val="bg1"/>
            </a:solidFill>
          </p:spPr>
          <p:txBody>
            <a:bodyPr wrap="none" rtlCol="0" anchor="t">
              <a:spAutoFit/>
            </a:bodyPr>
            <a:lstStyle/>
            <a:p>
              <a:r>
                <a:rPr kumimoji="1" lang="en-US" altLang="zh-CN" i="1">
                  <a:solidFill>
                    <a:schemeClr val="tx1"/>
                  </a:solidFill>
                  <a:sym typeface="+mn-ea"/>
                </a:rPr>
                <a:t>m'</a:t>
              </a:r>
              <a:r>
                <a:rPr kumimoji="1" lang="en-US" altLang="zh-CN">
                  <a:solidFill>
                    <a:schemeClr val="tx1"/>
                  </a:solidFill>
                  <a:sym typeface="+mn-ea"/>
                </a:rPr>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8"/>
                                        </p:tgtEl>
                                        <p:attrNameLst>
                                          <p:attrName>style.visibility</p:attrName>
                                        </p:attrNameLst>
                                      </p:cBhvr>
                                      <p:to>
                                        <p:strVal val="visible"/>
                                      </p:to>
                                    </p:set>
                                    <p:anim calcmode="lin" valueType="num">
                                      <p:cBhvr additive="base">
                                        <p:cTn id="7" dur="500" fill="hold"/>
                                        <p:tgtEl>
                                          <p:spTgt spid="7178"/>
                                        </p:tgtEl>
                                        <p:attrNameLst>
                                          <p:attrName>ppt_x</p:attrName>
                                        </p:attrNameLst>
                                      </p:cBhvr>
                                      <p:tavLst>
                                        <p:tav tm="0">
                                          <p:val>
                                            <p:strVal val="#ppt_x"/>
                                          </p:val>
                                        </p:tav>
                                        <p:tav tm="100000">
                                          <p:val>
                                            <p:strVal val="#ppt_x"/>
                                          </p:val>
                                        </p:tav>
                                      </p:tavLst>
                                    </p:anim>
                                    <p:anim calcmode="lin" valueType="num">
                                      <p:cBhvr additive="base">
                                        <p:cTn id="8" dur="500" fill="hold"/>
                                        <p:tgtEl>
                                          <p:spTgt spid="71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79"/>
                                        </p:tgtEl>
                                        <p:attrNameLst>
                                          <p:attrName>style.visibility</p:attrName>
                                        </p:attrNameLst>
                                      </p:cBhvr>
                                      <p:to>
                                        <p:strVal val="visible"/>
                                      </p:to>
                                    </p:set>
                                    <p:anim calcmode="lin" valueType="num">
                                      <p:cBhvr additive="base">
                                        <p:cTn id="11" dur="500" fill="hold"/>
                                        <p:tgtEl>
                                          <p:spTgt spid="7179"/>
                                        </p:tgtEl>
                                        <p:attrNameLst>
                                          <p:attrName>ppt_x</p:attrName>
                                        </p:attrNameLst>
                                      </p:cBhvr>
                                      <p:tavLst>
                                        <p:tav tm="0">
                                          <p:val>
                                            <p:strVal val="#ppt_x"/>
                                          </p:val>
                                        </p:tav>
                                        <p:tav tm="100000">
                                          <p:val>
                                            <p:strVal val="#ppt_x"/>
                                          </p:val>
                                        </p:tav>
                                      </p:tavLst>
                                    </p:anim>
                                    <p:anim calcmode="lin" valueType="num">
                                      <p:cBhvr additive="base">
                                        <p:cTn id="12" dur="500" fill="hold"/>
                                        <p:tgtEl>
                                          <p:spTgt spid="717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180"/>
                                        </p:tgtEl>
                                        <p:attrNameLst>
                                          <p:attrName>style.visibility</p:attrName>
                                        </p:attrNameLst>
                                      </p:cBhvr>
                                      <p:to>
                                        <p:strVal val="visible"/>
                                      </p:to>
                                    </p:set>
                                    <p:anim calcmode="lin" valueType="num">
                                      <p:cBhvr additive="base">
                                        <p:cTn id="15" dur="500" fill="hold"/>
                                        <p:tgtEl>
                                          <p:spTgt spid="7180"/>
                                        </p:tgtEl>
                                        <p:attrNameLst>
                                          <p:attrName>ppt_x</p:attrName>
                                        </p:attrNameLst>
                                      </p:cBhvr>
                                      <p:tavLst>
                                        <p:tav tm="0">
                                          <p:val>
                                            <p:strVal val="#ppt_x"/>
                                          </p:val>
                                        </p:tav>
                                        <p:tav tm="100000">
                                          <p:val>
                                            <p:strVal val="#ppt_x"/>
                                          </p:val>
                                        </p:tav>
                                      </p:tavLst>
                                    </p:anim>
                                    <p:anim calcmode="lin" valueType="num">
                                      <p:cBhvr additive="base">
                                        <p:cTn id="16" dur="500" fill="hold"/>
                                        <p:tgtEl>
                                          <p:spTgt spid="718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181"/>
                                        </p:tgtEl>
                                        <p:attrNameLst>
                                          <p:attrName>style.visibility</p:attrName>
                                        </p:attrNameLst>
                                      </p:cBhvr>
                                      <p:to>
                                        <p:strVal val="visible"/>
                                      </p:to>
                                    </p:set>
                                    <p:anim calcmode="lin" valueType="num">
                                      <p:cBhvr additive="base">
                                        <p:cTn id="21" dur="500" fill="hold"/>
                                        <p:tgtEl>
                                          <p:spTgt spid="7181"/>
                                        </p:tgtEl>
                                        <p:attrNameLst>
                                          <p:attrName>ppt_x</p:attrName>
                                        </p:attrNameLst>
                                      </p:cBhvr>
                                      <p:tavLst>
                                        <p:tav tm="0">
                                          <p:val>
                                            <p:strVal val="#ppt_x"/>
                                          </p:val>
                                        </p:tav>
                                        <p:tav tm="100000">
                                          <p:val>
                                            <p:strVal val="#ppt_x"/>
                                          </p:val>
                                        </p:tav>
                                      </p:tavLst>
                                    </p:anim>
                                    <p:anim calcmode="lin" valueType="num">
                                      <p:cBhvr additive="base">
                                        <p:cTn id="22" dur="500" fill="hold"/>
                                        <p:tgtEl>
                                          <p:spTgt spid="718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192"/>
                                        </p:tgtEl>
                                        <p:attrNameLst>
                                          <p:attrName>style.visibility</p:attrName>
                                        </p:attrNameLst>
                                      </p:cBhvr>
                                      <p:to>
                                        <p:strVal val="visible"/>
                                      </p:to>
                                    </p:set>
                                    <p:anim calcmode="lin" valueType="num">
                                      <p:cBhvr additive="base">
                                        <p:cTn id="25" dur="500" fill="hold"/>
                                        <p:tgtEl>
                                          <p:spTgt spid="7192"/>
                                        </p:tgtEl>
                                        <p:attrNameLst>
                                          <p:attrName>ppt_x</p:attrName>
                                        </p:attrNameLst>
                                      </p:cBhvr>
                                      <p:tavLst>
                                        <p:tav tm="0">
                                          <p:val>
                                            <p:strVal val="#ppt_x"/>
                                          </p:val>
                                        </p:tav>
                                        <p:tav tm="100000">
                                          <p:val>
                                            <p:strVal val="#ppt_x"/>
                                          </p:val>
                                        </p:tav>
                                      </p:tavLst>
                                    </p:anim>
                                    <p:anim calcmode="lin" valueType="num">
                                      <p:cBhvr additive="base">
                                        <p:cTn id="26" dur="500" fill="hold"/>
                                        <p:tgtEl>
                                          <p:spTgt spid="71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Text Box 8"/>
          <p:cNvSpPr txBox="1">
            <a:spLocks noChangeArrowheads="1"/>
          </p:cNvSpPr>
          <p:nvPr/>
        </p:nvSpPr>
        <p:spPr bwMode="auto">
          <a:xfrm>
            <a:off x="228600" y="188913"/>
            <a:ext cx="2543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solidFill>
                  <a:srgbClr val="0000FF"/>
                </a:solidFill>
                <a:latin typeface="黑体" panose="02010609060101010101" pitchFamily="49" charset="-122"/>
              </a:rPr>
              <a:t>摩擦力的功 </a:t>
            </a:r>
          </a:p>
        </p:txBody>
      </p:sp>
      <p:graphicFrame>
        <p:nvGraphicFramePr>
          <p:cNvPr id="8201" name="Object 9"/>
          <p:cNvGraphicFramePr>
            <a:graphicFrameLocks noChangeAspect="1"/>
          </p:cNvGraphicFramePr>
          <p:nvPr/>
        </p:nvGraphicFramePr>
        <p:xfrm>
          <a:off x="609600" y="2276475"/>
          <a:ext cx="2398713" cy="760413"/>
        </p:xfrm>
        <a:graphic>
          <a:graphicData uri="http://schemas.openxmlformats.org/presentationml/2006/ole">
            <mc:AlternateContent xmlns:mc="http://schemas.openxmlformats.org/markup-compatibility/2006">
              <mc:Choice xmlns:v="urn:schemas-microsoft-com:vml" Requires="v">
                <p:oleObj spid="_x0000_s12381" name="Equation" r:id="rId3" imgW="768350" imgH="244475" progId="Equation.3">
                  <p:embed/>
                </p:oleObj>
              </mc:Choice>
              <mc:Fallback>
                <p:oleObj name="Equation" r:id="rId3" imgW="768350" imgH="244475" progId="Equation.3">
                  <p:embed/>
                  <p:pic>
                    <p:nvPicPr>
                      <p:cNvPr id="0" name="Picture 2"/>
                      <p:cNvPicPr>
                        <a:picLocks noChangeAspect="1" noChangeArrowheads="1"/>
                      </p:cNvPicPr>
                      <p:nvPr/>
                    </p:nvPicPr>
                    <p:blipFill>
                      <a:blip r:embed="rId4">
                        <a:lum bright="20000" contrast="100000"/>
                        <a:extLst>
                          <a:ext uri="{28A0092B-C50C-407E-A947-70E740481C1C}">
                            <a14:useLocalDpi xmlns:a14="http://schemas.microsoft.com/office/drawing/2010/main" val="0"/>
                          </a:ext>
                        </a:extLst>
                      </a:blip>
                      <a:srcRect/>
                      <a:stretch>
                        <a:fillRect/>
                      </a:stretch>
                    </p:blipFill>
                    <p:spPr bwMode="auto">
                      <a:xfrm>
                        <a:off x="609600" y="2276475"/>
                        <a:ext cx="2398713"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2" name="Object 10"/>
          <p:cNvGraphicFramePr>
            <a:graphicFrameLocks noChangeAspect="1"/>
          </p:cNvGraphicFramePr>
          <p:nvPr/>
        </p:nvGraphicFramePr>
        <p:xfrm>
          <a:off x="685800" y="3068638"/>
          <a:ext cx="5521325" cy="990600"/>
        </p:xfrm>
        <a:graphic>
          <a:graphicData uri="http://schemas.openxmlformats.org/presentationml/2006/ole">
            <mc:AlternateContent xmlns:mc="http://schemas.openxmlformats.org/markup-compatibility/2006">
              <mc:Choice xmlns:v="urn:schemas-microsoft-com:vml" Requires="v">
                <p:oleObj spid="_x0000_s12382" name="Equation" r:id="rId5" imgW="1764665" imgH="316865" progId="Equation.3">
                  <p:embed/>
                </p:oleObj>
              </mc:Choice>
              <mc:Fallback>
                <p:oleObj name="Equation" r:id="rId5" imgW="1764665" imgH="316865" progId="Equation.3">
                  <p:embed/>
                  <p:pic>
                    <p:nvPicPr>
                      <p:cNvPr id="0" name="Picture 3"/>
                      <p:cNvPicPr>
                        <a:picLocks noChangeAspect="1" noChangeArrowheads="1"/>
                      </p:cNvPicPr>
                      <p:nvPr/>
                    </p:nvPicPr>
                    <p:blipFill>
                      <a:blip r:embed="rId6">
                        <a:lum bright="2000" contrast="100000"/>
                        <a:extLst>
                          <a:ext uri="{28A0092B-C50C-407E-A947-70E740481C1C}">
                            <a14:useLocalDpi xmlns:a14="http://schemas.microsoft.com/office/drawing/2010/main" val="0"/>
                          </a:ext>
                        </a:extLst>
                      </a:blip>
                      <a:srcRect/>
                      <a:stretch>
                        <a:fillRect/>
                      </a:stretch>
                    </p:blipFill>
                    <p:spPr bwMode="auto">
                      <a:xfrm>
                        <a:off x="685800" y="3068638"/>
                        <a:ext cx="5521325"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Rectangle 15"/>
          <p:cNvSpPr>
            <a:spLocks noChangeArrowheads="1"/>
          </p:cNvSpPr>
          <p:nvPr/>
        </p:nvSpPr>
        <p:spPr bwMode="auto">
          <a:xfrm>
            <a:off x="304800" y="5805488"/>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Font typeface="Wingdings" panose="05000000000000000000" pitchFamily="2" charset="2"/>
              <a:buBlip>
                <a:blip r:embed="rId7"/>
              </a:buBlip>
            </a:pPr>
            <a:r>
              <a:rPr kumimoji="1" lang="en-US" altLang="zh-CN">
                <a:latin typeface="黑体" panose="02010609060101010101" pitchFamily="49" charset="-122"/>
              </a:rPr>
              <a:t> </a:t>
            </a:r>
            <a:r>
              <a:rPr kumimoji="1" lang="zh-CN" altLang="en-US">
                <a:latin typeface="黑体" panose="02010609060101010101" pitchFamily="49" charset="-122"/>
              </a:rPr>
              <a:t>摩擦力作功与路径有关，</a:t>
            </a:r>
            <a:r>
              <a:rPr kumimoji="1" lang="zh-CN" altLang="en-US">
                <a:solidFill>
                  <a:srgbClr val="FF0000"/>
                </a:solidFill>
              </a:rPr>
              <a:t>摩擦力是非保守力</a:t>
            </a:r>
            <a:r>
              <a:rPr kumimoji="1" lang="zh-CN" altLang="en-US"/>
              <a:t>！ </a:t>
            </a:r>
          </a:p>
        </p:txBody>
      </p:sp>
      <p:graphicFrame>
        <p:nvGraphicFramePr>
          <p:cNvPr id="8210" name="Object 18"/>
          <p:cNvGraphicFramePr>
            <a:graphicFrameLocks noChangeAspect="1"/>
          </p:cNvGraphicFramePr>
          <p:nvPr/>
        </p:nvGraphicFramePr>
        <p:xfrm>
          <a:off x="1066800" y="4038600"/>
          <a:ext cx="4075113" cy="990600"/>
        </p:xfrm>
        <a:graphic>
          <a:graphicData uri="http://schemas.openxmlformats.org/presentationml/2006/ole">
            <mc:AlternateContent xmlns:mc="http://schemas.openxmlformats.org/markup-compatibility/2006">
              <mc:Choice xmlns:v="urn:schemas-microsoft-com:vml" Requires="v">
                <p:oleObj spid="_x0000_s12383" name="Equation" r:id="rId8" imgW="1307465" imgH="316865" progId="Equation.3">
                  <p:embed/>
                </p:oleObj>
              </mc:Choice>
              <mc:Fallback>
                <p:oleObj name="Equation" r:id="rId8" imgW="1307465" imgH="316865" progId="Equation.3">
                  <p:embed/>
                  <p:pic>
                    <p:nvPicPr>
                      <p:cNvPr id="0" name="Picture 4"/>
                      <p:cNvPicPr>
                        <a:picLocks noChangeAspect="1" noChangeArrowheads="1"/>
                      </p:cNvPicPr>
                      <p:nvPr/>
                    </p:nvPicPr>
                    <p:blipFill>
                      <a:blip r:embed="rId9">
                        <a:lum bright="2000" contrast="100000"/>
                        <a:extLst>
                          <a:ext uri="{28A0092B-C50C-407E-A947-70E740481C1C}">
                            <a14:useLocalDpi xmlns:a14="http://schemas.microsoft.com/office/drawing/2010/main" val="0"/>
                          </a:ext>
                        </a:extLst>
                      </a:blip>
                      <a:srcRect/>
                      <a:stretch>
                        <a:fillRect/>
                      </a:stretch>
                    </p:blipFill>
                    <p:spPr bwMode="auto">
                      <a:xfrm>
                        <a:off x="1066800" y="4038600"/>
                        <a:ext cx="4075113"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14" name="Text Box 22"/>
          <p:cNvSpPr txBox="1">
            <a:spLocks noChangeArrowheads="1"/>
          </p:cNvSpPr>
          <p:nvPr/>
        </p:nvSpPr>
        <p:spPr bwMode="auto">
          <a:xfrm>
            <a:off x="228600" y="692150"/>
            <a:ext cx="5135563"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a:t>质量为</a:t>
            </a:r>
            <a:r>
              <a:rPr lang="en-US" altLang="zh-CN" i="1"/>
              <a:t>m</a:t>
            </a:r>
            <a:r>
              <a:rPr lang="zh-CN" altLang="en-US"/>
              <a:t>的物体在桌面上沿曲线路径从</a:t>
            </a:r>
            <a:r>
              <a:rPr lang="en-US" altLang="zh-CN" i="1"/>
              <a:t>a</a:t>
            </a:r>
            <a:r>
              <a:rPr lang="zh-CN" altLang="en-US"/>
              <a:t>点运动到</a:t>
            </a:r>
            <a:r>
              <a:rPr lang="en-US" altLang="zh-CN" i="1"/>
              <a:t>b</a:t>
            </a:r>
            <a:r>
              <a:rPr lang="zh-CN" altLang="en-US"/>
              <a:t>点，设物体与桌面的摩擦系数为</a:t>
            </a:r>
            <a:r>
              <a:rPr lang="zh-CN" altLang="en-US" i="1">
                <a:sym typeface="Symbol" panose="05050102010706020507" pitchFamily="18" charset="2"/>
              </a:rPr>
              <a:t></a:t>
            </a:r>
            <a:r>
              <a:rPr lang="zh-CN" altLang="en-US"/>
              <a:t>，  </a:t>
            </a:r>
          </a:p>
        </p:txBody>
      </p:sp>
      <p:sp>
        <p:nvSpPr>
          <p:cNvPr id="8215" name="Text Box 23"/>
          <p:cNvSpPr txBox="1">
            <a:spLocks noChangeArrowheads="1"/>
          </p:cNvSpPr>
          <p:nvPr/>
        </p:nvSpPr>
        <p:spPr bwMode="auto">
          <a:xfrm>
            <a:off x="228600" y="51054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其中</a:t>
            </a:r>
            <a:r>
              <a:rPr lang="en-US" altLang="zh-CN" i="1"/>
              <a:t>S</a:t>
            </a:r>
            <a:r>
              <a:rPr lang="en-US" altLang="zh-CN" i="1" baseline="-25000"/>
              <a:t>ab</a:t>
            </a:r>
            <a:r>
              <a:rPr lang="zh-CN" altLang="en-US"/>
              <a:t>为物体经过的路程，与物体的运动路径有关。</a:t>
            </a:r>
          </a:p>
        </p:txBody>
      </p:sp>
      <p:pic>
        <p:nvPicPr>
          <p:cNvPr id="8226" name="Picture 34" descr="图片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1500" y="333375"/>
            <a:ext cx="3114675"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1"/>
                                        </p:tgtEl>
                                        <p:attrNameLst>
                                          <p:attrName>style.visibility</p:attrName>
                                        </p:attrNameLst>
                                      </p:cBhvr>
                                      <p:to>
                                        <p:strVal val="visible"/>
                                      </p:to>
                                    </p:set>
                                    <p:anim calcmode="lin" valueType="num">
                                      <p:cBhvr additive="base">
                                        <p:cTn id="7" dur="500" fill="hold"/>
                                        <p:tgtEl>
                                          <p:spTgt spid="8201"/>
                                        </p:tgtEl>
                                        <p:attrNameLst>
                                          <p:attrName>ppt_x</p:attrName>
                                        </p:attrNameLst>
                                      </p:cBhvr>
                                      <p:tavLst>
                                        <p:tav tm="0">
                                          <p:val>
                                            <p:strVal val="#ppt_x"/>
                                          </p:val>
                                        </p:tav>
                                        <p:tav tm="100000">
                                          <p:val>
                                            <p:strVal val="#ppt_x"/>
                                          </p:val>
                                        </p:tav>
                                      </p:tavLst>
                                    </p:anim>
                                    <p:anim calcmode="lin" valueType="num">
                                      <p:cBhvr additive="base">
                                        <p:cTn id="8" dur="500" fill="hold"/>
                                        <p:tgtEl>
                                          <p:spTgt spid="820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02"/>
                                        </p:tgtEl>
                                        <p:attrNameLst>
                                          <p:attrName>style.visibility</p:attrName>
                                        </p:attrNameLst>
                                      </p:cBhvr>
                                      <p:to>
                                        <p:strVal val="visible"/>
                                      </p:to>
                                    </p:set>
                                    <p:anim calcmode="lin" valueType="num">
                                      <p:cBhvr additive="base">
                                        <p:cTn id="11" dur="500" fill="hold"/>
                                        <p:tgtEl>
                                          <p:spTgt spid="8202"/>
                                        </p:tgtEl>
                                        <p:attrNameLst>
                                          <p:attrName>ppt_x</p:attrName>
                                        </p:attrNameLst>
                                      </p:cBhvr>
                                      <p:tavLst>
                                        <p:tav tm="0">
                                          <p:val>
                                            <p:strVal val="#ppt_x"/>
                                          </p:val>
                                        </p:tav>
                                        <p:tav tm="100000">
                                          <p:val>
                                            <p:strVal val="#ppt_x"/>
                                          </p:val>
                                        </p:tav>
                                      </p:tavLst>
                                    </p:anim>
                                    <p:anim calcmode="lin" valueType="num">
                                      <p:cBhvr additive="base">
                                        <p:cTn id="12" dur="500" fill="hold"/>
                                        <p:tgtEl>
                                          <p:spTgt spid="820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210"/>
                                        </p:tgtEl>
                                        <p:attrNameLst>
                                          <p:attrName>style.visibility</p:attrName>
                                        </p:attrNameLst>
                                      </p:cBhvr>
                                      <p:to>
                                        <p:strVal val="visible"/>
                                      </p:to>
                                    </p:set>
                                    <p:anim calcmode="lin" valueType="num">
                                      <p:cBhvr additive="base">
                                        <p:cTn id="15" dur="500" fill="hold"/>
                                        <p:tgtEl>
                                          <p:spTgt spid="8210"/>
                                        </p:tgtEl>
                                        <p:attrNameLst>
                                          <p:attrName>ppt_x</p:attrName>
                                        </p:attrNameLst>
                                      </p:cBhvr>
                                      <p:tavLst>
                                        <p:tav tm="0">
                                          <p:val>
                                            <p:strVal val="#ppt_x"/>
                                          </p:val>
                                        </p:tav>
                                        <p:tav tm="100000">
                                          <p:val>
                                            <p:strVal val="#ppt_x"/>
                                          </p:val>
                                        </p:tav>
                                      </p:tavLst>
                                    </p:anim>
                                    <p:anim calcmode="lin" valueType="num">
                                      <p:cBhvr additive="base">
                                        <p:cTn id="16" dur="500" fill="hold"/>
                                        <p:tgtEl>
                                          <p:spTgt spid="82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207"/>
                                        </p:tgtEl>
                                        <p:attrNameLst>
                                          <p:attrName>style.visibility</p:attrName>
                                        </p:attrNameLst>
                                      </p:cBhvr>
                                      <p:to>
                                        <p:strVal val="visible"/>
                                      </p:to>
                                    </p:set>
                                    <p:anim calcmode="lin" valueType="num">
                                      <p:cBhvr additive="base">
                                        <p:cTn id="21" dur="500" fill="hold"/>
                                        <p:tgtEl>
                                          <p:spTgt spid="8207"/>
                                        </p:tgtEl>
                                        <p:attrNameLst>
                                          <p:attrName>ppt_x</p:attrName>
                                        </p:attrNameLst>
                                      </p:cBhvr>
                                      <p:tavLst>
                                        <p:tav tm="0">
                                          <p:val>
                                            <p:strVal val="#ppt_x"/>
                                          </p:val>
                                        </p:tav>
                                        <p:tav tm="100000">
                                          <p:val>
                                            <p:strVal val="#ppt_x"/>
                                          </p:val>
                                        </p:tav>
                                      </p:tavLst>
                                    </p:anim>
                                    <p:anim calcmode="lin" valueType="num">
                                      <p:cBhvr additive="base">
                                        <p:cTn id="22" dur="500" fill="hold"/>
                                        <p:tgtEl>
                                          <p:spTgt spid="820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215"/>
                                        </p:tgtEl>
                                        <p:attrNameLst>
                                          <p:attrName>style.visibility</p:attrName>
                                        </p:attrNameLst>
                                      </p:cBhvr>
                                      <p:to>
                                        <p:strVal val="visible"/>
                                      </p:to>
                                    </p:set>
                                    <p:anim calcmode="lin" valueType="num">
                                      <p:cBhvr additive="base">
                                        <p:cTn id="25" dur="500" fill="hold"/>
                                        <p:tgtEl>
                                          <p:spTgt spid="8215"/>
                                        </p:tgtEl>
                                        <p:attrNameLst>
                                          <p:attrName>ppt_x</p:attrName>
                                        </p:attrNameLst>
                                      </p:cBhvr>
                                      <p:tavLst>
                                        <p:tav tm="0">
                                          <p:val>
                                            <p:strVal val="#ppt_x"/>
                                          </p:val>
                                        </p:tav>
                                        <p:tav tm="100000">
                                          <p:val>
                                            <p:strVal val="#ppt_x"/>
                                          </p:val>
                                        </p:tav>
                                      </p:tavLst>
                                    </p:anim>
                                    <p:anim calcmode="lin" valueType="num">
                                      <p:cBhvr additive="base">
                                        <p:cTn id="26" dur="500" fill="hold"/>
                                        <p:tgtEl>
                                          <p:spTgt spid="82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7" grpId="0"/>
      <p:bldP spid="82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Text Box 8"/>
          <p:cNvSpPr txBox="1">
            <a:spLocks noChangeArrowheads="1"/>
          </p:cNvSpPr>
          <p:nvPr/>
        </p:nvSpPr>
        <p:spPr bwMode="auto">
          <a:xfrm>
            <a:off x="123825" y="188913"/>
            <a:ext cx="3656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宋体" panose="02010600030101010101" pitchFamily="2" charset="-122"/>
              </a:rPr>
              <a:t>二、成对力的功 </a:t>
            </a:r>
          </a:p>
        </p:txBody>
      </p:sp>
      <p:grpSp>
        <p:nvGrpSpPr>
          <p:cNvPr id="2" name="Group 120"/>
          <p:cNvGrpSpPr/>
          <p:nvPr/>
        </p:nvGrpSpPr>
        <p:grpSpPr bwMode="auto">
          <a:xfrm>
            <a:off x="250825" y="692150"/>
            <a:ext cx="4033838" cy="1630363"/>
            <a:chOff x="158" y="436"/>
            <a:chExt cx="2541" cy="1027"/>
          </a:xfrm>
        </p:grpSpPr>
        <p:sp>
          <p:nvSpPr>
            <p:cNvPr id="43026" name="Text Box 39"/>
            <p:cNvSpPr txBox="1">
              <a:spLocks noChangeArrowheads="1"/>
            </p:cNvSpPr>
            <p:nvPr/>
          </p:nvSpPr>
          <p:spPr bwMode="auto">
            <a:xfrm>
              <a:off x="158" y="436"/>
              <a:ext cx="2541"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a:t>设有两个质点</a:t>
              </a:r>
              <a:r>
                <a:rPr lang="en-US" altLang="zh-CN" i="1"/>
                <a:t>m</a:t>
              </a:r>
              <a:r>
                <a:rPr lang="en-US" altLang="zh-CN" baseline="-25000"/>
                <a:t>1</a:t>
              </a:r>
              <a:r>
                <a:rPr lang="zh-CN" altLang="en-US"/>
                <a:t>和</a:t>
              </a:r>
              <a:r>
                <a:rPr lang="en-US" altLang="zh-CN" i="1"/>
                <a:t>m</a:t>
              </a:r>
              <a:r>
                <a:rPr lang="en-US" altLang="zh-CN" baseline="-25000"/>
                <a:t>2</a:t>
              </a:r>
              <a:r>
                <a:rPr lang="zh-CN" altLang="en-US"/>
                <a:t>，存在一对相互作用力    和      。 </a:t>
              </a:r>
            </a:p>
          </p:txBody>
        </p:sp>
        <p:graphicFrame>
          <p:nvGraphicFramePr>
            <p:cNvPr id="43017" name="Object 40"/>
            <p:cNvGraphicFramePr>
              <a:graphicFrameLocks noChangeAspect="1"/>
            </p:cNvGraphicFramePr>
            <p:nvPr/>
          </p:nvGraphicFramePr>
          <p:xfrm>
            <a:off x="476" y="1072"/>
            <a:ext cx="268" cy="363"/>
          </p:xfrm>
          <a:graphic>
            <a:graphicData uri="http://schemas.openxmlformats.org/presentationml/2006/ole">
              <mc:AlternateContent xmlns:mc="http://schemas.openxmlformats.org/markup-compatibility/2006">
                <mc:Choice xmlns:v="urn:schemas-microsoft-com:vml" Requires="v">
                  <p:oleObj spid="_x0000_s13585" name="公式" r:id="rId3" imgW="177800" imgH="241300" progId="Equation.3">
                    <p:embed/>
                  </p:oleObj>
                </mc:Choice>
                <mc:Fallback>
                  <p:oleObj name="公式" r:id="rId3" imgW="177800" imgH="2413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 y="1072"/>
                          <a:ext cx="268"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8" name="Object 41"/>
            <p:cNvGraphicFramePr>
              <a:graphicFrameLocks noChangeAspect="1"/>
            </p:cNvGraphicFramePr>
            <p:nvPr/>
          </p:nvGraphicFramePr>
          <p:xfrm>
            <a:off x="2245" y="799"/>
            <a:ext cx="248" cy="363"/>
          </p:xfrm>
          <a:graphic>
            <a:graphicData uri="http://schemas.openxmlformats.org/presentationml/2006/ole">
              <mc:AlternateContent xmlns:mc="http://schemas.openxmlformats.org/markup-compatibility/2006">
                <mc:Choice xmlns:v="urn:schemas-microsoft-com:vml" Requires="v">
                  <p:oleObj spid="_x0000_s13586" name="公式" r:id="rId5" imgW="165100" imgH="241300" progId="Equation.3">
                    <p:embed/>
                  </p:oleObj>
                </mc:Choice>
                <mc:Fallback>
                  <p:oleObj name="公式" r:id="rId5" imgW="165100" imgH="2413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5" y="799"/>
                          <a:ext cx="248"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00"/>
          <p:cNvGrpSpPr/>
          <p:nvPr/>
        </p:nvGrpSpPr>
        <p:grpSpPr bwMode="auto">
          <a:xfrm>
            <a:off x="250825" y="2349500"/>
            <a:ext cx="3960813" cy="1630363"/>
            <a:chOff x="204" y="2478"/>
            <a:chExt cx="2495" cy="1027"/>
          </a:xfrm>
        </p:grpSpPr>
        <p:sp>
          <p:nvSpPr>
            <p:cNvPr id="43025" name="Text Box 43"/>
            <p:cNvSpPr txBox="1">
              <a:spLocks noChangeArrowheads="1"/>
            </p:cNvSpPr>
            <p:nvPr/>
          </p:nvSpPr>
          <p:spPr bwMode="auto">
            <a:xfrm>
              <a:off x="204" y="2478"/>
              <a:ext cx="2495" cy="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a:t>在</a:t>
              </a:r>
              <a:r>
                <a:rPr lang="en-US" altLang="zh-CN"/>
                <a:t>d</a:t>
              </a:r>
              <a:r>
                <a:rPr lang="en-US" altLang="zh-CN" i="1"/>
                <a:t>t </a:t>
              </a:r>
              <a:r>
                <a:rPr lang="zh-CN" altLang="en-US"/>
                <a:t>时间内分别经过元位移     和      ，这一对力所作的元功为：  </a:t>
              </a:r>
            </a:p>
          </p:txBody>
        </p:sp>
        <p:graphicFrame>
          <p:nvGraphicFramePr>
            <p:cNvPr id="43015" name="Object 44"/>
            <p:cNvGraphicFramePr>
              <a:graphicFrameLocks noChangeAspect="1"/>
            </p:cNvGraphicFramePr>
            <p:nvPr/>
          </p:nvGraphicFramePr>
          <p:xfrm>
            <a:off x="703" y="2795"/>
            <a:ext cx="318" cy="363"/>
          </p:xfrm>
          <a:graphic>
            <a:graphicData uri="http://schemas.openxmlformats.org/presentationml/2006/ole">
              <mc:AlternateContent xmlns:mc="http://schemas.openxmlformats.org/markup-compatibility/2006">
                <mc:Choice xmlns:v="urn:schemas-microsoft-com:vml" Requires="v">
                  <p:oleObj spid="_x0000_s13587" name="公式" r:id="rId7" imgW="203200" imgH="215900" progId="Equation.3">
                    <p:embed/>
                  </p:oleObj>
                </mc:Choice>
                <mc:Fallback>
                  <p:oleObj name="公式" r:id="rId7" imgW="203200" imgH="2159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 y="2795"/>
                          <a:ext cx="318"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6" name="Object 45"/>
            <p:cNvGraphicFramePr>
              <a:graphicFrameLocks noChangeAspect="1"/>
            </p:cNvGraphicFramePr>
            <p:nvPr/>
          </p:nvGraphicFramePr>
          <p:xfrm>
            <a:off x="1202" y="2795"/>
            <a:ext cx="363" cy="363"/>
          </p:xfrm>
          <a:graphic>
            <a:graphicData uri="http://schemas.openxmlformats.org/presentationml/2006/ole">
              <mc:AlternateContent xmlns:mc="http://schemas.openxmlformats.org/markup-compatibility/2006">
                <mc:Choice xmlns:v="urn:schemas-microsoft-com:vml" Requires="v">
                  <p:oleObj spid="_x0000_s13588" name="公式" r:id="rId9" imgW="215900" imgH="215900" progId="Equation.3">
                    <p:embed/>
                  </p:oleObj>
                </mc:Choice>
                <mc:Fallback>
                  <p:oleObj name="公式" r:id="rId9" imgW="215900" imgH="2159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2" y="2795"/>
                          <a:ext cx="363"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317" name="Object 101"/>
          <p:cNvGraphicFramePr>
            <a:graphicFrameLocks noChangeAspect="1"/>
          </p:cNvGraphicFramePr>
          <p:nvPr/>
        </p:nvGraphicFramePr>
        <p:xfrm>
          <a:off x="611188" y="4005263"/>
          <a:ext cx="3730625" cy="666750"/>
        </p:xfrm>
        <a:graphic>
          <a:graphicData uri="http://schemas.openxmlformats.org/presentationml/2006/ole">
            <mc:AlternateContent xmlns:mc="http://schemas.openxmlformats.org/markup-compatibility/2006">
              <mc:Choice xmlns:v="urn:schemas-microsoft-com:vml" Requires="v">
                <p:oleObj spid="_x0000_s13589" name="Equation" r:id="rId11" imgW="1346200" imgH="241300" progId="Equation.3">
                  <p:embed/>
                </p:oleObj>
              </mc:Choice>
              <mc:Fallback>
                <p:oleObj name="Equation" r:id="rId11" imgW="1346200" imgH="2413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4005263"/>
                        <a:ext cx="3730625"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 name="Object 102"/>
          <p:cNvGraphicFramePr>
            <a:graphicFrameLocks noChangeAspect="1"/>
          </p:cNvGraphicFramePr>
          <p:nvPr/>
        </p:nvGraphicFramePr>
        <p:xfrm>
          <a:off x="1225550" y="4776788"/>
          <a:ext cx="2733675" cy="666750"/>
        </p:xfrm>
        <a:graphic>
          <a:graphicData uri="http://schemas.openxmlformats.org/presentationml/2006/ole">
            <mc:AlternateContent xmlns:mc="http://schemas.openxmlformats.org/markup-compatibility/2006">
              <mc:Choice xmlns:v="urn:schemas-microsoft-com:vml" Requires="v">
                <p:oleObj spid="_x0000_s13590" name="公式" r:id="rId13" imgW="1040765" imgH="241300" progId="Equation.3">
                  <p:embed/>
                </p:oleObj>
              </mc:Choice>
              <mc:Fallback>
                <p:oleObj name="公式" r:id="rId13" imgW="1040765" imgH="24130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25550" y="4776788"/>
                        <a:ext cx="2733675"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20" name="Object 104"/>
          <p:cNvGraphicFramePr>
            <a:graphicFrameLocks noChangeAspect="1"/>
          </p:cNvGraphicFramePr>
          <p:nvPr/>
        </p:nvGraphicFramePr>
        <p:xfrm>
          <a:off x="1258888" y="5568950"/>
          <a:ext cx="1654175" cy="666750"/>
        </p:xfrm>
        <a:graphic>
          <a:graphicData uri="http://schemas.openxmlformats.org/presentationml/2006/ole">
            <mc:AlternateContent xmlns:mc="http://schemas.openxmlformats.org/markup-compatibility/2006">
              <mc:Choice xmlns:v="urn:schemas-microsoft-com:vml" Requires="v">
                <p:oleObj spid="_x0000_s13591" name="公式" r:id="rId15" imgW="596900" imgH="241300" progId="Equation.3">
                  <p:embed/>
                </p:oleObj>
              </mc:Choice>
              <mc:Fallback>
                <p:oleObj name="公式" r:id="rId15" imgW="596900" imgH="241300" progId="Equation.3">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58888" y="5568950"/>
                        <a:ext cx="1654175"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25" name="Object 109"/>
          <p:cNvGraphicFramePr>
            <a:graphicFrameLocks noChangeAspect="1"/>
          </p:cNvGraphicFramePr>
          <p:nvPr/>
        </p:nvGraphicFramePr>
        <p:xfrm>
          <a:off x="4787900" y="4705350"/>
          <a:ext cx="2305050" cy="695325"/>
        </p:xfrm>
        <a:graphic>
          <a:graphicData uri="http://schemas.openxmlformats.org/presentationml/2006/ole">
            <mc:AlternateContent xmlns:mc="http://schemas.openxmlformats.org/markup-compatibility/2006">
              <mc:Choice xmlns:v="urn:schemas-microsoft-com:vml" Requires="v">
                <p:oleObj spid="_x0000_s13592" name="公式" r:id="rId17" imgW="799465" imgH="241300" progId="Equation.3">
                  <p:embed/>
                </p:oleObj>
              </mc:Choice>
              <mc:Fallback>
                <p:oleObj name="公式" r:id="rId17" imgW="799465" imgH="241300" progId="Equation.3">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87900" y="4705350"/>
                        <a:ext cx="2305050"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26" name="Object 110"/>
          <p:cNvGraphicFramePr>
            <a:graphicFrameLocks noChangeAspect="1"/>
          </p:cNvGraphicFramePr>
          <p:nvPr/>
        </p:nvGraphicFramePr>
        <p:xfrm>
          <a:off x="4140200" y="5661025"/>
          <a:ext cx="2400300" cy="596900"/>
        </p:xfrm>
        <a:graphic>
          <a:graphicData uri="http://schemas.openxmlformats.org/presentationml/2006/ole">
            <mc:AlternateContent xmlns:mc="http://schemas.openxmlformats.org/markup-compatibility/2006">
              <mc:Choice xmlns:v="urn:schemas-microsoft-com:vml" Requires="v">
                <p:oleObj spid="_x0000_s13593" name="公式" r:id="rId19" imgW="913765" imgH="215900" progId="Equation.3">
                  <p:embed/>
                </p:oleObj>
              </mc:Choice>
              <mc:Fallback>
                <p:oleObj name="公式" r:id="rId19" imgW="913765" imgH="215900" progId="Equation.3">
                  <p:embed/>
                  <p:pic>
                    <p:nvPicPr>
                      <p:cNvPr id="0" name="Picture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40200" y="5661025"/>
                        <a:ext cx="24003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7" name="Rectangle 111"/>
          <p:cNvSpPr>
            <a:spLocks noChangeArrowheads="1"/>
          </p:cNvSpPr>
          <p:nvPr/>
        </p:nvSpPr>
        <p:spPr bwMode="auto">
          <a:xfrm>
            <a:off x="6659563" y="5734050"/>
            <a:ext cx="2233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rPr>
              <a:t>相对元位移 </a:t>
            </a:r>
          </a:p>
        </p:txBody>
      </p:sp>
      <p:pic>
        <p:nvPicPr>
          <p:cNvPr id="9337" name="Picture 121" descr="图3-4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67175" y="476250"/>
            <a:ext cx="4826000" cy="343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4" name="矩形 21"/>
          <p:cNvSpPr>
            <a:spLocks noChangeArrowheads="1"/>
          </p:cNvSpPr>
          <p:nvPr/>
        </p:nvSpPr>
        <p:spPr bwMode="auto">
          <a:xfrm>
            <a:off x="7429500" y="3500438"/>
            <a:ext cx="1500188" cy="357187"/>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17"/>
                                        </p:tgtEl>
                                        <p:attrNameLst>
                                          <p:attrName>style.visibility</p:attrName>
                                        </p:attrNameLst>
                                      </p:cBhvr>
                                      <p:to>
                                        <p:strVal val="visible"/>
                                      </p:to>
                                    </p:set>
                                    <p:anim calcmode="lin" valueType="num">
                                      <p:cBhvr additive="base">
                                        <p:cTn id="7" dur="500" fill="hold"/>
                                        <p:tgtEl>
                                          <p:spTgt spid="9317"/>
                                        </p:tgtEl>
                                        <p:attrNameLst>
                                          <p:attrName>ppt_x</p:attrName>
                                        </p:attrNameLst>
                                      </p:cBhvr>
                                      <p:tavLst>
                                        <p:tav tm="0">
                                          <p:val>
                                            <p:strVal val="#ppt_x"/>
                                          </p:val>
                                        </p:tav>
                                        <p:tav tm="100000">
                                          <p:val>
                                            <p:strVal val="#ppt_x"/>
                                          </p:val>
                                        </p:tav>
                                      </p:tavLst>
                                    </p:anim>
                                    <p:anim calcmode="lin" valueType="num">
                                      <p:cBhvr additive="base">
                                        <p:cTn id="8" dur="500" fill="hold"/>
                                        <p:tgtEl>
                                          <p:spTgt spid="93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18"/>
                                        </p:tgtEl>
                                        <p:attrNameLst>
                                          <p:attrName>style.visibility</p:attrName>
                                        </p:attrNameLst>
                                      </p:cBhvr>
                                      <p:to>
                                        <p:strVal val="visible"/>
                                      </p:to>
                                    </p:set>
                                    <p:anim calcmode="lin" valueType="num">
                                      <p:cBhvr additive="base">
                                        <p:cTn id="11" dur="500" fill="hold"/>
                                        <p:tgtEl>
                                          <p:spTgt spid="9318"/>
                                        </p:tgtEl>
                                        <p:attrNameLst>
                                          <p:attrName>ppt_x</p:attrName>
                                        </p:attrNameLst>
                                      </p:cBhvr>
                                      <p:tavLst>
                                        <p:tav tm="0">
                                          <p:val>
                                            <p:strVal val="#ppt_x"/>
                                          </p:val>
                                        </p:tav>
                                        <p:tav tm="100000">
                                          <p:val>
                                            <p:strVal val="#ppt_x"/>
                                          </p:val>
                                        </p:tav>
                                      </p:tavLst>
                                    </p:anim>
                                    <p:anim calcmode="lin" valueType="num">
                                      <p:cBhvr additive="base">
                                        <p:cTn id="12" dur="500" fill="hold"/>
                                        <p:tgtEl>
                                          <p:spTgt spid="931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320"/>
                                        </p:tgtEl>
                                        <p:attrNameLst>
                                          <p:attrName>style.visibility</p:attrName>
                                        </p:attrNameLst>
                                      </p:cBhvr>
                                      <p:to>
                                        <p:strVal val="visible"/>
                                      </p:to>
                                    </p:set>
                                    <p:anim calcmode="lin" valueType="num">
                                      <p:cBhvr additive="base">
                                        <p:cTn id="15" dur="500" fill="hold"/>
                                        <p:tgtEl>
                                          <p:spTgt spid="9320"/>
                                        </p:tgtEl>
                                        <p:attrNameLst>
                                          <p:attrName>ppt_x</p:attrName>
                                        </p:attrNameLst>
                                      </p:cBhvr>
                                      <p:tavLst>
                                        <p:tav tm="0">
                                          <p:val>
                                            <p:strVal val="#ppt_x"/>
                                          </p:val>
                                        </p:tav>
                                        <p:tav tm="100000">
                                          <p:val>
                                            <p:strVal val="#ppt_x"/>
                                          </p:val>
                                        </p:tav>
                                      </p:tavLst>
                                    </p:anim>
                                    <p:anim calcmode="lin" valueType="num">
                                      <p:cBhvr additive="base">
                                        <p:cTn id="16" dur="500" fill="hold"/>
                                        <p:tgtEl>
                                          <p:spTgt spid="93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325"/>
                                        </p:tgtEl>
                                        <p:attrNameLst>
                                          <p:attrName>style.visibility</p:attrName>
                                        </p:attrNameLst>
                                      </p:cBhvr>
                                      <p:to>
                                        <p:strVal val="visible"/>
                                      </p:to>
                                    </p:set>
                                    <p:anim calcmode="lin" valueType="num">
                                      <p:cBhvr additive="base">
                                        <p:cTn id="19" dur="500" fill="hold"/>
                                        <p:tgtEl>
                                          <p:spTgt spid="9325"/>
                                        </p:tgtEl>
                                        <p:attrNameLst>
                                          <p:attrName>ppt_x</p:attrName>
                                        </p:attrNameLst>
                                      </p:cBhvr>
                                      <p:tavLst>
                                        <p:tav tm="0">
                                          <p:val>
                                            <p:strVal val="#ppt_x"/>
                                          </p:val>
                                        </p:tav>
                                        <p:tav tm="100000">
                                          <p:val>
                                            <p:strVal val="#ppt_x"/>
                                          </p:val>
                                        </p:tav>
                                      </p:tavLst>
                                    </p:anim>
                                    <p:anim calcmode="lin" valueType="num">
                                      <p:cBhvr additive="base">
                                        <p:cTn id="20" dur="500" fill="hold"/>
                                        <p:tgtEl>
                                          <p:spTgt spid="932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326"/>
                                        </p:tgtEl>
                                        <p:attrNameLst>
                                          <p:attrName>style.visibility</p:attrName>
                                        </p:attrNameLst>
                                      </p:cBhvr>
                                      <p:to>
                                        <p:strVal val="visible"/>
                                      </p:to>
                                    </p:set>
                                    <p:anim calcmode="lin" valueType="num">
                                      <p:cBhvr additive="base">
                                        <p:cTn id="23" dur="500" fill="hold"/>
                                        <p:tgtEl>
                                          <p:spTgt spid="9326"/>
                                        </p:tgtEl>
                                        <p:attrNameLst>
                                          <p:attrName>ppt_x</p:attrName>
                                        </p:attrNameLst>
                                      </p:cBhvr>
                                      <p:tavLst>
                                        <p:tav tm="0">
                                          <p:val>
                                            <p:strVal val="#ppt_x"/>
                                          </p:val>
                                        </p:tav>
                                        <p:tav tm="100000">
                                          <p:val>
                                            <p:strVal val="#ppt_x"/>
                                          </p:val>
                                        </p:tav>
                                      </p:tavLst>
                                    </p:anim>
                                    <p:anim calcmode="lin" valueType="num">
                                      <p:cBhvr additive="base">
                                        <p:cTn id="24" dur="500" fill="hold"/>
                                        <p:tgtEl>
                                          <p:spTgt spid="93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327"/>
                                        </p:tgtEl>
                                        <p:attrNameLst>
                                          <p:attrName>style.visibility</p:attrName>
                                        </p:attrNameLst>
                                      </p:cBhvr>
                                      <p:to>
                                        <p:strVal val="visible"/>
                                      </p:to>
                                    </p:set>
                                    <p:anim calcmode="lin" valueType="num">
                                      <p:cBhvr additive="base">
                                        <p:cTn id="27" dur="500" fill="hold"/>
                                        <p:tgtEl>
                                          <p:spTgt spid="9327"/>
                                        </p:tgtEl>
                                        <p:attrNameLst>
                                          <p:attrName>ppt_x</p:attrName>
                                        </p:attrNameLst>
                                      </p:cBhvr>
                                      <p:tavLst>
                                        <p:tav tm="0">
                                          <p:val>
                                            <p:strVal val="#ppt_x"/>
                                          </p:val>
                                        </p:tav>
                                        <p:tav tm="100000">
                                          <p:val>
                                            <p:strVal val="#ppt_x"/>
                                          </p:val>
                                        </p:tav>
                                      </p:tavLst>
                                    </p:anim>
                                    <p:anim calcmode="lin" valueType="num">
                                      <p:cBhvr additive="base">
                                        <p:cTn id="28" dur="500" fill="hold"/>
                                        <p:tgtEl>
                                          <p:spTgt spid="93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8" name="Object 8"/>
          <p:cNvGraphicFramePr>
            <a:graphicFrameLocks noChangeAspect="1"/>
          </p:cNvGraphicFramePr>
          <p:nvPr/>
        </p:nvGraphicFramePr>
        <p:xfrm>
          <a:off x="2987675" y="333375"/>
          <a:ext cx="2555875" cy="685800"/>
        </p:xfrm>
        <a:graphic>
          <a:graphicData uri="http://schemas.openxmlformats.org/presentationml/2006/ole">
            <mc:AlternateContent xmlns:mc="http://schemas.openxmlformats.org/markup-compatibility/2006">
              <mc:Choice xmlns:v="urn:schemas-microsoft-com:vml" Requires="v">
                <p:oleObj spid="_x0000_s14369" name="公式" r:id="rId3" imgW="774065" imgH="241300" progId="Equation.3">
                  <p:embed/>
                </p:oleObj>
              </mc:Choice>
              <mc:Fallback>
                <p:oleObj name="公式" r:id="rId3" imgW="774065" imgH="241300" progId="Equation.3">
                  <p:embed/>
                  <p:pic>
                    <p:nvPicPr>
                      <p:cNvPr id="0" name="Picture 2"/>
                      <p:cNvPicPr>
                        <a:picLocks noChangeAspect="1" noChangeArrowheads="1"/>
                      </p:cNvPicPr>
                      <p:nvPr/>
                    </p:nvPicPr>
                    <p:blipFill>
                      <a:blip r:embed="rId4">
                        <a:lum bright="2000" contrast="100000"/>
                        <a:extLst>
                          <a:ext uri="{28A0092B-C50C-407E-A947-70E740481C1C}">
                            <a14:useLocalDpi xmlns:a14="http://schemas.microsoft.com/office/drawing/2010/main" val="0"/>
                          </a:ext>
                        </a:extLst>
                      </a:blip>
                      <a:srcRect/>
                      <a:stretch>
                        <a:fillRect/>
                      </a:stretch>
                    </p:blipFill>
                    <p:spPr bwMode="auto">
                      <a:xfrm>
                        <a:off x="2987675" y="333375"/>
                        <a:ext cx="25558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
        <p:nvSpPr>
          <p:cNvPr id="10249" name="Rectangle 9"/>
          <p:cNvSpPr>
            <a:spLocks noChangeArrowheads="1"/>
          </p:cNvSpPr>
          <p:nvPr/>
        </p:nvSpPr>
        <p:spPr bwMode="auto">
          <a:xfrm>
            <a:off x="468313" y="404813"/>
            <a:ext cx="2406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成对力的功： </a:t>
            </a:r>
          </a:p>
        </p:txBody>
      </p:sp>
      <p:sp>
        <p:nvSpPr>
          <p:cNvPr id="10250" name="AutoShape 10"/>
          <p:cNvSpPr>
            <a:spLocks noChangeArrowheads="1"/>
          </p:cNvSpPr>
          <p:nvPr/>
        </p:nvSpPr>
        <p:spPr bwMode="auto">
          <a:xfrm>
            <a:off x="468313" y="1196975"/>
            <a:ext cx="1295400" cy="762000"/>
          </a:xfrm>
          <a:prstGeom prst="horizontalScroll">
            <a:avLst>
              <a:gd name="adj" fmla="val 12500"/>
            </a:avLst>
          </a:prstGeom>
          <a:solidFill>
            <a:schemeClr val="accent1"/>
          </a:solidFill>
          <a:ln w="9525">
            <a:solidFill>
              <a:schemeClr val="tx1"/>
            </a:solidFill>
            <a:round/>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0000"/>
                </a:solidFill>
              </a:rPr>
              <a:t>讨论</a:t>
            </a:r>
          </a:p>
        </p:txBody>
      </p:sp>
      <p:sp>
        <p:nvSpPr>
          <p:cNvPr id="10252" name="Text Box 12"/>
          <p:cNvSpPr txBox="1">
            <a:spLocks noChangeArrowheads="1"/>
          </p:cNvSpPr>
          <p:nvPr/>
        </p:nvSpPr>
        <p:spPr bwMode="auto">
          <a:xfrm>
            <a:off x="250825" y="2276475"/>
            <a:ext cx="842486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rgbClr val="0000FF"/>
              </a:buClr>
              <a:buFont typeface="Wingdings" panose="05000000000000000000" pitchFamily="2" charset="2"/>
              <a:buNone/>
            </a:pPr>
            <a:r>
              <a:rPr lang="en-US" altLang="zh-CN"/>
              <a:t> (1) </a:t>
            </a:r>
            <a:r>
              <a:rPr lang="zh-CN" altLang="en-US"/>
              <a:t>成对作用力和反作用力所作的总功只与作用力及相对位移有关，而与每个质点各自的运动无关。 </a:t>
            </a:r>
          </a:p>
        </p:txBody>
      </p:sp>
      <p:sp>
        <p:nvSpPr>
          <p:cNvPr id="10255" name="Text Box 15"/>
          <p:cNvSpPr txBox="1">
            <a:spLocks noChangeArrowheads="1"/>
          </p:cNvSpPr>
          <p:nvPr/>
        </p:nvSpPr>
        <p:spPr bwMode="auto">
          <a:xfrm>
            <a:off x="323850" y="3573463"/>
            <a:ext cx="85344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rgbClr val="0000FF"/>
              </a:buClr>
              <a:buFont typeface="Wingdings" panose="05000000000000000000" pitchFamily="2" charset="2"/>
              <a:buNone/>
            </a:pPr>
            <a:r>
              <a:rPr lang="en-US" altLang="zh-CN" dirty="0"/>
              <a:t>(2) </a:t>
            </a:r>
            <a:r>
              <a:rPr lang="zh-CN" altLang="en-US" dirty="0"/>
              <a:t>质点间的相对位移和作用力都是不随参考系而变化的，因此，任何一对作用力和反作用力所作的总功具有与参考系选择无关的不变性质。 </a:t>
            </a:r>
          </a:p>
        </p:txBody>
      </p:sp>
      <p:sp>
        <p:nvSpPr>
          <p:cNvPr id="10256" name="Text Box 16"/>
          <p:cNvSpPr txBox="1">
            <a:spLocks noChangeArrowheads="1"/>
          </p:cNvSpPr>
          <p:nvPr/>
        </p:nvSpPr>
        <p:spPr bwMode="auto">
          <a:xfrm>
            <a:off x="323850" y="5373688"/>
            <a:ext cx="853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buClr>
                <a:srgbClr val="0000FF"/>
              </a:buClr>
              <a:buFont typeface="Wingdings" panose="05000000000000000000" pitchFamily="2" charset="2"/>
              <a:buNone/>
            </a:pPr>
            <a:r>
              <a:rPr lang="en-US" altLang="zh-CN"/>
              <a:t>(3) </a:t>
            </a:r>
            <a:r>
              <a:rPr lang="zh-CN" altLang="en-US"/>
              <a:t>可以由相对位移来分析系统中成对内力的功。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52"/>
                                        </p:tgtEl>
                                        <p:attrNameLst>
                                          <p:attrName>style.visibility</p:attrName>
                                        </p:attrNameLst>
                                      </p:cBhvr>
                                      <p:to>
                                        <p:strVal val="visible"/>
                                      </p:to>
                                    </p:set>
                                    <p:anim calcmode="lin" valueType="num">
                                      <p:cBhvr additive="base">
                                        <p:cTn id="7" dur="500" fill="hold"/>
                                        <p:tgtEl>
                                          <p:spTgt spid="10252"/>
                                        </p:tgtEl>
                                        <p:attrNameLst>
                                          <p:attrName>ppt_x</p:attrName>
                                        </p:attrNameLst>
                                      </p:cBhvr>
                                      <p:tavLst>
                                        <p:tav tm="0">
                                          <p:val>
                                            <p:strVal val="#ppt_x"/>
                                          </p:val>
                                        </p:tav>
                                        <p:tav tm="100000">
                                          <p:val>
                                            <p:strVal val="#ppt_x"/>
                                          </p:val>
                                        </p:tav>
                                      </p:tavLst>
                                    </p:anim>
                                    <p:anim calcmode="lin" valueType="num">
                                      <p:cBhvr additive="base">
                                        <p:cTn id="8" dur="500" fill="hold"/>
                                        <p:tgtEl>
                                          <p:spTgt spid="1025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55"/>
                                        </p:tgtEl>
                                        <p:attrNameLst>
                                          <p:attrName>style.visibility</p:attrName>
                                        </p:attrNameLst>
                                      </p:cBhvr>
                                      <p:to>
                                        <p:strVal val="visible"/>
                                      </p:to>
                                    </p:set>
                                    <p:anim calcmode="lin" valueType="num">
                                      <p:cBhvr additive="base">
                                        <p:cTn id="11" dur="500" fill="hold"/>
                                        <p:tgtEl>
                                          <p:spTgt spid="10255"/>
                                        </p:tgtEl>
                                        <p:attrNameLst>
                                          <p:attrName>ppt_x</p:attrName>
                                        </p:attrNameLst>
                                      </p:cBhvr>
                                      <p:tavLst>
                                        <p:tav tm="0">
                                          <p:val>
                                            <p:strVal val="#ppt_x"/>
                                          </p:val>
                                        </p:tav>
                                        <p:tav tm="100000">
                                          <p:val>
                                            <p:strVal val="#ppt_x"/>
                                          </p:val>
                                        </p:tav>
                                      </p:tavLst>
                                    </p:anim>
                                    <p:anim calcmode="lin" valueType="num">
                                      <p:cBhvr additive="base">
                                        <p:cTn id="12" dur="500" fill="hold"/>
                                        <p:tgtEl>
                                          <p:spTgt spid="102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256"/>
                                        </p:tgtEl>
                                        <p:attrNameLst>
                                          <p:attrName>style.visibility</p:attrName>
                                        </p:attrNameLst>
                                      </p:cBhvr>
                                      <p:to>
                                        <p:strVal val="visible"/>
                                      </p:to>
                                    </p:set>
                                    <p:anim calcmode="lin" valueType="num">
                                      <p:cBhvr additive="base">
                                        <p:cTn id="15" dur="500" fill="hold"/>
                                        <p:tgtEl>
                                          <p:spTgt spid="10256"/>
                                        </p:tgtEl>
                                        <p:attrNameLst>
                                          <p:attrName>ppt_x</p:attrName>
                                        </p:attrNameLst>
                                      </p:cBhvr>
                                      <p:tavLst>
                                        <p:tav tm="0">
                                          <p:val>
                                            <p:strVal val="#ppt_x"/>
                                          </p:val>
                                        </p:tav>
                                        <p:tav tm="100000">
                                          <p:val>
                                            <p:strVal val="#ppt_x"/>
                                          </p:val>
                                        </p:tav>
                                      </p:tavLst>
                                    </p:anim>
                                    <p:anim calcmode="lin" valueType="num">
                                      <p:cBhvr additive="base">
                                        <p:cTn id="16" dur="500" fill="hold"/>
                                        <p:tgtEl>
                                          <p:spTgt spid="102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p:bldP spid="10255" grpId="0"/>
      <p:bldP spid="102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3" name="Text Box 9"/>
          <p:cNvSpPr txBox="1">
            <a:spLocks noChangeArrowheads="1"/>
          </p:cNvSpPr>
          <p:nvPr/>
        </p:nvSpPr>
        <p:spPr bwMode="auto">
          <a:xfrm>
            <a:off x="466725" y="1820863"/>
            <a:ext cx="820896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1" lang="en-US" altLang="zh-CN" dirty="0">
                <a:latin typeface="宋体" panose="02010600030101010101" pitchFamily="2" charset="-122"/>
              </a:rPr>
              <a:t>  </a:t>
            </a:r>
            <a:r>
              <a:rPr kumimoji="1" lang="zh-CN" altLang="en-US" dirty="0">
                <a:latin typeface="宋体" panose="02010600030101010101" pitchFamily="2" charset="-122"/>
              </a:rPr>
              <a:t>与物体的位置相联系的系统能量称为</a:t>
            </a:r>
            <a:r>
              <a:rPr kumimoji="1" lang="zh-CN" altLang="en-US" dirty="0">
                <a:solidFill>
                  <a:srgbClr val="0000FF"/>
                </a:solidFill>
                <a:latin typeface="宋体" panose="02010600030101010101" pitchFamily="2" charset="-122"/>
              </a:rPr>
              <a:t>势能（</a:t>
            </a:r>
            <a:r>
              <a:rPr kumimoji="1" lang="en-US" altLang="zh-CN" dirty="0">
                <a:solidFill>
                  <a:srgbClr val="0000FF"/>
                </a:solidFill>
              </a:rPr>
              <a:t>potential energy</a:t>
            </a:r>
            <a:r>
              <a:rPr kumimoji="1" lang="zh-CN" altLang="en-US" dirty="0">
                <a:solidFill>
                  <a:srgbClr val="0000FF"/>
                </a:solidFill>
                <a:latin typeface="宋体" panose="02010600030101010101" pitchFamily="2" charset="-122"/>
              </a:rPr>
              <a:t>）</a:t>
            </a:r>
            <a:r>
              <a:rPr kumimoji="1" lang="zh-CN" altLang="en-US" dirty="0">
                <a:latin typeface="宋体" panose="02010600030101010101" pitchFamily="2" charset="-122"/>
              </a:rPr>
              <a:t>，常用</a:t>
            </a:r>
            <a:r>
              <a:rPr kumimoji="1" lang="en-US" altLang="zh-CN" i="1" dirty="0"/>
              <a:t>E</a:t>
            </a:r>
            <a:r>
              <a:rPr kumimoji="1" lang="en-US" altLang="zh-CN" baseline="-25000" dirty="0"/>
              <a:t>p</a:t>
            </a:r>
            <a:r>
              <a:rPr kumimoji="1" lang="zh-CN" altLang="en-US" dirty="0">
                <a:latin typeface="宋体" panose="02010600030101010101" pitchFamily="2" charset="-122"/>
              </a:rPr>
              <a:t>表示。</a:t>
            </a:r>
            <a:endParaRPr kumimoji="1" lang="zh-CN" altLang="en-US" b="0" dirty="0">
              <a:latin typeface="宋体" panose="02010600030101010101" pitchFamily="2" charset="-122"/>
            </a:endParaRPr>
          </a:p>
        </p:txBody>
      </p:sp>
      <p:sp>
        <p:nvSpPr>
          <p:cNvPr id="11274" name="Text Box 10"/>
          <p:cNvSpPr txBox="1">
            <a:spLocks noChangeArrowheads="1"/>
          </p:cNvSpPr>
          <p:nvPr/>
        </p:nvSpPr>
        <p:spPr bwMode="auto">
          <a:xfrm>
            <a:off x="323850" y="2924175"/>
            <a:ext cx="708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t>保守力的功是势能变化的量度：</a:t>
            </a:r>
            <a:endParaRPr kumimoji="1" lang="zh-CN" altLang="en-US" b="0"/>
          </a:p>
        </p:txBody>
      </p:sp>
      <p:sp>
        <p:nvSpPr>
          <p:cNvPr id="11275" name="Text Box 11"/>
          <p:cNvSpPr txBox="1">
            <a:spLocks noChangeArrowheads="1"/>
          </p:cNvSpPr>
          <p:nvPr/>
        </p:nvSpPr>
        <p:spPr bwMode="auto">
          <a:xfrm>
            <a:off x="323850" y="3573463"/>
            <a:ext cx="820896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1" lang="en-US" altLang="zh-CN">
                <a:latin typeface="宋体" panose="02010600030101010101" pitchFamily="2" charset="-122"/>
              </a:rPr>
              <a:t>  </a:t>
            </a:r>
            <a:r>
              <a:rPr kumimoji="1" lang="zh-CN" altLang="en-US">
                <a:latin typeface="宋体" panose="02010600030101010101" pitchFamily="2" charset="-122"/>
              </a:rPr>
              <a:t>物体在保守力场中</a:t>
            </a:r>
            <a:r>
              <a:rPr kumimoji="1" lang="en-US" altLang="zh-CN" i="1"/>
              <a:t>a</a:t>
            </a:r>
            <a:r>
              <a:rPr kumimoji="1" lang="zh-CN" altLang="en-US">
                <a:latin typeface="宋体" panose="02010600030101010101" pitchFamily="2" charset="-122"/>
              </a:rPr>
              <a:t>，</a:t>
            </a:r>
            <a:r>
              <a:rPr kumimoji="1" lang="en-US" altLang="zh-CN" i="1"/>
              <a:t>b</a:t>
            </a:r>
            <a:r>
              <a:rPr kumimoji="1" lang="zh-CN" altLang="en-US">
                <a:latin typeface="宋体" panose="02010600030101010101" pitchFamily="2" charset="-122"/>
              </a:rPr>
              <a:t>两点的势能</a:t>
            </a:r>
            <a:r>
              <a:rPr kumimoji="1" lang="en-US" altLang="zh-CN" i="1"/>
              <a:t>E</a:t>
            </a:r>
            <a:r>
              <a:rPr kumimoji="1" lang="en-US" altLang="zh-CN" baseline="-25000"/>
              <a:t>p</a:t>
            </a:r>
            <a:r>
              <a:rPr kumimoji="1" lang="en-US" altLang="zh-CN" i="1" baseline="-25000"/>
              <a:t>a</a:t>
            </a:r>
            <a:r>
              <a:rPr kumimoji="1" lang="zh-CN" altLang="en-US">
                <a:latin typeface="宋体" panose="02010600030101010101" pitchFamily="2" charset="-122"/>
              </a:rPr>
              <a:t>，</a:t>
            </a:r>
            <a:r>
              <a:rPr kumimoji="1" lang="zh-CN" altLang="en-US" baseline="-25000">
                <a:latin typeface="宋体" panose="02010600030101010101" pitchFamily="2" charset="-122"/>
              </a:rPr>
              <a:t> </a:t>
            </a:r>
            <a:r>
              <a:rPr kumimoji="1" lang="en-US" altLang="zh-CN" i="1"/>
              <a:t>E</a:t>
            </a:r>
            <a:r>
              <a:rPr kumimoji="1" lang="en-US" altLang="zh-CN" baseline="-25000"/>
              <a:t>p</a:t>
            </a:r>
            <a:r>
              <a:rPr kumimoji="1" lang="en-US" altLang="zh-CN" i="1" baseline="-25000"/>
              <a:t>b </a:t>
            </a:r>
            <a:r>
              <a:rPr kumimoji="1" lang="zh-CN" altLang="en-US">
                <a:latin typeface="宋体" panose="02010600030101010101" pitchFamily="2" charset="-122"/>
              </a:rPr>
              <a:t>之差等于质点由</a:t>
            </a:r>
            <a:r>
              <a:rPr kumimoji="1" lang="en-US" altLang="zh-CN" i="1"/>
              <a:t>a</a:t>
            </a:r>
            <a:r>
              <a:rPr kumimoji="1" lang="zh-CN" altLang="en-US">
                <a:latin typeface="宋体" panose="02010600030101010101" pitchFamily="2" charset="-122"/>
              </a:rPr>
              <a:t>点移动到</a:t>
            </a:r>
            <a:r>
              <a:rPr kumimoji="1" lang="en-US" altLang="zh-CN" i="1"/>
              <a:t>b</a:t>
            </a:r>
            <a:r>
              <a:rPr kumimoji="1" lang="zh-CN" altLang="en-US">
                <a:latin typeface="宋体" panose="02010600030101010101" pitchFamily="2" charset="-122"/>
              </a:rPr>
              <a:t>点过程中保守力做的功</a:t>
            </a:r>
            <a:r>
              <a:rPr kumimoji="1" lang="en-US" altLang="zh-CN" i="1"/>
              <a:t>A</a:t>
            </a:r>
            <a:r>
              <a:rPr kumimoji="1" lang="en-US" altLang="zh-CN" i="1" baseline="-25000"/>
              <a:t>ab</a:t>
            </a:r>
            <a:r>
              <a:rPr kumimoji="1" lang="zh-CN" altLang="en-US">
                <a:latin typeface="宋体" panose="02010600030101010101" pitchFamily="2" charset="-122"/>
              </a:rPr>
              <a:t>。</a:t>
            </a:r>
            <a:endParaRPr kumimoji="1" lang="zh-CN" altLang="en-US" b="0" baseline="-25000">
              <a:latin typeface="宋体" panose="02010600030101010101" pitchFamily="2" charset="-122"/>
            </a:endParaRPr>
          </a:p>
        </p:txBody>
      </p:sp>
      <p:sp>
        <p:nvSpPr>
          <p:cNvPr id="11277" name="Text Box 13"/>
          <p:cNvSpPr txBox="1">
            <a:spLocks noChangeArrowheads="1"/>
          </p:cNvSpPr>
          <p:nvPr/>
        </p:nvSpPr>
        <p:spPr bwMode="auto">
          <a:xfrm>
            <a:off x="468313" y="5734050"/>
            <a:ext cx="8424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FF"/>
              </a:buClr>
              <a:buFont typeface="Wingdings" panose="05000000000000000000" pitchFamily="2" charset="2"/>
              <a:buBlip>
                <a:blip r:embed="rId3"/>
              </a:buBlip>
            </a:pPr>
            <a:r>
              <a:rPr kumimoji="1" lang="zh-CN" altLang="en-US" dirty="0"/>
              <a:t>    保守力的功等于系统势能的减少。</a:t>
            </a:r>
          </a:p>
        </p:txBody>
      </p:sp>
      <p:graphicFrame>
        <p:nvGraphicFramePr>
          <p:cNvPr id="11278" name="Object 14"/>
          <p:cNvGraphicFramePr>
            <a:graphicFrameLocks noChangeAspect="1"/>
          </p:cNvGraphicFramePr>
          <p:nvPr/>
        </p:nvGraphicFramePr>
        <p:xfrm>
          <a:off x="1476375" y="4868863"/>
          <a:ext cx="4392613" cy="719137"/>
        </p:xfrm>
        <a:graphic>
          <a:graphicData uri="http://schemas.openxmlformats.org/presentationml/2006/ole">
            <mc:AlternateContent xmlns:mc="http://schemas.openxmlformats.org/markup-compatibility/2006">
              <mc:Choice xmlns:v="urn:schemas-microsoft-com:vml" Requires="v">
                <p:oleObj spid="_x0000_s15393" name="公式" r:id="rId4" imgW="1638300" imgH="241300" progId="Equation.3">
                  <p:embed/>
                </p:oleObj>
              </mc:Choice>
              <mc:Fallback>
                <p:oleObj name="公式" r:id="rId4" imgW="1638300" imgH="241300" progId="Equation.3">
                  <p:embed/>
                  <p:pic>
                    <p:nvPicPr>
                      <p:cNvPr id="0" name="Picture 2"/>
                      <p:cNvPicPr>
                        <a:picLocks noChangeAspect="1" noChangeArrowheads="1"/>
                      </p:cNvPicPr>
                      <p:nvPr/>
                    </p:nvPicPr>
                    <p:blipFill>
                      <a:blip r:embed="rId5">
                        <a:lum contrast="100000"/>
                        <a:extLst>
                          <a:ext uri="{28A0092B-C50C-407E-A947-70E740481C1C}">
                            <a14:useLocalDpi xmlns:a14="http://schemas.microsoft.com/office/drawing/2010/main" val="0"/>
                          </a:ext>
                        </a:extLst>
                      </a:blip>
                      <a:srcRect/>
                      <a:stretch>
                        <a:fillRect/>
                      </a:stretch>
                    </p:blipFill>
                    <p:spPr bwMode="auto">
                      <a:xfrm>
                        <a:off x="1476375" y="4868863"/>
                        <a:ext cx="4392613" cy="7191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11279" name="Text Box 15"/>
          <p:cNvSpPr txBox="1">
            <a:spLocks noChangeArrowheads="1"/>
          </p:cNvSpPr>
          <p:nvPr/>
        </p:nvSpPr>
        <p:spPr bwMode="auto">
          <a:xfrm>
            <a:off x="395288" y="765175"/>
            <a:ext cx="82804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t>     </a:t>
            </a:r>
            <a:r>
              <a:rPr lang="zh-CN" altLang="en-US" dirty="0"/>
              <a:t>保守力的功只与物体的始末位置有关，而与参照系无关 。</a:t>
            </a:r>
          </a:p>
        </p:txBody>
      </p:sp>
      <p:sp>
        <p:nvSpPr>
          <p:cNvPr id="3" name="Rectangle 11"/>
          <p:cNvSpPr>
            <a:spLocks noChangeArrowheads="1"/>
          </p:cNvSpPr>
          <p:nvPr/>
        </p:nvSpPr>
        <p:spPr bwMode="auto">
          <a:xfrm>
            <a:off x="467995" y="234315"/>
            <a:ext cx="44932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sym typeface="+mn-ea"/>
              </a:rPr>
              <a:t>§4-3/4 </a:t>
            </a:r>
            <a:r>
              <a:rPr lang="zh-CN" altLang="en-US" dirty="0">
                <a:solidFill>
                  <a:srgbClr val="FF0000"/>
                </a:solidFill>
                <a:sym typeface="+mn-ea"/>
              </a:rPr>
              <a:t>势能和</a:t>
            </a:r>
            <a:r>
              <a:rPr kumimoji="1" lang="zh-CN" altLang="en-US">
                <a:solidFill>
                  <a:srgbClr val="FF0000"/>
                </a:solidFill>
              </a:rPr>
              <a:t>引力势能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74"/>
                                        </p:tgtEl>
                                        <p:attrNameLst>
                                          <p:attrName>style.visibility</p:attrName>
                                        </p:attrNameLst>
                                      </p:cBhvr>
                                      <p:to>
                                        <p:strVal val="visible"/>
                                      </p:to>
                                    </p:set>
                                    <p:anim calcmode="lin" valueType="num">
                                      <p:cBhvr additive="base">
                                        <p:cTn id="7" dur="500" fill="hold"/>
                                        <p:tgtEl>
                                          <p:spTgt spid="11274"/>
                                        </p:tgtEl>
                                        <p:attrNameLst>
                                          <p:attrName>ppt_x</p:attrName>
                                        </p:attrNameLst>
                                      </p:cBhvr>
                                      <p:tavLst>
                                        <p:tav tm="0">
                                          <p:val>
                                            <p:strVal val="#ppt_x"/>
                                          </p:val>
                                        </p:tav>
                                        <p:tav tm="100000">
                                          <p:val>
                                            <p:strVal val="#ppt_x"/>
                                          </p:val>
                                        </p:tav>
                                      </p:tavLst>
                                    </p:anim>
                                    <p:anim calcmode="lin" valueType="num">
                                      <p:cBhvr additive="base">
                                        <p:cTn id="8" dur="500" fill="hold"/>
                                        <p:tgtEl>
                                          <p:spTgt spid="112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275"/>
                                        </p:tgtEl>
                                        <p:attrNameLst>
                                          <p:attrName>style.visibility</p:attrName>
                                        </p:attrNameLst>
                                      </p:cBhvr>
                                      <p:to>
                                        <p:strVal val="visible"/>
                                      </p:to>
                                    </p:set>
                                    <p:anim calcmode="lin" valueType="num">
                                      <p:cBhvr additive="base">
                                        <p:cTn id="11" dur="500" fill="hold"/>
                                        <p:tgtEl>
                                          <p:spTgt spid="11275"/>
                                        </p:tgtEl>
                                        <p:attrNameLst>
                                          <p:attrName>ppt_x</p:attrName>
                                        </p:attrNameLst>
                                      </p:cBhvr>
                                      <p:tavLst>
                                        <p:tav tm="0">
                                          <p:val>
                                            <p:strVal val="#ppt_x"/>
                                          </p:val>
                                        </p:tav>
                                        <p:tav tm="100000">
                                          <p:val>
                                            <p:strVal val="#ppt_x"/>
                                          </p:val>
                                        </p:tav>
                                      </p:tavLst>
                                    </p:anim>
                                    <p:anim calcmode="lin" valueType="num">
                                      <p:cBhvr additive="base">
                                        <p:cTn id="12" dur="500" fill="hold"/>
                                        <p:tgtEl>
                                          <p:spTgt spid="1127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277"/>
                                        </p:tgtEl>
                                        <p:attrNameLst>
                                          <p:attrName>style.visibility</p:attrName>
                                        </p:attrNameLst>
                                      </p:cBhvr>
                                      <p:to>
                                        <p:strVal val="visible"/>
                                      </p:to>
                                    </p:set>
                                    <p:anim calcmode="lin" valueType="num">
                                      <p:cBhvr additive="base">
                                        <p:cTn id="15" dur="500" fill="hold"/>
                                        <p:tgtEl>
                                          <p:spTgt spid="11277"/>
                                        </p:tgtEl>
                                        <p:attrNameLst>
                                          <p:attrName>ppt_x</p:attrName>
                                        </p:attrNameLst>
                                      </p:cBhvr>
                                      <p:tavLst>
                                        <p:tav tm="0">
                                          <p:val>
                                            <p:strVal val="#ppt_x"/>
                                          </p:val>
                                        </p:tav>
                                        <p:tav tm="100000">
                                          <p:val>
                                            <p:strVal val="#ppt_x"/>
                                          </p:val>
                                        </p:tav>
                                      </p:tavLst>
                                    </p:anim>
                                    <p:anim calcmode="lin" valueType="num">
                                      <p:cBhvr additive="base">
                                        <p:cTn id="16" dur="500" fill="hold"/>
                                        <p:tgtEl>
                                          <p:spTgt spid="1127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78"/>
                                        </p:tgtEl>
                                        <p:attrNameLst>
                                          <p:attrName>style.visibility</p:attrName>
                                        </p:attrNameLst>
                                      </p:cBhvr>
                                      <p:to>
                                        <p:strVal val="visible"/>
                                      </p:to>
                                    </p:set>
                                    <p:anim calcmode="lin" valueType="num">
                                      <p:cBhvr additive="base">
                                        <p:cTn id="19" dur="500" fill="hold"/>
                                        <p:tgtEl>
                                          <p:spTgt spid="11278"/>
                                        </p:tgtEl>
                                        <p:attrNameLst>
                                          <p:attrName>ppt_x</p:attrName>
                                        </p:attrNameLst>
                                      </p:cBhvr>
                                      <p:tavLst>
                                        <p:tav tm="0">
                                          <p:val>
                                            <p:strVal val="#ppt_x"/>
                                          </p:val>
                                        </p:tav>
                                        <p:tav tm="100000">
                                          <p:val>
                                            <p:strVal val="#ppt_x"/>
                                          </p:val>
                                        </p:tav>
                                      </p:tavLst>
                                    </p:anim>
                                    <p:anim calcmode="lin" valueType="num">
                                      <p:cBhvr additive="base">
                                        <p:cTn id="20" dur="500" fill="hold"/>
                                        <p:tgtEl>
                                          <p:spTgt spid="11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p:bldP spid="11275" grpId="0"/>
      <p:bldP spid="1127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5"/>
          <p:cNvSpPr txBox="1">
            <a:spLocks noChangeArrowheads="1"/>
          </p:cNvSpPr>
          <p:nvPr/>
        </p:nvSpPr>
        <p:spPr bwMode="auto">
          <a:xfrm>
            <a:off x="847725" y="996315"/>
            <a:ext cx="60642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2800" b="1" dirty="0">
                <a:latin typeface="Times New Roman" panose="02020603050405020304" pitchFamily="18" charset="0"/>
              </a:rPr>
              <a:t>§4-1 </a:t>
            </a:r>
            <a:r>
              <a:rPr lang="zh-CN" altLang="en-US" sz="2800" b="1" dirty="0">
                <a:latin typeface="Times New Roman" panose="02020603050405020304" pitchFamily="18" charset="0"/>
              </a:rPr>
              <a:t>功、能量、保守力与非保守力</a:t>
            </a:r>
          </a:p>
        </p:txBody>
      </p:sp>
      <p:sp>
        <p:nvSpPr>
          <p:cNvPr id="6148" name="Text Box 7"/>
          <p:cNvSpPr txBox="1">
            <a:spLocks noChangeArrowheads="1"/>
          </p:cNvSpPr>
          <p:nvPr/>
        </p:nvSpPr>
        <p:spPr bwMode="auto">
          <a:xfrm>
            <a:off x="823595" y="2981325"/>
            <a:ext cx="39865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n w="22225">
                  <a:solidFill>
                    <a:schemeClr val="accent2"/>
                  </a:solidFill>
                  <a:prstDash val="solid"/>
                </a:ln>
                <a:solidFill>
                  <a:schemeClr val="accent2">
                    <a:lumMod val="40000"/>
                    <a:lumOff val="60000"/>
                  </a:schemeClr>
                </a:solidFill>
                <a:effectLst/>
                <a:latin typeface="Times New Roman" panose="02020603050405020304" pitchFamily="18" charset="0"/>
              </a:rPr>
              <a:t>§4-2  </a:t>
            </a:r>
            <a:r>
              <a:rPr lang="zh-CN" altLang="en-US" sz="2800" b="1" dirty="0">
                <a:ln w="22225">
                  <a:solidFill>
                    <a:schemeClr val="accent2"/>
                  </a:solidFill>
                  <a:prstDash val="solid"/>
                </a:ln>
                <a:solidFill>
                  <a:schemeClr val="accent2">
                    <a:lumMod val="40000"/>
                    <a:lumOff val="60000"/>
                  </a:schemeClr>
                </a:solidFill>
                <a:effectLst/>
                <a:latin typeface="Times New Roman" panose="02020603050405020304" pitchFamily="18" charset="0"/>
              </a:rPr>
              <a:t>动能定理</a:t>
            </a:r>
          </a:p>
        </p:txBody>
      </p:sp>
      <p:sp>
        <p:nvSpPr>
          <p:cNvPr id="6149" name="Text Box 10"/>
          <p:cNvSpPr txBox="1">
            <a:spLocks noChangeArrowheads="1"/>
          </p:cNvSpPr>
          <p:nvPr/>
        </p:nvSpPr>
        <p:spPr bwMode="auto">
          <a:xfrm>
            <a:off x="2527935" y="152400"/>
            <a:ext cx="424434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b="1" dirty="0">
                <a:latin typeface="Times New Roman" panose="02020603050405020304" pitchFamily="18" charset="0"/>
              </a:rPr>
              <a:t>第四章  功与能</a:t>
            </a:r>
          </a:p>
        </p:txBody>
      </p:sp>
      <p:pic>
        <p:nvPicPr>
          <p:cNvPr id="6150" name="Picture 5" descr="D:\我的文档\桌面\10_011.jpg"/>
          <p:cNvPicPr>
            <a:picLocks noChangeAspect="1" noChangeArrowheads="1"/>
          </p:cNvPicPr>
          <p:nvPr/>
        </p:nvPicPr>
        <p:blipFill>
          <a:blip r:embed="rId2">
            <a:extLst>
              <a:ext uri="{28A0092B-C50C-407E-A947-70E740481C1C}">
                <a14:useLocalDpi xmlns:a14="http://schemas.microsoft.com/office/drawing/2010/main" val="0"/>
              </a:ext>
            </a:extLst>
          </a:blip>
          <a:srcRect l="5556" t="16519" r="43520" b="9145"/>
          <a:stretch>
            <a:fillRect/>
          </a:stretch>
        </p:blipFill>
        <p:spPr bwMode="auto">
          <a:xfrm>
            <a:off x="0" y="0"/>
            <a:ext cx="24003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矩形 8"/>
          <p:cNvSpPr>
            <a:spLocks noChangeArrowheads="1"/>
          </p:cNvSpPr>
          <p:nvPr/>
        </p:nvSpPr>
        <p:spPr bwMode="auto">
          <a:xfrm>
            <a:off x="0" y="857250"/>
            <a:ext cx="9144000" cy="88900"/>
          </a:xfrm>
          <a:prstGeom prst="rect">
            <a:avLst/>
          </a:prstGeom>
          <a:solidFill>
            <a:srgbClr val="008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endParaRPr lang="zh-CN" altLang="en-US" sz="1800" b="1">
              <a:latin typeface="Arial" panose="020B0604020202020204" pitchFamily="34" charset="0"/>
            </a:endParaRPr>
          </a:p>
        </p:txBody>
      </p:sp>
      <p:sp>
        <p:nvSpPr>
          <p:cNvPr id="6152" name="Text Box 9"/>
          <p:cNvSpPr txBox="1">
            <a:spLocks noChangeArrowheads="1"/>
          </p:cNvSpPr>
          <p:nvPr/>
        </p:nvSpPr>
        <p:spPr bwMode="auto">
          <a:xfrm>
            <a:off x="847725" y="354266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atin typeface="Times New Roman" panose="02020603050405020304" pitchFamily="18" charset="0"/>
              </a:rPr>
              <a:t>§4-6 </a:t>
            </a:r>
            <a:r>
              <a:rPr lang="zh-CN" altLang="en-US" sz="2800" b="1" dirty="0">
                <a:latin typeface="Times New Roman" panose="02020603050405020304" pitchFamily="18" charset="0"/>
              </a:rPr>
              <a:t>机械能守恒定律</a:t>
            </a:r>
          </a:p>
        </p:txBody>
      </p:sp>
      <p:sp>
        <p:nvSpPr>
          <p:cNvPr id="6153" name="Text Box 9"/>
          <p:cNvSpPr txBox="1">
            <a:spLocks noChangeArrowheads="1"/>
          </p:cNvSpPr>
          <p:nvPr/>
        </p:nvSpPr>
        <p:spPr bwMode="auto">
          <a:xfrm>
            <a:off x="847725" y="456120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b="1" dirty="0">
                <a:latin typeface="Times New Roman" panose="02020603050405020304" pitchFamily="18" charset="0"/>
              </a:rPr>
              <a:t>§4-8 </a:t>
            </a:r>
            <a:r>
              <a:rPr lang="zh-CN" altLang="en-US" sz="2800" b="1" dirty="0">
                <a:latin typeface="Times New Roman" panose="02020603050405020304" pitchFamily="18" charset="0"/>
              </a:rPr>
              <a:t>碰撞</a:t>
            </a:r>
          </a:p>
        </p:txBody>
      </p:sp>
      <p:sp>
        <p:nvSpPr>
          <p:cNvPr id="2" name="Text Box 7"/>
          <p:cNvSpPr txBox="1">
            <a:spLocks noChangeArrowheads="1"/>
          </p:cNvSpPr>
          <p:nvPr/>
        </p:nvSpPr>
        <p:spPr bwMode="auto">
          <a:xfrm>
            <a:off x="847725" y="1440815"/>
            <a:ext cx="39865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atin typeface="Times New Roman" panose="02020603050405020304" pitchFamily="18" charset="0"/>
              </a:rPr>
              <a:t>§4-3  </a:t>
            </a:r>
            <a:r>
              <a:rPr lang="zh-CN" altLang="en-US" sz="2800" b="1" dirty="0">
                <a:latin typeface="Times New Roman" panose="02020603050405020304" pitchFamily="18" charset="0"/>
              </a:rPr>
              <a:t>势能</a:t>
            </a:r>
          </a:p>
        </p:txBody>
      </p:sp>
      <p:sp>
        <p:nvSpPr>
          <p:cNvPr id="3" name="Text Box 7"/>
          <p:cNvSpPr txBox="1">
            <a:spLocks noChangeArrowheads="1"/>
          </p:cNvSpPr>
          <p:nvPr/>
        </p:nvSpPr>
        <p:spPr bwMode="auto">
          <a:xfrm>
            <a:off x="847725" y="1950085"/>
            <a:ext cx="39865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atin typeface="Times New Roman" panose="02020603050405020304" pitchFamily="18" charset="0"/>
              </a:rPr>
              <a:t>§4-4  </a:t>
            </a:r>
            <a:r>
              <a:rPr lang="zh-CN" altLang="en-US" sz="2800" b="1" dirty="0">
                <a:latin typeface="Times New Roman" panose="02020603050405020304" pitchFamily="18" charset="0"/>
              </a:rPr>
              <a:t>引力势能</a:t>
            </a:r>
          </a:p>
        </p:txBody>
      </p:sp>
      <p:sp>
        <p:nvSpPr>
          <p:cNvPr id="4" name="Text Box 7"/>
          <p:cNvSpPr txBox="1">
            <a:spLocks noChangeArrowheads="1"/>
          </p:cNvSpPr>
          <p:nvPr/>
        </p:nvSpPr>
        <p:spPr bwMode="auto">
          <a:xfrm>
            <a:off x="847725" y="2459355"/>
            <a:ext cx="39865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atin typeface="Times New Roman" panose="02020603050405020304" pitchFamily="18" charset="0"/>
              </a:rPr>
              <a:t>§4-5  </a:t>
            </a:r>
            <a:r>
              <a:rPr lang="zh-CN" altLang="en-US" sz="2800" b="1" dirty="0">
                <a:latin typeface="Times New Roman" panose="02020603050405020304" pitchFamily="18" charset="0"/>
              </a:rPr>
              <a:t>由势能求保守力</a:t>
            </a:r>
          </a:p>
        </p:txBody>
      </p:sp>
      <p:sp>
        <p:nvSpPr>
          <p:cNvPr id="5" name="Text Box 9"/>
          <p:cNvSpPr txBox="1">
            <a:spLocks noChangeArrowheads="1"/>
          </p:cNvSpPr>
          <p:nvPr/>
        </p:nvSpPr>
        <p:spPr bwMode="auto">
          <a:xfrm>
            <a:off x="847725" y="405193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None/>
            </a:pPr>
            <a:r>
              <a:rPr lang="en-US" altLang="zh-CN" sz="2800" b="1" dirty="0">
                <a:latin typeface="Times New Roman" panose="02020603050405020304" pitchFamily="18" charset="0"/>
              </a:rPr>
              <a:t>§4-7 </a:t>
            </a:r>
            <a:r>
              <a:rPr lang="zh-CN" altLang="en-US" sz="2800" b="1" dirty="0">
                <a:latin typeface="Times New Roman" panose="02020603050405020304" pitchFamily="18" charset="0"/>
              </a:rPr>
              <a:t>守恒定律的意义</a:t>
            </a:r>
          </a:p>
        </p:txBody>
      </p:sp>
      <p:sp>
        <p:nvSpPr>
          <p:cNvPr id="6" name="Text Box 9"/>
          <p:cNvSpPr txBox="1">
            <a:spLocks noChangeArrowheads="1"/>
          </p:cNvSpPr>
          <p:nvPr/>
        </p:nvSpPr>
        <p:spPr bwMode="auto">
          <a:xfrm>
            <a:off x="847725" y="507047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b="1" dirty="0">
                <a:latin typeface="Times New Roman" panose="02020603050405020304" pitchFamily="18" charset="0"/>
              </a:rPr>
              <a:t>§4-9 </a:t>
            </a:r>
            <a:r>
              <a:rPr lang="zh-CN" altLang="en-US" sz="2800" b="1" dirty="0">
                <a:latin typeface="Times New Roman" panose="02020603050405020304" pitchFamily="18" charset="0"/>
              </a:rPr>
              <a:t>两体问题</a:t>
            </a:r>
          </a:p>
        </p:txBody>
      </p:sp>
      <p:sp>
        <p:nvSpPr>
          <p:cNvPr id="7" name="Text Box 9"/>
          <p:cNvSpPr txBox="1">
            <a:spLocks noChangeArrowheads="1"/>
          </p:cNvSpPr>
          <p:nvPr/>
        </p:nvSpPr>
        <p:spPr bwMode="auto">
          <a:xfrm>
            <a:off x="847725" y="557974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b="1" dirty="0">
                <a:latin typeface="Times New Roman" panose="02020603050405020304" pitchFamily="18" charset="0"/>
              </a:rPr>
              <a:t>§4-</a:t>
            </a:r>
            <a:r>
              <a:rPr lang="en-US" sz="2800" b="1" dirty="0">
                <a:latin typeface="Times New Roman" panose="02020603050405020304" pitchFamily="18" charset="0"/>
              </a:rPr>
              <a:t>10 </a:t>
            </a:r>
            <a:r>
              <a:rPr lang="zh-CN" altLang="en-US" sz="2800" b="1" dirty="0">
                <a:latin typeface="Times New Roman" panose="02020603050405020304" pitchFamily="18" charset="0"/>
              </a:rPr>
              <a:t>流体的稳定流动</a:t>
            </a:r>
          </a:p>
        </p:txBody>
      </p:sp>
      <p:sp>
        <p:nvSpPr>
          <p:cNvPr id="8" name="Text Box 9"/>
          <p:cNvSpPr txBox="1">
            <a:spLocks noChangeArrowheads="1"/>
          </p:cNvSpPr>
          <p:nvPr/>
        </p:nvSpPr>
        <p:spPr bwMode="auto">
          <a:xfrm>
            <a:off x="847725" y="6089015"/>
            <a:ext cx="42246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b="1" dirty="0">
                <a:latin typeface="Times New Roman" panose="02020603050405020304" pitchFamily="18" charset="0"/>
              </a:rPr>
              <a:t>§4-</a:t>
            </a:r>
            <a:r>
              <a:rPr lang="en-US" sz="2800" b="1" dirty="0">
                <a:latin typeface="Times New Roman" panose="02020603050405020304" pitchFamily="18" charset="0"/>
              </a:rPr>
              <a:t>11 </a:t>
            </a:r>
            <a:r>
              <a:rPr lang="zh-CN" altLang="en-US" sz="2800" b="1" dirty="0">
                <a:latin typeface="Times New Roman" panose="02020603050405020304" pitchFamily="18" charset="0"/>
              </a:rPr>
              <a:t>伯努利方程</a:t>
            </a:r>
          </a:p>
        </p:txBody>
      </p:sp>
      <p:pic>
        <p:nvPicPr>
          <p:cNvPr id="37" name="图片 36"/>
          <p:cNvPicPr>
            <a:picLocks noChangeAspect="1"/>
          </p:cNvPicPr>
          <p:nvPr/>
        </p:nvPicPr>
        <p:blipFill>
          <a:blip r:embed="rId3"/>
          <a:stretch>
            <a:fillRect/>
          </a:stretch>
        </p:blipFill>
        <p:spPr>
          <a:xfrm>
            <a:off x="5403850" y="1602105"/>
            <a:ext cx="3240024" cy="2678087"/>
          </a:xfrm>
          <a:prstGeom prst="rect">
            <a:avLst/>
          </a:prstGeom>
        </p:spPr>
      </p:pic>
      <p:pic>
        <p:nvPicPr>
          <p:cNvPr id="38" name="图片 37"/>
          <p:cNvPicPr>
            <a:picLocks noChangeAspect="1"/>
          </p:cNvPicPr>
          <p:nvPr/>
        </p:nvPicPr>
        <p:blipFill>
          <a:blip r:embed="rId4"/>
          <a:stretch>
            <a:fillRect/>
          </a:stretch>
        </p:blipFill>
        <p:spPr>
          <a:xfrm>
            <a:off x="5223510" y="4359910"/>
            <a:ext cx="3600026" cy="21598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6" name="Object 8"/>
          <p:cNvGraphicFramePr>
            <a:graphicFrameLocks noChangeAspect="1"/>
          </p:cNvGraphicFramePr>
          <p:nvPr/>
        </p:nvGraphicFramePr>
        <p:xfrm>
          <a:off x="1539875" y="3636963"/>
          <a:ext cx="2087563" cy="823912"/>
        </p:xfrm>
        <a:graphic>
          <a:graphicData uri="http://schemas.openxmlformats.org/presentationml/2006/ole">
            <mc:AlternateContent xmlns:mc="http://schemas.openxmlformats.org/markup-compatibility/2006">
              <mc:Choice xmlns:v="urn:schemas-microsoft-com:vml" Requires="v">
                <p:oleObj spid="_x0000_s16657" name="公式" r:id="rId3" imgW="704215" imgH="289560" progId="Equation.3">
                  <p:embed/>
                </p:oleObj>
              </mc:Choice>
              <mc:Fallback>
                <p:oleObj name="公式" r:id="rId3" imgW="704215" imgH="289560" progId="Equation.3">
                  <p:embed/>
                  <p:pic>
                    <p:nvPicPr>
                      <p:cNvPr id="0" name="Picture 2"/>
                      <p:cNvPicPr>
                        <a:picLocks noChangeAspect="1" noChangeArrowheads="1"/>
                      </p:cNvPicPr>
                      <p:nvPr/>
                    </p:nvPicPr>
                    <p:blipFill>
                      <a:blip r:embed="rId4">
                        <a:lum bright="20000" contrast="100000"/>
                        <a:extLst>
                          <a:ext uri="{28A0092B-C50C-407E-A947-70E740481C1C}">
                            <a14:useLocalDpi xmlns:a14="http://schemas.microsoft.com/office/drawing/2010/main" val="0"/>
                          </a:ext>
                        </a:extLst>
                      </a:blip>
                      <a:srcRect/>
                      <a:stretch>
                        <a:fillRect/>
                      </a:stretch>
                    </p:blipFill>
                    <p:spPr bwMode="auto">
                      <a:xfrm>
                        <a:off x="1539875" y="3636963"/>
                        <a:ext cx="2087563" cy="82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7" name="Rectangle 9"/>
          <p:cNvSpPr>
            <a:spLocks noChangeArrowheads="1"/>
          </p:cNvSpPr>
          <p:nvPr/>
        </p:nvSpPr>
        <p:spPr bwMode="auto">
          <a:xfrm>
            <a:off x="4284663" y="5437188"/>
            <a:ext cx="2016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弹性势能</a:t>
            </a:r>
          </a:p>
        </p:txBody>
      </p:sp>
      <p:sp>
        <p:nvSpPr>
          <p:cNvPr id="12298" name="Rectangle 10"/>
          <p:cNvSpPr>
            <a:spLocks noChangeArrowheads="1"/>
          </p:cNvSpPr>
          <p:nvPr/>
        </p:nvSpPr>
        <p:spPr bwMode="auto">
          <a:xfrm>
            <a:off x="4267200" y="3733800"/>
            <a:ext cx="1960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重力势能</a:t>
            </a:r>
          </a:p>
        </p:txBody>
      </p:sp>
      <p:sp>
        <p:nvSpPr>
          <p:cNvPr id="12299" name="Rectangle 11"/>
          <p:cNvSpPr>
            <a:spLocks noChangeArrowheads="1"/>
          </p:cNvSpPr>
          <p:nvPr/>
        </p:nvSpPr>
        <p:spPr bwMode="auto">
          <a:xfrm>
            <a:off x="4284663" y="4572000"/>
            <a:ext cx="215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FF0000"/>
                </a:solidFill>
              </a:rPr>
              <a:t>引力势能</a:t>
            </a:r>
          </a:p>
        </p:txBody>
      </p:sp>
      <p:graphicFrame>
        <p:nvGraphicFramePr>
          <p:cNvPr id="12300" name="Object 12"/>
          <p:cNvGraphicFramePr>
            <a:graphicFrameLocks noChangeAspect="1"/>
          </p:cNvGraphicFramePr>
          <p:nvPr/>
        </p:nvGraphicFramePr>
        <p:xfrm>
          <a:off x="1682750" y="4429125"/>
          <a:ext cx="1960563" cy="842963"/>
        </p:xfrm>
        <a:graphic>
          <a:graphicData uri="http://schemas.openxmlformats.org/presentationml/2006/ole">
            <mc:AlternateContent xmlns:mc="http://schemas.openxmlformats.org/markup-compatibility/2006">
              <mc:Choice xmlns:v="urn:schemas-microsoft-com:vml" Requires="v">
                <p:oleObj spid="_x0000_s16658" name="公式" r:id="rId5" imgW="685800" imgH="289560" progId="Equation.3">
                  <p:embed/>
                </p:oleObj>
              </mc:Choice>
              <mc:Fallback>
                <p:oleObj name="公式" r:id="rId5" imgW="685800" imgH="289560" progId="Equation.3">
                  <p:embed/>
                  <p:pic>
                    <p:nvPicPr>
                      <p:cNvPr id="0" name="Picture 3"/>
                      <p:cNvPicPr>
                        <a:picLocks noChangeAspect="1" noChangeArrowheads="1"/>
                      </p:cNvPicPr>
                      <p:nvPr/>
                    </p:nvPicPr>
                    <p:blipFill>
                      <a:blip r:embed="rId6">
                        <a:lum bright="20000" contrast="100000"/>
                        <a:extLst>
                          <a:ext uri="{28A0092B-C50C-407E-A947-70E740481C1C}">
                            <a14:useLocalDpi xmlns:a14="http://schemas.microsoft.com/office/drawing/2010/main" val="0"/>
                          </a:ext>
                        </a:extLst>
                      </a:blip>
                      <a:srcRect/>
                      <a:stretch>
                        <a:fillRect/>
                      </a:stretch>
                    </p:blipFill>
                    <p:spPr bwMode="auto">
                      <a:xfrm>
                        <a:off x="1682750" y="4429125"/>
                        <a:ext cx="1960563"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1" name="Object 13"/>
          <p:cNvGraphicFramePr>
            <a:graphicFrameLocks noChangeAspect="1"/>
          </p:cNvGraphicFramePr>
          <p:nvPr/>
        </p:nvGraphicFramePr>
        <p:xfrm>
          <a:off x="1714500" y="5292725"/>
          <a:ext cx="1873250" cy="820738"/>
        </p:xfrm>
        <a:graphic>
          <a:graphicData uri="http://schemas.openxmlformats.org/presentationml/2006/ole">
            <mc:AlternateContent xmlns:mc="http://schemas.openxmlformats.org/markup-compatibility/2006">
              <mc:Choice xmlns:v="urn:schemas-microsoft-com:vml" Requires="v">
                <p:oleObj spid="_x0000_s16659" name="公式" r:id="rId7" imgW="667385" imgH="289560" progId="Equation.3">
                  <p:embed/>
                </p:oleObj>
              </mc:Choice>
              <mc:Fallback>
                <p:oleObj name="公式" r:id="rId7" imgW="667385" imgH="289560" progId="Equation.3">
                  <p:embed/>
                  <p:pic>
                    <p:nvPicPr>
                      <p:cNvPr id="0" name="Picture 4"/>
                      <p:cNvPicPr>
                        <a:picLocks noChangeAspect="1" noChangeArrowheads="1"/>
                      </p:cNvPicPr>
                      <p:nvPr/>
                    </p:nvPicPr>
                    <p:blipFill>
                      <a:blip r:embed="rId8">
                        <a:lum bright="20000" contrast="100000"/>
                        <a:extLst>
                          <a:ext uri="{28A0092B-C50C-407E-A947-70E740481C1C}">
                            <a14:useLocalDpi xmlns:a14="http://schemas.microsoft.com/office/drawing/2010/main" val="0"/>
                          </a:ext>
                        </a:extLst>
                      </a:blip>
                      <a:srcRect/>
                      <a:stretch>
                        <a:fillRect/>
                      </a:stretch>
                    </p:blipFill>
                    <p:spPr bwMode="auto">
                      <a:xfrm>
                        <a:off x="1714500" y="5292725"/>
                        <a:ext cx="1873250" cy="82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2" name="Object 14"/>
          <p:cNvGraphicFramePr>
            <a:graphicFrameLocks noChangeAspect="1"/>
          </p:cNvGraphicFramePr>
          <p:nvPr/>
        </p:nvGraphicFramePr>
        <p:xfrm>
          <a:off x="6051550" y="3708400"/>
          <a:ext cx="1724025" cy="657225"/>
        </p:xfrm>
        <a:graphic>
          <a:graphicData uri="http://schemas.openxmlformats.org/presentationml/2006/ole">
            <mc:AlternateContent xmlns:mc="http://schemas.openxmlformats.org/markup-compatibility/2006">
              <mc:Choice xmlns:v="urn:schemas-microsoft-com:vml" Requires="v">
                <p:oleObj spid="_x0000_s16660" name="公式" r:id="rId9" imgW="635000" imgH="241300" progId="Equation.3">
                  <p:embed/>
                </p:oleObj>
              </mc:Choice>
              <mc:Fallback>
                <p:oleObj name="公式" r:id="rId9" imgW="635000" imgH="241300" progId="Equation.3">
                  <p:embed/>
                  <p:pic>
                    <p:nvPicPr>
                      <p:cNvPr id="0" name="Picture 5"/>
                      <p:cNvPicPr>
                        <a:picLocks noChangeAspect="1" noChangeArrowheads="1"/>
                      </p:cNvPicPr>
                      <p:nvPr/>
                    </p:nvPicPr>
                    <p:blipFill>
                      <a:blip r:embed="rId10">
                        <a:lum bright="20000" contrast="100000"/>
                        <a:extLst>
                          <a:ext uri="{28A0092B-C50C-407E-A947-70E740481C1C}">
                            <a14:useLocalDpi xmlns:a14="http://schemas.microsoft.com/office/drawing/2010/main" val="0"/>
                          </a:ext>
                        </a:extLst>
                      </a:blip>
                      <a:srcRect/>
                      <a:stretch>
                        <a:fillRect/>
                      </a:stretch>
                    </p:blipFill>
                    <p:spPr bwMode="auto">
                      <a:xfrm>
                        <a:off x="6051550" y="3708400"/>
                        <a:ext cx="1724025" cy="657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3" name="Object 15"/>
          <p:cNvGraphicFramePr>
            <a:graphicFrameLocks noChangeAspect="1"/>
          </p:cNvGraphicFramePr>
          <p:nvPr/>
        </p:nvGraphicFramePr>
        <p:xfrm>
          <a:off x="6156325" y="4284663"/>
          <a:ext cx="2303463" cy="1071562"/>
        </p:xfrm>
        <a:graphic>
          <a:graphicData uri="http://schemas.openxmlformats.org/presentationml/2006/ole">
            <mc:AlternateContent xmlns:mc="http://schemas.openxmlformats.org/markup-compatibility/2006">
              <mc:Choice xmlns:v="urn:schemas-microsoft-com:vml" Requires="v">
                <p:oleObj spid="_x0000_s16661" name="公式" r:id="rId11" imgW="850265" imgH="393700" progId="Equation.3">
                  <p:embed/>
                </p:oleObj>
              </mc:Choice>
              <mc:Fallback>
                <p:oleObj name="公式" r:id="rId11" imgW="850265" imgH="393700" progId="Equation.3">
                  <p:embed/>
                  <p:pic>
                    <p:nvPicPr>
                      <p:cNvPr id="0" name="Picture 6"/>
                      <p:cNvPicPr>
                        <a:picLocks noChangeAspect="1" noChangeArrowheads="1"/>
                      </p:cNvPicPr>
                      <p:nvPr/>
                    </p:nvPicPr>
                    <p:blipFill>
                      <a:blip r:embed="rId12">
                        <a:lum bright="2000" contrast="100000"/>
                        <a:extLst>
                          <a:ext uri="{28A0092B-C50C-407E-A947-70E740481C1C}">
                            <a14:useLocalDpi xmlns:a14="http://schemas.microsoft.com/office/drawing/2010/main" val="0"/>
                          </a:ext>
                        </a:extLst>
                      </a:blip>
                      <a:srcRect/>
                      <a:stretch>
                        <a:fillRect/>
                      </a:stretch>
                    </p:blipFill>
                    <p:spPr bwMode="auto">
                      <a:xfrm>
                        <a:off x="6156325" y="4284663"/>
                        <a:ext cx="2303463"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4" name="Object 16"/>
          <p:cNvGraphicFramePr>
            <a:graphicFrameLocks noChangeAspect="1"/>
          </p:cNvGraphicFramePr>
          <p:nvPr/>
        </p:nvGraphicFramePr>
        <p:xfrm>
          <a:off x="1409700" y="333375"/>
          <a:ext cx="6278563" cy="671513"/>
        </p:xfrm>
        <a:graphic>
          <a:graphicData uri="http://schemas.openxmlformats.org/presentationml/2006/ole">
            <mc:AlternateContent xmlns:mc="http://schemas.openxmlformats.org/markup-compatibility/2006">
              <mc:Choice xmlns:v="urn:schemas-microsoft-com:vml" Requires="v">
                <p:oleObj spid="_x0000_s16662" name="公式" r:id="rId13" imgW="1938655" imgH="226060" progId="Equation.3">
                  <p:embed/>
                </p:oleObj>
              </mc:Choice>
              <mc:Fallback>
                <p:oleObj name="公式" r:id="rId13" imgW="1938655" imgH="226060" progId="Equation.3">
                  <p:embed/>
                  <p:pic>
                    <p:nvPicPr>
                      <p:cNvPr id="0" name="Picture 7"/>
                      <p:cNvPicPr>
                        <a:picLocks noChangeAspect="1" noChangeArrowheads="1"/>
                      </p:cNvPicPr>
                      <p:nvPr/>
                    </p:nvPicPr>
                    <p:blipFill>
                      <a:blip r:embed="rId14">
                        <a:lum bright="20000" contrast="100000"/>
                        <a:extLst>
                          <a:ext uri="{28A0092B-C50C-407E-A947-70E740481C1C}">
                            <a14:useLocalDpi xmlns:a14="http://schemas.microsoft.com/office/drawing/2010/main" val="0"/>
                          </a:ext>
                        </a:extLst>
                      </a:blip>
                      <a:srcRect/>
                      <a:stretch>
                        <a:fillRect/>
                      </a:stretch>
                    </p:blipFill>
                    <p:spPr bwMode="auto">
                      <a:xfrm>
                        <a:off x="1409700" y="333375"/>
                        <a:ext cx="6278563"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5" name="Object 17"/>
          <p:cNvGraphicFramePr>
            <a:graphicFrameLocks noChangeAspect="1"/>
          </p:cNvGraphicFramePr>
          <p:nvPr/>
        </p:nvGraphicFramePr>
        <p:xfrm>
          <a:off x="1403350" y="2428875"/>
          <a:ext cx="6337300" cy="1071563"/>
        </p:xfrm>
        <a:graphic>
          <a:graphicData uri="http://schemas.openxmlformats.org/presentationml/2006/ole">
            <mc:AlternateContent xmlns:mc="http://schemas.openxmlformats.org/markup-compatibility/2006">
              <mc:Choice xmlns:v="urn:schemas-microsoft-com:vml" Requires="v">
                <p:oleObj spid="_x0000_s16663" name="Equation" r:id="rId15" imgW="2084705" imgH="371475" progId="Equation.3">
                  <p:embed/>
                </p:oleObj>
              </mc:Choice>
              <mc:Fallback>
                <p:oleObj name="Equation" r:id="rId15" imgW="2084705" imgH="371475" progId="Equation.3">
                  <p:embed/>
                  <p:pic>
                    <p:nvPicPr>
                      <p:cNvPr id="0" name="Picture 8"/>
                      <p:cNvPicPr>
                        <a:picLocks noChangeAspect="1" noChangeArrowheads="1"/>
                      </p:cNvPicPr>
                      <p:nvPr/>
                    </p:nvPicPr>
                    <p:blipFill>
                      <a:blip r:embed="rId16">
                        <a:lum bright="20000" contrast="100000"/>
                        <a:extLst>
                          <a:ext uri="{28A0092B-C50C-407E-A947-70E740481C1C}">
                            <a14:useLocalDpi xmlns:a14="http://schemas.microsoft.com/office/drawing/2010/main" val="0"/>
                          </a:ext>
                        </a:extLst>
                      </a:blip>
                      <a:srcRect/>
                      <a:stretch>
                        <a:fillRect/>
                      </a:stretch>
                    </p:blipFill>
                    <p:spPr bwMode="auto">
                      <a:xfrm>
                        <a:off x="1403350" y="2428875"/>
                        <a:ext cx="6337300"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06" name="Object 18"/>
          <p:cNvGraphicFramePr>
            <a:graphicFrameLocks noChangeAspect="1"/>
          </p:cNvGraphicFramePr>
          <p:nvPr/>
        </p:nvGraphicFramePr>
        <p:xfrm>
          <a:off x="1403350" y="1227138"/>
          <a:ext cx="6553200" cy="1193800"/>
        </p:xfrm>
        <a:graphic>
          <a:graphicData uri="http://schemas.openxmlformats.org/presentationml/2006/ole">
            <mc:AlternateContent xmlns:mc="http://schemas.openxmlformats.org/markup-compatibility/2006">
              <mc:Choice xmlns:v="urn:schemas-microsoft-com:vml" Requires="v">
                <p:oleObj spid="_x0000_s16664" name="公式" r:id="rId17" imgW="2084705" imgH="407670" progId="Equation.3">
                  <p:embed/>
                </p:oleObj>
              </mc:Choice>
              <mc:Fallback>
                <p:oleObj name="公式" r:id="rId17" imgW="2084705" imgH="407670" progId="Equation.3">
                  <p:embed/>
                  <p:pic>
                    <p:nvPicPr>
                      <p:cNvPr id="0" name="Picture 9"/>
                      <p:cNvPicPr>
                        <a:picLocks noChangeAspect="1" noChangeArrowheads="1"/>
                      </p:cNvPicPr>
                      <p:nvPr/>
                    </p:nvPicPr>
                    <p:blipFill>
                      <a:blip r:embed="rId18">
                        <a:lum bright="20000" contrast="100000"/>
                        <a:extLst>
                          <a:ext uri="{28A0092B-C50C-407E-A947-70E740481C1C}">
                            <a14:useLocalDpi xmlns:a14="http://schemas.microsoft.com/office/drawing/2010/main" val="0"/>
                          </a:ext>
                        </a:extLst>
                      </a:blip>
                      <a:srcRect/>
                      <a:stretch>
                        <a:fillRect/>
                      </a:stretch>
                    </p:blipFill>
                    <p:spPr bwMode="auto">
                      <a:xfrm>
                        <a:off x="1403350" y="1227138"/>
                        <a:ext cx="6553200" cy="119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7" name="Text Box 19"/>
          <p:cNvSpPr txBox="1">
            <a:spLocks noChangeArrowheads="1"/>
          </p:cNvSpPr>
          <p:nvPr/>
        </p:nvSpPr>
        <p:spPr bwMode="auto">
          <a:xfrm>
            <a:off x="685800" y="361950"/>
            <a:ext cx="165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t>如：</a:t>
            </a:r>
          </a:p>
        </p:txBody>
      </p:sp>
      <p:graphicFrame>
        <p:nvGraphicFramePr>
          <p:cNvPr id="12308" name="Object 20"/>
          <p:cNvGraphicFramePr>
            <a:graphicFrameLocks noChangeAspect="1"/>
          </p:cNvGraphicFramePr>
          <p:nvPr/>
        </p:nvGraphicFramePr>
        <p:xfrm>
          <a:off x="6172200" y="5148263"/>
          <a:ext cx="1852613" cy="1089025"/>
        </p:xfrm>
        <a:graphic>
          <a:graphicData uri="http://schemas.openxmlformats.org/presentationml/2006/ole">
            <mc:AlternateContent xmlns:mc="http://schemas.openxmlformats.org/markup-compatibility/2006">
              <mc:Choice xmlns:v="urn:schemas-microsoft-com:vml" Requires="v">
                <p:oleObj spid="_x0000_s16665" name="公式" r:id="rId19" imgW="673100" imgH="393700" progId="Equation.3">
                  <p:embed/>
                </p:oleObj>
              </mc:Choice>
              <mc:Fallback>
                <p:oleObj name="公式" r:id="rId19" imgW="673100" imgH="393700" progId="Equation.3">
                  <p:embed/>
                  <p:pic>
                    <p:nvPicPr>
                      <p:cNvPr id="0" name="Picture 10"/>
                      <p:cNvPicPr>
                        <a:picLocks noChangeAspect="1" noChangeArrowheads="1"/>
                      </p:cNvPicPr>
                      <p:nvPr/>
                    </p:nvPicPr>
                    <p:blipFill>
                      <a:blip r:embed="rId20">
                        <a:lum bright="2000" contrast="100000"/>
                        <a:extLst>
                          <a:ext uri="{28A0092B-C50C-407E-A947-70E740481C1C}">
                            <a14:useLocalDpi xmlns:a14="http://schemas.microsoft.com/office/drawing/2010/main" val="0"/>
                          </a:ext>
                        </a:extLst>
                      </a:blip>
                      <a:srcRect/>
                      <a:stretch>
                        <a:fillRect/>
                      </a:stretch>
                    </p:blipFill>
                    <p:spPr bwMode="auto">
                      <a:xfrm>
                        <a:off x="6172200" y="5148263"/>
                        <a:ext cx="1852613"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9" name="Text Box 21"/>
          <p:cNvSpPr txBox="1">
            <a:spLocks noChangeArrowheads="1"/>
          </p:cNvSpPr>
          <p:nvPr/>
        </p:nvSpPr>
        <p:spPr bwMode="auto">
          <a:xfrm>
            <a:off x="250825" y="3636963"/>
            <a:ext cx="15843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若选</a:t>
            </a:r>
            <a:r>
              <a:rPr kumimoji="1" lang="zh-CN" altLang="en-US"/>
              <a:t>势能零点</a:t>
            </a:r>
          </a:p>
        </p:txBody>
      </p:sp>
      <p:sp>
        <p:nvSpPr>
          <p:cNvPr id="12311" name="AutoShape 23"/>
          <p:cNvSpPr>
            <a:spLocks noChangeArrowheads="1"/>
          </p:cNvSpPr>
          <p:nvPr/>
        </p:nvSpPr>
        <p:spPr bwMode="auto">
          <a:xfrm>
            <a:off x="3708400" y="3924300"/>
            <a:ext cx="576263" cy="144463"/>
          </a:xfrm>
          <a:prstGeom prst="rightArrow">
            <a:avLst>
              <a:gd name="adj1" fmla="val 50000"/>
              <a:gd name="adj2" fmla="val 99725"/>
            </a:avLst>
          </a:prstGeom>
          <a:solidFill>
            <a:schemeClr val="accent1"/>
          </a:soli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6"/>
                                        </p:tgtEl>
                                        <p:attrNameLst>
                                          <p:attrName>style.visibility</p:attrName>
                                        </p:attrNameLst>
                                      </p:cBhvr>
                                      <p:to>
                                        <p:strVal val="visible"/>
                                      </p:to>
                                    </p:set>
                                    <p:anim calcmode="lin" valueType="num">
                                      <p:cBhvr additive="base">
                                        <p:cTn id="7" dur="500" fill="hold"/>
                                        <p:tgtEl>
                                          <p:spTgt spid="12296"/>
                                        </p:tgtEl>
                                        <p:attrNameLst>
                                          <p:attrName>ppt_x</p:attrName>
                                        </p:attrNameLst>
                                      </p:cBhvr>
                                      <p:tavLst>
                                        <p:tav tm="0">
                                          <p:val>
                                            <p:strVal val="#ppt_x"/>
                                          </p:val>
                                        </p:tav>
                                        <p:tav tm="100000">
                                          <p:val>
                                            <p:strVal val="#ppt_x"/>
                                          </p:val>
                                        </p:tav>
                                      </p:tavLst>
                                    </p:anim>
                                    <p:anim calcmode="lin" valueType="num">
                                      <p:cBhvr additive="base">
                                        <p:cTn id="8" dur="500" fill="hold"/>
                                        <p:tgtEl>
                                          <p:spTgt spid="1229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297"/>
                                        </p:tgtEl>
                                        <p:attrNameLst>
                                          <p:attrName>style.visibility</p:attrName>
                                        </p:attrNameLst>
                                      </p:cBhvr>
                                      <p:to>
                                        <p:strVal val="visible"/>
                                      </p:to>
                                    </p:set>
                                    <p:anim calcmode="lin" valueType="num">
                                      <p:cBhvr additive="base">
                                        <p:cTn id="11" dur="500" fill="hold"/>
                                        <p:tgtEl>
                                          <p:spTgt spid="12297"/>
                                        </p:tgtEl>
                                        <p:attrNameLst>
                                          <p:attrName>ppt_x</p:attrName>
                                        </p:attrNameLst>
                                      </p:cBhvr>
                                      <p:tavLst>
                                        <p:tav tm="0">
                                          <p:val>
                                            <p:strVal val="#ppt_x"/>
                                          </p:val>
                                        </p:tav>
                                        <p:tav tm="100000">
                                          <p:val>
                                            <p:strVal val="#ppt_x"/>
                                          </p:val>
                                        </p:tav>
                                      </p:tavLst>
                                    </p:anim>
                                    <p:anim calcmode="lin" valueType="num">
                                      <p:cBhvr additive="base">
                                        <p:cTn id="12" dur="500" fill="hold"/>
                                        <p:tgtEl>
                                          <p:spTgt spid="1229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298"/>
                                        </p:tgtEl>
                                        <p:attrNameLst>
                                          <p:attrName>style.visibility</p:attrName>
                                        </p:attrNameLst>
                                      </p:cBhvr>
                                      <p:to>
                                        <p:strVal val="visible"/>
                                      </p:to>
                                    </p:set>
                                    <p:anim calcmode="lin" valueType="num">
                                      <p:cBhvr additive="base">
                                        <p:cTn id="15" dur="500" fill="hold"/>
                                        <p:tgtEl>
                                          <p:spTgt spid="12298"/>
                                        </p:tgtEl>
                                        <p:attrNameLst>
                                          <p:attrName>ppt_x</p:attrName>
                                        </p:attrNameLst>
                                      </p:cBhvr>
                                      <p:tavLst>
                                        <p:tav tm="0">
                                          <p:val>
                                            <p:strVal val="#ppt_x"/>
                                          </p:val>
                                        </p:tav>
                                        <p:tav tm="100000">
                                          <p:val>
                                            <p:strVal val="#ppt_x"/>
                                          </p:val>
                                        </p:tav>
                                      </p:tavLst>
                                    </p:anim>
                                    <p:anim calcmode="lin" valueType="num">
                                      <p:cBhvr additive="base">
                                        <p:cTn id="16" dur="500" fill="hold"/>
                                        <p:tgtEl>
                                          <p:spTgt spid="1229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299"/>
                                        </p:tgtEl>
                                        <p:attrNameLst>
                                          <p:attrName>style.visibility</p:attrName>
                                        </p:attrNameLst>
                                      </p:cBhvr>
                                      <p:to>
                                        <p:strVal val="visible"/>
                                      </p:to>
                                    </p:set>
                                    <p:anim calcmode="lin" valueType="num">
                                      <p:cBhvr additive="base">
                                        <p:cTn id="19" dur="500" fill="hold"/>
                                        <p:tgtEl>
                                          <p:spTgt spid="12299"/>
                                        </p:tgtEl>
                                        <p:attrNameLst>
                                          <p:attrName>ppt_x</p:attrName>
                                        </p:attrNameLst>
                                      </p:cBhvr>
                                      <p:tavLst>
                                        <p:tav tm="0">
                                          <p:val>
                                            <p:strVal val="#ppt_x"/>
                                          </p:val>
                                        </p:tav>
                                        <p:tav tm="100000">
                                          <p:val>
                                            <p:strVal val="#ppt_x"/>
                                          </p:val>
                                        </p:tav>
                                      </p:tavLst>
                                    </p:anim>
                                    <p:anim calcmode="lin" valueType="num">
                                      <p:cBhvr additive="base">
                                        <p:cTn id="20" dur="500" fill="hold"/>
                                        <p:tgtEl>
                                          <p:spTgt spid="1229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300"/>
                                        </p:tgtEl>
                                        <p:attrNameLst>
                                          <p:attrName>style.visibility</p:attrName>
                                        </p:attrNameLst>
                                      </p:cBhvr>
                                      <p:to>
                                        <p:strVal val="visible"/>
                                      </p:to>
                                    </p:set>
                                    <p:anim calcmode="lin" valueType="num">
                                      <p:cBhvr additive="base">
                                        <p:cTn id="23" dur="500" fill="hold"/>
                                        <p:tgtEl>
                                          <p:spTgt spid="12300"/>
                                        </p:tgtEl>
                                        <p:attrNameLst>
                                          <p:attrName>ppt_x</p:attrName>
                                        </p:attrNameLst>
                                      </p:cBhvr>
                                      <p:tavLst>
                                        <p:tav tm="0">
                                          <p:val>
                                            <p:strVal val="#ppt_x"/>
                                          </p:val>
                                        </p:tav>
                                        <p:tav tm="100000">
                                          <p:val>
                                            <p:strVal val="#ppt_x"/>
                                          </p:val>
                                        </p:tav>
                                      </p:tavLst>
                                    </p:anim>
                                    <p:anim calcmode="lin" valueType="num">
                                      <p:cBhvr additive="base">
                                        <p:cTn id="24" dur="500" fill="hold"/>
                                        <p:tgtEl>
                                          <p:spTgt spid="1230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301"/>
                                        </p:tgtEl>
                                        <p:attrNameLst>
                                          <p:attrName>style.visibility</p:attrName>
                                        </p:attrNameLst>
                                      </p:cBhvr>
                                      <p:to>
                                        <p:strVal val="visible"/>
                                      </p:to>
                                    </p:set>
                                    <p:anim calcmode="lin" valueType="num">
                                      <p:cBhvr additive="base">
                                        <p:cTn id="27" dur="500" fill="hold"/>
                                        <p:tgtEl>
                                          <p:spTgt spid="12301"/>
                                        </p:tgtEl>
                                        <p:attrNameLst>
                                          <p:attrName>ppt_x</p:attrName>
                                        </p:attrNameLst>
                                      </p:cBhvr>
                                      <p:tavLst>
                                        <p:tav tm="0">
                                          <p:val>
                                            <p:strVal val="#ppt_x"/>
                                          </p:val>
                                        </p:tav>
                                        <p:tav tm="100000">
                                          <p:val>
                                            <p:strVal val="#ppt_x"/>
                                          </p:val>
                                        </p:tav>
                                      </p:tavLst>
                                    </p:anim>
                                    <p:anim calcmode="lin" valueType="num">
                                      <p:cBhvr additive="base">
                                        <p:cTn id="28" dur="500" fill="hold"/>
                                        <p:tgtEl>
                                          <p:spTgt spid="1230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302"/>
                                        </p:tgtEl>
                                        <p:attrNameLst>
                                          <p:attrName>style.visibility</p:attrName>
                                        </p:attrNameLst>
                                      </p:cBhvr>
                                      <p:to>
                                        <p:strVal val="visible"/>
                                      </p:to>
                                    </p:set>
                                    <p:anim calcmode="lin" valueType="num">
                                      <p:cBhvr additive="base">
                                        <p:cTn id="31" dur="500" fill="hold"/>
                                        <p:tgtEl>
                                          <p:spTgt spid="12302"/>
                                        </p:tgtEl>
                                        <p:attrNameLst>
                                          <p:attrName>ppt_x</p:attrName>
                                        </p:attrNameLst>
                                      </p:cBhvr>
                                      <p:tavLst>
                                        <p:tav tm="0">
                                          <p:val>
                                            <p:strVal val="#ppt_x"/>
                                          </p:val>
                                        </p:tav>
                                        <p:tav tm="100000">
                                          <p:val>
                                            <p:strVal val="#ppt_x"/>
                                          </p:val>
                                        </p:tav>
                                      </p:tavLst>
                                    </p:anim>
                                    <p:anim calcmode="lin" valueType="num">
                                      <p:cBhvr additive="base">
                                        <p:cTn id="32" dur="500" fill="hold"/>
                                        <p:tgtEl>
                                          <p:spTgt spid="1230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303"/>
                                        </p:tgtEl>
                                        <p:attrNameLst>
                                          <p:attrName>style.visibility</p:attrName>
                                        </p:attrNameLst>
                                      </p:cBhvr>
                                      <p:to>
                                        <p:strVal val="visible"/>
                                      </p:to>
                                    </p:set>
                                    <p:anim calcmode="lin" valueType="num">
                                      <p:cBhvr additive="base">
                                        <p:cTn id="35" dur="500" fill="hold"/>
                                        <p:tgtEl>
                                          <p:spTgt spid="12303"/>
                                        </p:tgtEl>
                                        <p:attrNameLst>
                                          <p:attrName>ppt_x</p:attrName>
                                        </p:attrNameLst>
                                      </p:cBhvr>
                                      <p:tavLst>
                                        <p:tav tm="0">
                                          <p:val>
                                            <p:strVal val="#ppt_x"/>
                                          </p:val>
                                        </p:tav>
                                        <p:tav tm="100000">
                                          <p:val>
                                            <p:strVal val="#ppt_x"/>
                                          </p:val>
                                        </p:tav>
                                      </p:tavLst>
                                    </p:anim>
                                    <p:anim calcmode="lin" valueType="num">
                                      <p:cBhvr additive="base">
                                        <p:cTn id="36" dur="500" fill="hold"/>
                                        <p:tgtEl>
                                          <p:spTgt spid="1230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308"/>
                                        </p:tgtEl>
                                        <p:attrNameLst>
                                          <p:attrName>style.visibility</p:attrName>
                                        </p:attrNameLst>
                                      </p:cBhvr>
                                      <p:to>
                                        <p:strVal val="visible"/>
                                      </p:to>
                                    </p:set>
                                    <p:anim calcmode="lin" valueType="num">
                                      <p:cBhvr additive="base">
                                        <p:cTn id="39" dur="500" fill="hold"/>
                                        <p:tgtEl>
                                          <p:spTgt spid="12308"/>
                                        </p:tgtEl>
                                        <p:attrNameLst>
                                          <p:attrName>ppt_x</p:attrName>
                                        </p:attrNameLst>
                                      </p:cBhvr>
                                      <p:tavLst>
                                        <p:tav tm="0">
                                          <p:val>
                                            <p:strVal val="#ppt_x"/>
                                          </p:val>
                                        </p:tav>
                                        <p:tav tm="100000">
                                          <p:val>
                                            <p:strVal val="#ppt_x"/>
                                          </p:val>
                                        </p:tav>
                                      </p:tavLst>
                                    </p:anim>
                                    <p:anim calcmode="lin" valueType="num">
                                      <p:cBhvr additive="base">
                                        <p:cTn id="40" dur="500" fill="hold"/>
                                        <p:tgtEl>
                                          <p:spTgt spid="1230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309"/>
                                        </p:tgtEl>
                                        <p:attrNameLst>
                                          <p:attrName>style.visibility</p:attrName>
                                        </p:attrNameLst>
                                      </p:cBhvr>
                                      <p:to>
                                        <p:strVal val="visible"/>
                                      </p:to>
                                    </p:set>
                                    <p:anim calcmode="lin" valueType="num">
                                      <p:cBhvr additive="base">
                                        <p:cTn id="43" dur="500" fill="hold"/>
                                        <p:tgtEl>
                                          <p:spTgt spid="12309"/>
                                        </p:tgtEl>
                                        <p:attrNameLst>
                                          <p:attrName>ppt_x</p:attrName>
                                        </p:attrNameLst>
                                      </p:cBhvr>
                                      <p:tavLst>
                                        <p:tav tm="0">
                                          <p:val>
                                            <p:strVal val="#ppt_x"/>
                                          </p:val>
                                        </p:tav>
                                        <p:tav tm="100000">
                                          <p:val>
                                            <p:strVal val="#ppt_x"/>
                                          </p:val>
                                        </p:tav>
                                      </p:tavLst>
                                    </p:anim>
                                    <p:anim calcmode="lin" valueType="num">
                                      <p:cBhvr additive="base">
                                        <p:cTn id="44" dur="500" fill="hold"/>
                                        <p:tgtEl>
                                          <p:spTgt spid="1230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311"/>
                                        </p:tgtEl>
                                        <p:attrNameLst>
                                          <p:attrName>style.visibility</p:attrName>
                                        </p:attrNameLst>
                                      </p:cBhvr>
                                      <p:to>
                                        <p:strVal val="visible"/>
                                      </p:to>
                                    </p:set>
                                    <p:anim calcmode="lin" valueType="num">
                                      <p:cBhvr additive="base">
                                        <p:cTn id="47" dur="500" fill="hold"/>
                                        <p:tgtEl>
                                          <p:spTgt spid="12311"/>
                                        </p:tgtEl>
                                        <p:attrNameLst>
                                          <p:attrName>ppt_x</p:attrName>
                                        </p:attrNameLst>
                                      </p:cBhvr>
                                      <p:tavLst>
                                        <p:tav tm="0">
                                          <p:val>
                                            <p:strVal val="#ppt_x"/>
                                          </p:val>
                                        </p:tav>
                                        <p:tav tm="100000">
                                          <p:val>
                                            <p:strVal val="#ppt_x"/>
                                          </p:val>
                                        </p:tav>
                                      </p:tavLst>
                                    </p:anim>
                                    <p:anim calcmode="lin" valueType="num">
                                      <p:cBhvr additive="base">
                                        <p:cTn id="48" dur="500" fill="hold"/>
                                        <p:tgtEl>
                                          <p:spTgt spid="12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7" grpId="0"/>
      <p:bldP spid="12298" grpId="0"/>
      <p:bldP spid="12299" grpId="0"/>
      <p:bldP spid="12309" grpId="0"/>
      <p:bldP spid="123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2" name="Rectangle 8"/>
          <p:cNvSpPr>
            <a:spLocks noChangeArrowheads="1"/>
          </p:cNvSpPr>
          <p:nvPr/>
        </p:nvSpPr>
        <p:spPr bwMode="auto">
          <a:xfrm>
            <a:off x="107950" y="188913"/>
            <a:ext cx="302418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势能曲线</a:t>
            </a:r>
          </a:p>
        </p:txBody>
      </p:sp>
      <p:sp>
        <p:nvSpPr>
          <p:cNvPr id="72771" name="Text Box 67"/>
          <p:cNvSpPr txBox="1">
            <a:spLocks noChangeArrowheads="1"/>
          </p:cNvSpPr>
          <p:nvPr/>
        </p:nvSpPr>
        <p:spPr bwMode="auto">
          <a:xfrm>
            <a:off x="323850" y="4365625"/>
            <a:ext cx="85344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nSpc>
                <a:spcPct val="110000"/>
              </a:lnSpc>
              <a:spcBef>
                <a:spcPct val="50000"/>
              </a:spcBef>
            </a:pPr>
            <a:r>
              <a:rPr kumimoji="1" lang="zh-CN" altLang="en-US"/>
              <a:t>（</a:t>
            </a:r>
            <a:r>
              <a:rPr kumimoji="1" lang="en-US" altLang="zh-CN"/>
              <a:t>1</a:t>
            </a:r>
            <a:r>
              <a:rPr kumimoji="1" lang="zh-CN" altLang="en-US"/>
              <a:t>）根据势能曲线的形状可以讨论物体的运动。</a:t>
            </a:r>
          </a:p>
        </p:txBody>
      </p:sp>
      <p:sp>
        <p:nvSpPr>
          <p:cNvPr id="72772" name="Text Box 68"/>
          <p:cNvSpPr txBox="1">
            <a:spLocks noChangeArrowheads="1"/>
          </p:cNvSpPr>
          <p:nvPr/>
        </p:nvSpPr>
        <p:spPr bwMode="auto">
          <a:xfrm>
            <a:off x="323850" y="5084763"/>
            <a:ext cx="82296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nSpc>
                <a:spcPct val="110000"/>
              </a:lnSpc>
              <a:spcBef>
                <a:spcPct val="50000"/>
              </a:spcBef>
            </a:pPr>
            <a:r>
              <a:rPr kumimoji="1" lang="zh-CN" altLang="en-US"/>
              <a:t>（</a:t>
            </a:r>
            <a:r>
              <a:rPr kumimoji="1" lang="en-US" altLang="zh-CN"/>
              <a:t>2</a:t>
            </a:r>
            <a:r>
              <a:rPr kumimoji="1" lang="zh-CN" altLang="en-US"/>
              <a:t>）利用势能曲线，可以判断物体在各个位置所受保守力的大小和方向。</a:t>
            </a:r>
          </a:p>
        </p:txBody>
      </p:sp>
      <p:pic>
        <p:nvPicPr>
          <p:cNvPr id="72783" name="Picture 79" descr="图3-6 势能曲线(c)-引力势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1125538"/>
            <a:ext cx="263048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84" name="Picture 80" descr="图3-6 势能曲线(a)-重力势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3" y="1341438"/>
            <a:ext cx="270827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85" name="Picture 81" descr="图3-6 势能曲线(b)-弹性势能"/>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450" y="1341438"/>
            <a:ext cx="3063875"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8" name="矩形 11"/>
          <p:cNvSpPr>
            <a:spLocks noChangeArrowheads="1"/>
          </p:cNvSpPr>
          <p:nvPr/>
        </p:nvSpPr>
        <p:spPr bwMode="auto">
          <a:xfrm>
            <a:off x="7643813" y="3286125"/>
            <a:ext cx="1214437" cy="35718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769" name="矩形 12"/>
          <p:cNvSpPr>
            <a:spLocks noChangeArrowheads="1"/>
          </p:cNvSpPr>
          <p:nvPr/>
        </p:nvSpPr>
        <p:spPr bwMode="auto">
          <a:xfrm>
            <a:off x="5214938" y="3357563"/>
            <a:ext cx="1214437" cy="357187"/>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770" name="矩形 13"/>
          <p:cNvSpPr>
            <a:spLocks noChangeArrowheads="1"/>
          </p:cNvSpPr>
          <p:nvPr/>
        </p:nvSpPr>
        <p:spPr bwMode="auto">
          <a:xfrm>
            <a:off x="1928813" y="3357563"/>
            <a:ext cx="1214437" cy="357187"/>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712"/>
                                        </p:tgtEl>
                                        <p:attrNameLst>
                                          <p:attrName>style.visibility</p:attrName>
                                        </p:attrNameLst>
                                      </p:cBhvr>
                                      <p:to>
                                        <p:strVal val="visible"/>
                                      </p:to>
                                    </p:set>
                                    <p:animEffect transition="in" filter="wipe(left)">
                                      <p:cBhvr>
                                        <p:cTn id="7" dur="500"/>
                                        <p:tgtEl>
                                          <p:spTgt spid="727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278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278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278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2771">
                                            <p:txEl>
                                              <p:pRg st="0" end="0"/>
                                            </p:txEl>
                                          </p:spTgt>
                                        </p:tgtEl>
                                        <p:attrNameLst>
                                          <p:attrName>style.visibility</p:attrName>
                                        </p:attrNameLst>
                                      </p:cBhvr>
                                      <p:to>
                                        <p:strVal val="visible"/>
                                      </p:to>
                                    </p:set>
                                    <p:animEffect transition="in" filter="wipe(left)">
                                      <p:cBhvr>
                                        <p:cTn id="24" dur="500"/>
                                        <p:tgtEl>
                                          <p:spTgt spid="7277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2772">
                                            <p:txEl>
                                              <p:pRg st="0" end="0"/>
                                            </p:txEl>
                                          </p:spTgt>
                                        </p:tgtEl>
                                        <p:attrNameLst>
                                          <p:attrName>style.visibility</p:attrName>
                                        </p:attrNameLst>
                                      </p:cBhvr>
                                      <p:to>
                                        <p:strVal val="visible"/>
                                      </p:to>
                                    </p:set>
                                    <p:animEffect transition="in" filter="wipe(left)">
                                      <p:cBhvr>
                                        <p:cTn id="29" dur="500"/>
                                        <p:tgtEl>
                                          <p:spTgt spid="727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2" grpId="0" autoUpdateAnimBg="0"/>
      <p:bldP spid="72771" grpId="0" build="p" autoUpdateAnimBg="0"/>
      <p:bldP spid="72772"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00125" y="116632"/>
            <a:ext cx="7143750" cy="64865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Text Box 10"/>
          <p:cNvSpPr txBox="1">
            <a:spLocks noChangeArrowheads="1"/>
          </p:cNvSpPr>
          <p:nvPr/>
        </p:nvSpPr>
        <p:spPr bwMode="auto">
          <a:xfrm>
            <a:off x="611188" y="1412875"/>
            <a:ext cx="813752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
                <a:schemeClr val="tx1"/>
              </a:buClr>
              <a:buFontTx/>
              <a:buChar char="•"/>
            </a:pPr>
            <a:r>
              <a:rPr kumimoji="1" lang="en-US" altLang="zh-CN"/>
              <a:t>  </a:t>
            </a:r>
            <a:r>
              <a:rPr kumimoji="1" lang="zh-CN" altLang="en-US"/>
              <a:t>势能的大小只有相对的意义，相对于</a:t>
            </a:r>
            <a:r>
              <a:rPr kumimoji="1" lang="zh-CN" altLang="en-US">
                <a:solidFill>
                  <a:srgbClr val="FF0000"/>
                </a:solidFill>
              </a:rPr>
              <a:t>势能零点</a:t>
            </a:r>
            <a:r>
              <a:rPr kumimoji="1" lang="zh-CN" altLang="en-US"/>
              <a:t>而言。</a:t>
            </a:r>
            <a:r>
              <a:rPr kumimoji="1" lang="zh-CN" altLang="en-US">
                <a:latin typeface="幼圆" panose="02010509060101010101" pitchFamily="49" charset="-122"/>
              </a:rPr>
              <a:t>势能零点可以任意选取。</a:t>
            </a:r>
            <a:r>
              <a:rPr kumimoji="1" lang="zh-CN" altLang="en-US"/>
              <a:t>势能差有绝对意义。</a:t>
            </a:r>
          </a:p>
        </p:txBody>
      </p:sp>
      <p:sp>
        <p:nvSpPr>
          <p:cNvPr id="5131" name="Text Box 11"/>
          <p:cNvSpPr txBox="1">
            <a:spLocks noChangeArrowheads="1"/>
          </p:cNvSpPr>
          <p:nvPr/>
        </p:nvSpPr>
        <p:spPr bwMode="auto">
          <a:xfrm>
            <a:off x="611188" y="836613"/>
            <a:ext cx="7345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buClr>
                <a:schemeClr val="tx1"/>
              </a:buClr>
              <a:buFontTx/>
              <a:buChar char="•"/>
            </a:pPr>
            <a:r>
              <a:rPr kumimoji="1" lang="en-US" altLang="zh-CN">
                <a:latin typeface="幼圆" panose="02010509060101010101" pitchFamily="49" charset="-122"/>
              </a:rPr>
              <a:t> </a:t>
            </a:r>
            <a:r>
              <a:rPr kumimoji="1" lang="zh-CN" altLang="en-US">
                <a:latin typeface="幼圆" panose="02010509060101010101" pitchFamily="49" charset="-122"/>
              </a:rPr>
              <a:t>势能是相互作用有保守力的系统的属性。</a:t>
            </a:r>
          </a:p>
        </p:txBody>
      </p:sp>
      <p:graphicFrame>
        <p:nvGraphicFramePr>
          <p:cNvPr id="5138" name="Object 18"/>
          <p:cNvGraphicFramePr>
            <a:graphicFrameLocks noChangeAspect="1"/>
          </p:cNvGraphicFramePr>
          <p:nvPr/>
        </p:nvGraphicFramePr>
        <p:xfrm>
          <a:off x="1638300" y="3284538"/>
          <a:ext cx="4497388" cy="706437"/>
        </p:xfrm>
        <a:graphic>
          <a:graphicData uri="http://schemas.openxmlformats.org/presentationml/2006/ole">
            <mc:AlternateContent xmlns:mc="http://schemas.openxmlformats.org/markup-compatibility/2006">
              <mc:Choice xmlns:v="urn:schemas-microsoft-com:vml" Requires="v">
                <p:oleObj spid="_x0000_s17531" name="公式" r:id="rId3" imgW="1536700" imgH="241300" progId="Equation.3">
                  <p:embed/>
                </p:oleObj>
              </mc:Choice>
              <mc:Fallback>
                <p:oleObj name="公式" r:id="rId3" imgW="1536700" imgH="2413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3284538"/>
                        <a:ext cx="4497388" cy="706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39" name="Object 19"/>
          <p:cNvGraphicFramePr>
            <a:graphicFrameLocks noChangeAspect="1"/>
          </p:cNvGraphicFramePr>
          <p:nvPr/>
        </p:nvGraphicFramePr>
        <p:xfrm>
          <a:off x="1709738" y="4184650"/>
          <a:ext cx="2063750" cy="665163"/>
        </p:xfrm>
        <a:graphic>
          <a:graphicData uri="http://schemas.openxmlformats.org/presentationml/2006/ole">
            <mc:AlternateContent xmlns:mc="http://schemas.openxmlformats.org/markup-compatibility/2006">
              <mc:Choice xmlns:v="urn:schemas-microsoft-com:vml" Requires="v">
                <p:oleObj spid="_x0000_s17532" name="公式" r:id="rId5" imgW="748665" imgH="241300" progId="Equation.3">
                  <p:embed/>
                </p:oleObj>
              </mc:Choice>
              <mc:Fallback>
                <p:oleObj name="公式" r:id="rId5" imgW="748665" imgH="2413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9738" y="4184650"/>
                        <a:ext cx="2063750"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 name="Object 20"/>
          <p:cNvGraphicFramePr>
            <a:graphicFrameLocks noChangeAspect="1"/>
          </p:cNvGraphicFramePr>
          <p:nvPr/>
        </p:nvGraphicFramePr>
        <p:xfrm>
          <a:off x="1476375" y="4832350"/>
          <a:ext cx="3106738" cy="541338"/>
        </p:xfrm>
        <a:graphic>
          <a:graphicData uri="http://schemas.openxmlformats.org/presentationml/2006/ole">
            <mc:AlternateContent xmlns:mc="http://schemas.openxmlformats.org/markup-compatibility/2006">
              <mc:Choice xmlns:v="urn:schemas-microsoft-com:vml" Requires="v">
                <p:oleObj spid="_x0000_s17533" name="公式" r:id="rId7" imgW="1167765" imgH="203200" progId="Equation.3">
                  <p:embed/>
                </p:oleObj>
              </mc:Choice>
              <mc:Fallback>
                <p:oleObj name="公式" r:id="rId7" imgW="1167765" imgH="203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4832350"/>
                        <a:ext cx="3106738"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1" name="Object 21"/>
          <p:cNvGraphicFramePr>
            <a:graphicFrameLocks noChangeAspect="1"/>
          </p:cNvGraphicFramePr>
          <p:nvPr/>
        </p:nvGraphicFramePr>
        <p:xfrm>
          <a:off x="5668963" y="4252913"/>
          <a:ext cx="2028825" cy="1120775"/>
        </p:xfrm>
        <a:graphic>
          <a:graphicData uri="http://schemas.openxmlformats.org/presentationml/2006/ole">
            <mc:AlternateContent xmlns:mc="http://schemas.openxmlformats.org/markup-compatibility/2006">
              <mc:Choice xmlns:v="urn:schemas-microsoft-com:vml" Requires="v">
                <p:oleObj spid="_x0000_s17534" name="公式" r:id="rId9" imgW="704215" imgH="389255" progId="Equation.3">
                  <p:embed/>
                </p:oleObj>
              </mc:Choice>
              <mc:Fallback>
                <p:oleObj name="公式" r:id="rId9" imgW="704215" imgH="389255"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8963" y="4252913"/>
                        <a:ext cx="2028825"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3" name="Text Box 23"/>
          <p:cNvSpPr txBox="1">
            <a:spLocks noChangeArrowheads="1"/>
          </p:cNvSpPr>
          <p:nvPr/>
        </p:nvSpPr>
        <p:spPr bwMode="auto">
          <a:xfrm>
            <a:off x="611188" y="2636838"/>
            <a:ext cx="5843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en-US" altLang="zh-CN"/>
              <a:t>  </a:t>
            </a:r>
            <a:r>
              <a:rPr lang="zh-CN" altLang="en-US"/>
              <a:t>已知势能函数，可以计算保守力。</a:t>
            </a:r>
          </a:p>
        </p:txBody>
      </p:sp>
      <p:sp>
        <p:nvSpPr>
          <p:cNvPr id="5144" name="AutoShape 24"/>
          <p:cNvSpPr>
            <a:spLocks noChangeArrowheads="1"/>
          </p:cNvSpPr>
          <p:nvPr/>
        </p:nvSpPr>
        <p:spPr bwMode="auto">
          <a:xfrm>
            <a:off x="4860925" y="4687888"/>
            <a:ext cx="576263" cy="144462"/>
          </a:xfrm>
          <a:prstGeom prst="rightArrow">
            <a:avLst>
              <a:gd name="adj1" fmla="val 50000"/>
              <a:gd name="adj2" fmla="val 99726"/>
            </a:avLst>
          </a:prstGeom>
          <a:solidFill>
            <a:schemeClr val="accent1"/>
          </a:soli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45" name="Text Box 25"/>
          <p:cNvSpPr txBox="1">
            <a:spLocks noChangeArrowheads="1"/>
          </p:cNvSpPr>
          <p:nvPr/>
        </p:nvSpPr>
        <p:spPr bwMode="auto">
          <a:xfrm>
            <a:off x="900113" y="3309938"/>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由</a:t>
            </a:r>
          </a:p>
        </p:txBody>
      </p:sp>
      <p:sp>
        <p:nvSpPr>
          <p:cNvPr id="5146" name="AutoShape 26"/>
          <p:cNvSpPr>
            <a:spLocks noChangeArrowheads="1"/>
          </p:cNvSpPr>
          <p:nvPr/>
        </p:nvSpPr>
        <p:spPr bwMode="auto">
          <a:xfrm>
            <a:off x="1042988" y="4471988"/>
            <a:ext cx="576262" cy="144462"/>
          </a:xfrm>
          <a:prstGeom prst="rightArrow">
            <a:avLst>
              <a:gd name="adj1" fmla="val 50000"/>
              <a:gd name="adj2" fmla="val 99726"/>
            </a:avLst>
          </a:prstGeom>
          <a:solidFill>
            <a:schemeClr val="accent1"/>
          </a:soli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47" name="Text Box 27"/>
          <p:cNvSpPr txBox="1">
            <a:spLocks noChangeArrowheads="1"/>
          </p:cNvSpPr>
          <p:nvPr/>
        </p:nvSpPr>
        <p:spPr bwMode="auto">
          <a:xfrm>
            <a:off x="935038" y="4818063"/>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又</a:t>
            </a:r>
          </a:p>
        </p:txBody>
      </p:sp>
      <p:sp>
        <p:nvSpPr>
          <p:cNvPr id="5148" name="AutoShape 28"/>
          <p:cNvSpPr/>
          <p:nvPr/>
        </p:nvSpPr>
        <p:spPr bwMode="auto">
          <a:xfrm>
            <a:off x="4572000" y="4400550"/>
            <a:ext cx="71438" cy="720725"/>
          </a:xfrm>
          <a:prstGeom prst="rightBrace">
            <a:avLst>
              <a:gd name="adj1" fmla="val 8407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49" name="Rectangle 29"/>
          <p:cNvSpPr>
            <a:spLocks noChangeArrowheads="1"/>
          </p:cNvSpPr>
          <p:nvPr/>
        </p:nvSpPr>
        <p:spPr bwMode="auto">
          <a:xfrm>
            <a:off x="611188" y="5407025"/>
            <a:ext cx="80645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Tx/>
              <a:buBlip>
                <a:blip r:embed="rId11"/>
              </a:buBlip>
            </a:pPr>
            <a:r>
              <a:rPr kumimoji="1" lang="en-US" altLang="zh-CN"/>
              <a:t>  </a:t>
            </a:r>
            <a:r>
              <a:rPr kumimoji="1" lang="zh-CN" altLang="en-US"/>
              <a:t>保守力沿某坐标轴的分量等于势能对此坐标的导数的负值。</a:t>
            </a:r>
          </a:p>
        </p:txBody>
      </p:sp>
      <p:sp>
        <p:nvSpPr>
          <p:cNvPr id="2" name="文本框 1"/>
          <p:cNvSpPr txBox="1"/>
          <p:nvPr/>
        </p:nvSpPr>
        <p:spPr>
          <a:xfrm>
            <a:off x="335915" y="165735"/>
            <a:ext cx="4062095" cy="583565"/>
          </a:xfrm>
          <a:prstGeom prst="rect">
            <a:avLst/>
          </a:prstGeom>
          <a:noFill/>
        </p:spPr>
        <p:txBody>
          <a:bodyPr wrap="none" rtlCol="0" anchor="t">
            <a:spAutoFit/>
          </a:bodyPr>
          <a:lstStyle/>
          <a:p>
            <a:pPr algn="l"/>
            <a:r>
              <a:rPr lang="en-US" altLang="zh-CN" sz="3200" dirty="0">
                <a:solidFill>
                  <a:srgbClr val="FF0000"/>
                </a:solidFill>
                <a:sym typeface="+mn-ea"/>
              </a:rPr>
              <a:t>§4-5 </a:t>
            </a:r>
            <a:r>
              <a:rPr lang="zh-CN" altLang="en-US" sz="3200" dirty="0">
                <a:solidFill>
                  <a:srgbClr val="FF0000"/>
                </a:solidFill>
                <a:sym typeface="+mn-ea"/>
              </a:rPr>
              <a:t>由势能求</a:t>
            </a:r>
            <a:r>
              <a:rPr lang="zh-CN" altLang="en-US" sz="3200">
                <a:solidFill>
                  <a:srgbClr val="FF0000"/>
                </a:solidFill>
                <a:sym typeface="+mn-ea"/>
              </a:rPr>
              <a:t>保守力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38"/>
                                        </p:tgtEl>
                                        <p:attrNameLst>
                                          <p:attrName>style.visibility</p:attrName>
                                        </p:attrNameLst>
                                      </p:cBhvr>
                                      <p:to>
                                        <p:strVal val="visible"/>
                                      </p:to>
                                    </p:set>
                                    <p:anim calcmode="lin" valueType="num">
                                      <p:cBhvr additive="base">
                                        <p:cTn id="7" dur="500" fill="hold"/>
                                        <p:tgtEl>
                                          <p:spTgt spid="5138"/>
                                        </p:tgtEl>
                                        <p:attrNameLst>
                                          <p:attrName>ppt_x</p:attrName>
                                        </p:attrNameLst>
                                      </p:cBhvr>
                                      <p:tavLst>
                                        <p:tav tm="0">
                                          <p:val>
                                            <p:strVal val="#ppt_x"/>
                                          </p:val>
                                        </p:tav>
                                        <p:tav tm="100000">
                                          <p:val>
                                            <p:strVal val="#ppt_x"/>
                                          </p:val>
                                        </p:tav>
                                      </p:tavLst>
                                    </p:anim>
                                    <p:anim calcmode="lin" valueType="num">
                                      <p:cBhvr additive="base">
                                        <p:cTn id="8" dur="500" fill="hold"/>
                                        <p:tgtEl>
                                          <p:spTgt spid="51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39"/>
                                        </p:tgtEl>
                                        <p:attrNameLst>
                                          <p:attrName>style.visibility</p:attrName>
                                        </p:attrNameLst>
                                      </p:cBhvr>
                                      <p:to>
                                        <p:strVal val="visible"/>
                                      </p:to>
                                    </p:set>
                                    <p:anim calcmode="lin" valueType="num">
                                      <p:cBhvr additive="base">
                                        <p:cTn id="11" dur="500" fill="hold"/>
                                        <p:tgtEl>
                                          <p:spTgt spid="5139"/>
                                        </p:tgtEl>
                                        <p:attrNameLst>
                                          <p:attrName>ppt_x</p:attrName>
                                        </p:attrNameLst>
                                      </p:cBhvr>
                                      <p:tavLst>
                                        <p:tav tm="0">
                                          <p:val>
                                            <p:strVal val="#ppt_x"/>
                                          </p:val>
                                        </p:tav>
                                        <p:tav tm="100000">
                                          <p:val>
                                            <p:strVal val="#ppt_x"/>
                                          </p:val>
                                        </p:tav>
                                      </p:tavLst>
                                    </p:anim>
                                    <p:anim calcmode="lin" valueType="num">
                                      <p:cBhvr additive="base">
                                        <p:cTn id="12" dur="500" fill="hold"/>
                                        <p:tgtEl>
                                          <p:spTgt spid="51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140"/>
                                        </p:tgtEl>
                                        <p:attrNameLst>
                                          <p:attrName>style.visibility</p:attrName>
                                        </p:attrNameLst>
                                      </p:cBhvr>
                                      <p:to>
                                        <p:strVal val="visible"/>
                                      </p:to>
                                    </p:set>
                                    <p:anim calcmode="lin" valueType="num">
                                      <p:cBhvr additive="base">
                                        <p:cTn id="15" dur="500" fill="hold"/>
                                        <p:tgtEl>
                                          <p:spTgt spid="5140"/>
                                        </p:tgtEl>
                                        <p:attrNameLst>
                                          <p:attrName>ppt_x</p:attrName>
                                        </p:attrNameLst>
                                      </p:cBhvr>
                                      <p:tavLst>
                                        <p:tav tm="0">
                                          <p:val>
                                            <p:strVal val="#ppt_x"/>
                                          </p:val>
                                        </p:tav>
                                        <p:tav tm="100000">
                                          <p:val>
                                            <p:strVal val="#ppt_x"/>
                                          </p:val>
                                        </p:tav>
                                      </p:tavLst>
                                    </p:anim>
                                    <p:anim calcmode="lin" valueType="num">
                                      <p:cBhvr additive="base">
                                        <p:cTn id="16" dur="500" fill="hold"/>
                                        <p:tgtEl>
                                          <p:spTgt spid="514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141"/>
                                        </p:tgtEl>
                                        <p:attrNameLst>
                                          <p:attrName>style.visibility</p:attrName>
                                        </p:attrNameLst>
                                      </p:cBhvr>
                                      <p:to>
                                        <p:strVal val="visible"/>
                                      </p:to>
                                    </p:set>
                                    <p:anim calcmode="lin" valueType="num">
                                      <p:cBhvr additive="base">
                                        <p:cTn id="19" dur="500" fill="hold"/>
                                        <p:tgtEl>
                                          <p:spTgt spid="5141"/>
                                        </p:tgtEl>
                                        <p:attrNameLst>
                                          <p:attrName>ppt_x</p:attrName>
                                        </p:attrNameLst>
                                      </p:cBhvr>
                                      <p:tavLst>
                                        <p:tav tm="0">
                                          <p:val>
                                            <p:strVal val="#ppt_x"/>
                                          </p:val>
                                        </p:tav>
                                        <p:tav tm="100000">
                                          <p:val>
                                            <p:strVal val="#ppt_x"/>
                                          </p:val>
                                        </p:tav>
                                      </p:tavLst>
                                    </p:anim>
                                    <p:anim calcmode="lin" valueType="num">
                                      <p:cBhvr additive="base">
                                        <p:cTn id="20" dur="500" fill="hold"/>
                                        <p:tgtEl>
                                          <p:spTgt spid="51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143"/>
                                        </p:tgtEl>
                                        <p:attrNameLst>
                                          <p:attrName>style.visibility</p:attrName>
                                        </p:attrNameLst>
                                      </p:cBhvr>
                                      <p:to>
                                        <p:strVal val="visible"/>
                                      </p:to>
                                    </p:set>
                                    <p:anim calcmode="lin" valueType="num">
                                      <p:cBhvr additive="base">
                                        <p:cTn id="23" dur="500" fill="hold"/>
                                        <p:tgtEl>
                                          <p:spTgt spid="5143"/>
                                        </p:tgtEl>
                                        <p:attrNameLst>
                                          <p:attrName>ppt_x</p:attrName>
                                        </p:attrNameLst>
                                      </p:cBhvr>
                                      <p:tavLst>
                                        <p:tav tm="0">
                                          <p:val>
                                            <p:strVal val="#ppt_x"/>
                                          </p:val>
                                        </p:tav>
                                        <p:tav tm="100000">
                                          <p:val>
                                            <p:strVal val="#ppt_x"/>
                                          </p:val>
                                        </p:tav>
                                      </p:tavLst>
                                    </p:anim>
                                    <p:anim calcmode="lin" valueType="num">
                                      <p:cBhvr additive="base">
                                        <p:cTn id="24" dur="500" fill="hold"/>
                                        <p:tgtEl>
                                          <p:spTgt spid="514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144"/>
                                        </p:tgtEl>
                                        <p:attrNameLst>
                                          <p:attrName>style.visibility</p:attrName>
                                        </p:attrNameLst>
                                      </p:cBhvr>
                                      <p:to>
                                        <p:strVal val="visible"/>
                                      </p:to>
                                    </p:set>
                                    <p:anim calcmode="lin" valueType="num">
                                      <p:cBhvr additive="base">
                                        <p:cTn id="27" dur="500" fill="hold"/>
                                        <p:tgtEl>
                                          <p:spTgt spid="5144"/>
                                        </p:tgtEl>
                                        <p:attrNameLst>
                                          <p:attrName>ppt_x</p:attrName>
                                        </p:attrNameLst>
                                      </p:cBhvr>
                                      <p:tavLst>
                                        <p:tav tm="0">
                                          <p:val>
                                            <p:strVal val="#ppt_x"/>
                                          </p:val>
                                        </p:tav>
                                        <p:tav tm="100000">
                                          <p:val>
                                            <p:strVal val="#ppt_x"/>
                                          </p:val>
                                        </p:tav>
                                      </p:tavLst>
                                    </p:anim>
                                    <p:anim calcmode="lin" valueType="num">
                                      <p:cBhvr additive="base">
                                        <p:cTn id="28" dur="500" fill="hold"/>
                                        <p:tgtEl>
                                          <p:spTgt spid="514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145"/>
                                        </p:tgtEl>
                                        <p:attrNameLst>
                                          <p:attrName>style.visibility</p:attrName>
                                        </p:attrNameLst>
                                      </p:cBhvr>
                                      <p:to>
                                        <p:strVal val="visible"/>
                                      </p:to>
                                    </p:set>
                                    <p:anim calcmode="lin" valueType="num">
                                      <p:cBhvr additive="base">
                                        <p:cTn id="31" dur="500" fill="hold"/>
                                        <p:tgtEl>
                                          <p:spTgt spid="5145"/>
                                        </p:tgtEl>
                                        <p:attrNameLst>
                                          <p:attrName>ppt_x</p:attrName>
                                        </p:attrNameLst>
                                      </p:cBhvr>
                                      <p:tavLst>
                                        <p:tav tm="0">
                                          <p:val>
                                            <p:strVal val="#ppt_x"/>
                                          </p:val>
                                        </p:tav>
                                        <p:tav tm="100000">
                                          <p:val>
                                            <p:strVal val="#ppt_x"/>
                                          </p:val>
                                        </p:tav>
                                      </p:tavLst>
                                    </p:anim>
                                    <p:anim calcmode="lin" valueType="num">
                                      <p:cBhvr additive="base">
                                        <p:cTn id="32" dur="500" fill="hold"/>
                                        <p:tgtEl>
                                          <p:spTgt spid="514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146"/>
                                        </p:tgtEl>
                                        <p:attrNameLst>
                                          <p:attrName>style.visibility</p:attrName>
                                        </p:attrNameLst>
                                      </p:cBhvr>
                                      <p:to>
                                        <p:strVal val="visible"/>
                                      </p:to>
                                    </p:set>
                                    <p:anim calcmode="lin" valueType="num">
                                      <p:cBhvr additive="base">
                                        <p:cTn id="35" dur="500" fill="hold"/>
                                        <p:tgtEl>
                                          <p:spTgt spid="5146"/>
                                        </p:tgtEl>
                                        <p:attrNameLst>
                                          <p:attrName>ppt_x</p:attrName>
                                        </p:attrNameLst>
                                      </p:cBhvr>
                                      <p:tavLst>
                                        <p:tav tm="0">
                                          <p:val>
                                            <p:strVal val="#ppt_x"/>
                                          </p:val>
                                        </p:tav>
                                        <p:tav tm="100000">
                                          <p:val>
                                            <p:strVal val="#ppt_x"/>
                                          </p:val>
                                        </p:tav>
                                      </p:tavLst>
                                    </p:anim>
                                    <p:anim calcmode="lin" valueType="num">
                                      <p:cBhvr additive="base">
                                        <p:cTn id="36" dur="500" fill="hold"/>
                                        <p:tgtEl>
                                          <p:spTgt spid="514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147"/>
                                        </p:tgtEl>
                                        <p:attrNameLst>
                                          <p:attrName>style.visibility</p:attrName>
                                        </p:attrNameLst>
                                      </p:cBhvr>
                                      <p:to>
                                        <p:strVal val="visible"/>
                                      </p:to>
                                    </p:set>
                                    <p:anim calcmode="lin" valueType="num">
                                      <p:cBhvr additive="base">
                                        <p:cTn id="39" dur="500" fill="hold"/>
                                        <p:tgtEl>
                                          <p:spTgt spid="5147"/>
                                        </p:tgtEl>
                                        <p:attrNameLst>
                                          <p:attrName>ppt_x</p:attrName>
                                        </p:attrNameLst>
                                      </p:cBhvr>
                                      <p:tavLst>
                                        <p:tav tm="0">
                                          <p:val>
                                            <p:strVal val="#ppt_x"/>
                                          </p:val>
                                        </p:tav>
                                        <p:tav tm="100000">
                                          <p:val>
                                            <p:strVal val="#ppt_x"/>
                                          </p:val>
                                        </p:tav>
                                      </p:tavLst>
                                    </p:anim>
                                    <p:anim calcmode="lin" valueType="num">
                                      <p:cBhvr additive="base">
                                        <p:cTn id="40" dur="500" fill="hold"/>
                                        <p:tgtEl>
                                          <p:spTgt spid="514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148"/>
                                        </p:tgtEl>
                                        <p:attrNameLst>
                                          <p:attrName>style.visibility</p:attrName>
                                        </p:attrNameLst>
                                      </p:cBhvr>
                                      <p:to>
                                        <p:strVal val="visible"/>
                                      </p:to>
                                    </p:set>
                                    <p:anim calcmode="lin" valueType="num">
                                      <p:cBhvr additive="base">
                                        <p:cTn id="43" dur="500" fill="hold"/>
                                        <p:tgtEl>
                                          <p:spTgt spid="5148"/>
                                        </p:tgtEl>
                                        <p:attrNameLst>
                                          <p:attrName>ppt_x</p:attrName>
                                        </p:attrNameLst>
                                      </p:cBhvr>
                                      <p:tavLst>
                                        <p:tav tm="0">
                                          <p:val>
                                            <p:strVal val="#ppt_x"/>
                                          </p:val>
                                        </p:tav>
                                        <p:tav tm="100000">
                                          <p:val>
                                            <p:strVal val="#ppt_x"/>
                                          </p:val>
                                        </p:tav>
                                      </p:tavLst>
                                    </p:anim>
                                    <p:anim calcmode="lin" valueType="num">
                                      <p:cBhvr additive="base">
                                        <p:cTn id="44" dur="500" fill="hold"/>
                                        <p:tgtEl>
                                          <p:spTgt spid="514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149"/>
                                        </p:tgtEl>
                                        <p:attrNameLst>
                                          <p:attrName>style.visibility</p:attrName>
                                        </p:attrNameLst>
                                      </p:cBhvr>
                                      <p:to>
                                        <p:strVal val="visible"/>
                                      </p:to>
                                    </p:set>
                                    <p:anim calcmode="lin" valueType="num">
                                      <p:cBhvr additive="base">
                                        <p:cTn id="47" dur="500" fill="hold"/>
                                        <p:tgtEl>
                                          <p:spTgt spid="5149"/>
                                        </p:tgtEl>
                                        <p:attrNameLst>
                                          <p:attrName>ppt_x</p:attrName>
                                        </p:attrNameLst>
                                      </p:cBhvr>
                                      <p:tavLst>
                                        <p:tav tm="0">
                                          <p:val>
                                            <p:strVal val="#ppt_x"/>
                                          </p:val>
                                        </p:tav>
                                        <p:tav tm="100000">
                                          <p:val>
                                            <p:strVal val="#ppt_x"/>
                                          </p:val>
                                        </p:tav>
                                      </p:tavLst>
                                    </p:anim>
                                    <p:anim calcmode="lin" valueType="num">
                                      <p:cBhvr additive="base">
                                        <p:cTn id="48" dur="500" fill="hold"/>
                                        <p:tgtEl>
                                          <p:spTgt spid="5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3" grpId="0"/>
      <p:bldP spid="5144" grpId="0" animBg="1"/>
      <p:bldP spid="5145" grpId="0"/>
      <p:bldP spid="5146" grpId="0" animBg="1"/>
      <p:bldP spid="5147" grpId="0"/>
      <p:bldP spid="5148" grpId="0" animBg="1"/>
      <p:bldP spid="51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710" name="Picture 54" descr="图片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3500438"/>
            <a:ext cx="3200400"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82" name="Text Box 26"/>
          <p:cNvSpPr txBox="1">
            <a:spLocks noChangeArrowheads="1"/>
          </p:cNvSpPr>
          <p:nvPr/>
        </p:nvSpPr>
        <p:spPr bwMode="auto">
          <a:xfrm>
            <a:off x="179388" y="115888"/>
            <a:ext cx="8710612" cy="35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dirty="0">
                <a:solidFill>
                  <a:srgbClr val="0000FF"/>
                </a:solidFill>
              </a:rPr>
              <a:t>例</a:t>
            </a:r>
            <a:r>
              <a:rPr kumimoji="1" lang="en-US" altLang="zh-CN" dirty="0">
                <a:solidFill>
                  <a:srgbClr val="0000FF"/>
                </a:solidFill>
              </a:rPr>
              <a:t>4-1</a:t>
            </a:r>
            <a:r>
              <a:rPr kumimoji="1" lang="en-US" altLang="zh-CN" dirty="0"/>
              <a:t> </a:t>
            </a:r>
            <a:r>
              <a:rPr kumimoji="1" lang="zh-CN" altLang="en-US" dirty="0"/>
              <a:t>已知双原子分子的势函数为：                      ，</a:t>
            </a:r>
          </a:p>
          <a:p>
            <a:endParaRPr kumimoji="1" lang="zh-CN" altLang="en-US" dirty="0"/>
          </a:p>
          <a:p>
            <a:pPr>
              <a:lnSpc>
                <a:spcPct val="120000"/>
              </a:lnSpc>
            </a:pPr>
            <a:r>
              <a:rPr kumimoji="1" lang="en-US" altLang="zh-CN" i="1" dirty="0"/>
              <a:t>a</a:t>
            </a:r>
            <a:r>
              <a:rPr kumimoji="1" lang="zh-CN" altLang="en-US" dirty="0"/>
              <a:t>、</a:t>
            </a:r>
            <a:r>
              <a:rPr kumimoji="1" lang="en-US" altLang="zh-CN" i="1" dirty="0"/>
              <a:t>b</a:t>
            </a:r>
            <a:r>
              <a:rPr kumimoji="1" lang="zh-CN" altLang="en-US" dirty="0"/>
              <a:t>为正常数，函数曲线如图，如果分子的总能量为零。求：</a:t>
            </a:r>
            <a:r>
              <a:rPr kumimoji="1" lang="en-US" altLang="zh-CN" dirty="0"/>
              <a:t>(1) </a:t>
            </a:r>
            <a:r>
              <a:rPr kumimoji="1" lang="zh-CN" altLang="en-US" dirty="0"/>
              <a:t>双原子之间的最小距离； </a:t>
            </a:r>
            <a:r>
              <a:rPr kumimoji="1" lang="en-US" altLang="zh-CN" dirty="0"/>
              <a:t>(2) </a:t>
            </a:r>
            <a:r>
              <a:rPr kumimoji="1" lang="zh-CN" altLang="en-US" dirty="0"/>
              <a:t>双原子之间平衡位置的距离； </a:t>
            </a:r>
            <a:r>
              <a:rPr kumimoji="1" lang="en-US" altLang="zh-CN" dirty="0"/>
              <a:t>(3) </a:t>
            </a:r>
            <a:r>
              <a:rPr kumimoji="1" lang="zh-CN" altLang="en-US" dirty="0"/>
              <a:t>双原子之间最大引力时的两原子距离；  </a:t>
            </a:r>
            <a:r>
              <a:rPr kumimoji="1" lang="en-US" altLang="zh-CN" dirty="0"/>
              <a:t>(4) </a:t>
            </a:r>
            <a:r>
              <a:rPr kumimoji="1" lang="zh-CN" altLang="en-US" dirty="0"/>
              <a:t>画出与势能曲线相应的原子之间的相互作用力曲线。</a:t>
            </a:r>
          </a:p>
        </p:txBody>
      </p:sp>
      <p:sp>
        <p:nvSpPr>
          <p:cNvPr id="70683" name="Text Box 27"/>
          <p:cNvSpPr txBox="1">
            <a:spLocks noChangeArrowheads="1"/>
          </p:cNvSpPr>
          <p:nvPr/>
        </p:nvSpPr>
        <p:spPr bwMode="auto">
          <a:xfrm>
            <a:off x="179388" y="3630613"/>
            <a:ext cx="1114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solidFill>
                  <a:srgbClr val="0000FF"/>
                </a:solidFill>
              </a:rPr>
              <a:t>解：</a:t>
            </a:r>
          </a:p>
        </p:txBody>
      </p:sp>
      <p:graphicFrame>
        <p:nvGraphicFramePr>
          <p:cNvPr id="70684" name="Object 28"/>
          <p:cNvGraphicFramePr>
            <a:graphicFrameLocks noChangeAspect="1"/>
          </p:cNvGraphicFramePr>
          <p:nvPr/>
        </p:nvGraphicFramePr>
        <p:xfrm>
          <a:off x="1908175" y="3686175"/>
          <a:ext cx="2800350" cy="679450"/>
        </p:xfrm>
        <a:graphic>
          <a:graphicData uri="http://schemas.openxmlformats.org/presentationml/2006/ole">
            <mc:AlternateContent xmlns:mc="http://schemas.openxmlformats.org/markup-compatibility/2006">
              <mc:Choice xmlns:v="urn:schemas-microsoft-com:vml" Requires="v">
                <p:oleObj spid="_x0000_s18555" name="Equation" r:id="rId4" imgW="989965" imgH="241300" progId="Equation.3">
                  <p:embed/>
                </p:oleObj>
              </mc:Choice>
              <mc:Fallback>
                <p:oleObj name="Equation" r:id="rId4" imgW="989965" imgH="241300" progId="Equation.3">
                  <p:embed/>
                  <p:pic>
                    <p:nvPicPr>
                      <p:cNvPr id="0" name="Picture 2"/>
                      <p:cNvPicPr>
                        <a:picLocks noChangeAspect="1" noChangeArrowheads="1"/>
                      </p:cNvPicPr>
                      <p:nvPr/>
                    </p:nvPicPr>
                    <p:blipFill>
                      <a:blip r:embed="rId5">
                        <a:lum contrast="100000"/>
                        <a:extLst>
                          <a:ext uri="{28A0092B-C50C-407E-A947-70E740481C1C}">
                            <a14:useLocalDpi xmlns:a14="http://schemas.microsoft.com/office/drawing/2010/main" val="0"/>
                          </a:ext>
                        </a:extLst>
                      </a:blip>
                      <a:srcRect/>
                      <a:stretch>
                        <a:fillRect/>
                      </a:stretch>
                    </p:blipFill>
                    <p:spPr bwMode="auto">
                      <a:xfrm>
                        <a:off x="1908175" y="3686175"/>
                        <a:ext cx="280035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85" name="Object 29"/>
          <p:cNvGraphicFramePr>
            <a:graphicFrameLocks noChangeAspect="1"/>
          </p:cNvGraphicFramePr>
          <p:nvPr/>
        </p:nvGraphicFramePr>
        <p:xfrm>
          <a:off x="755650" y="5402263"/>
          <a:ext cx="2232025" cy="1116012"/>
        </p:xfrm>
        <a:graphic>
          <a:graphicData uri="http://schemas.openxmlformats.org/presentationml/2006/ole">
            <mc:AlternateContent xmlns:mc="http://schemas.openxmlformats.org/markup-compatibility/2006">
              <mc:Choice xmlns:v="urn:schemas-microsoft-com:vml" Requires="v">
                <p:oleObj spid="_x0000_s18556" name="Equation" r:id="rId6" imgW="786765" imgH="393700" progId="Equation.3">
                  <p:embed/>
                </p:oleObj>
              </mc:Choice>
              <mc:Fallback>
                <p:oleObj name="Equation" r:id="rId6" imgW="786765" imgH="393700" progId="Equation.3">
                  <p:embed/>
                  <p:pic>
                    <p:nvPicPr>
                      <p:cNvPr id="0" name="Picture 3"/>
                      <p:cNvPicPr>
                        <a:picLocks noChangeAspect="1" noChangeArrowheads="1"/>
                      </p:cNvPicPr>
                      <p:nvPr/>
                    </p:nvPicPr>
                    <p:blipFill>
                      <a:blip r:embed="rId7">
                        <a:lum contrast="100000"/>
                        <a:extLst>
                          <a:ext uri="{28A0092B-C50C-407E-A947-70E740481C1C}">
                            <a14:useLocalDpi xmlns:a14="http://schemas.microsoft.com/office/drawing/2010/main" val="0"/>
                          </a:ext>
                        </a:extLst>
                      </a:blip>
                      <a:srcRect/>
                      <a:stretch>
                        <a:fillRect/>
                      </a:stretch>
                    </p:blipFill>
                    <p:spPr bwMode="auto">
                      <a:xfrm>
                        <a:off x="755650" y="5402263"/>
                        <a:ext cx="2232025"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86" name="Object 30"/>
          <p:cNvGraphicFramePr>
            <a:graphicFrameLocks noChangeAspect="1"/>
          </p:cNvGraphicFramePr>
          <p:nvPr/>
        </p:nvGraphicFramePr>
        <p:xfrm>
          <a:off x="3703638" y="5326063"/>
          <a:ext cx="1804987" cy="1209675"/>
        </p:xfrm>
        <a:graphic>
          <a:graphicData uri="http://schemas.openxmlformats.org/presentationml/2006/ole">
            <mc:AlternateContent xmlns:mc="http://schemas.openxmlformats.org/markup-compatibility/2006">
              <mc:Choice xmlns:v="urn:schemas-microsoft-com:vml" Requires="v">
                <p:oleObj spid="_x0000_s18557" name="公式" r:id="rId8" imgW="631190" imgH="425450" progId="Equation.3">
                  <p:embed/>
                </p:oleObj>
              </mc:Choice>
              <mc:Fallback>
                <p:oleObj name="公式" r:id="rId8" imgW="631190" imgH="425450" progId="Equation.3">
                  <p:embed/>
                  <p:pic>
                    <p:nvPicPr>
                      <p:cNvPr id="0" name="Picture 4"/>
                      <p:cNvPicPr>
                        <a:picLocks noChangeAspect="1" noChangeArrowheads="1"/>
                      </p:cNvPicPr>
                      <p:nvPr/>
                    </p:nvPicPr>
                    <p:blipFill>
                      <a:blip r:embed="rId9">
                        <a:lum contrast="100000"/>
                        <a:extLst>
                          <a:ext uri="{28A0092B-C50C-407E-A947-70E740481C1C}">
                            <a14:useLocalDpi xmlns:a14="http://schemas.microsoft.com/office/drawing/2010/main" val="0"/>
                          </a:ext>
                        </a:extLst>
                      </a:blip>
                      <a:srcRect/>
                      <a:stretch>
                        <a:fillRect/>
                      </a:stretch>
                    </p:blipFill>
                    <p:spPr bwMode="auto">
                      <a:xfrm>
                        <a:off x="3703638" y="5326063"/>
                        <a:ext cx="1804987"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87" name="Object 31"/>
          <p:cNvGraphicFramePr>
            <a:graphicFrameLocks noChangeAspect="1"/>
          </p:cNvGraphicFramePr>
          <p:nvPr/>
        </p:nvGraphicFramePr>
        <p:xfrm>
          <a:off x="6107113" y="44450"/>
          <a:ext cx="2209800" cy="984250"/>
        </p:xfrm>
        <a:graphic>
          <a:graphicData uri="http://schemas.openxmlformats.org/presentationml/2006/ole">
            <mc:AlternateContent xmlns:mc="http://schemas.openxmlformats.org/markup-compatibility/2006">
              <mc:Choice xmlns:v="urn:schemas-microsoft-com:vml" Requires="v">
                <p:oleObj spid="_x0000_s18558" name="Equation" r:id="rId10" imgW="875665" imgH="393700" progId="Equation.3">
                  <p:embed/>
                </p:oleObj>
              </mc:Choice>
              <mc:Fallback>
                <p:oleObj name="Equation" r:id="rId10" imgW="875665" imgH="393700" progId="Equation.3">
                  <p:embed/>
                  <p:pic>
                    <p:nvPicPr>
                      <p:cNvPr id="0" name="Picture 5"/>
                      <p:cNvPicPr>
                        <a:picLocks noChangeAspect="1" noChangeArrowheads="1"/>
                      </p:cNvPicPr>
                      <p:nvPr/>
                    </p:nvPicPr>
                    <p:blipFill>
                      <a:blip r:embed="rId11">
                        <a:lum contrast="100000"/>
                        <a:extLst>
                          <a:ext uri="{28A0092B-C50C-407E-A947-70E740481C1C}">
                            <a14:useLocalDpi xmlns:a14="http://schemas.microsoft.com/office/drawing/2010/main" val="0"/>
                          </a:ext>
                        </a:extLst>
                      </a:blip>
                      <a:srcRect/>
                      <a:stretch>
                        <a:fillRect/>
                      </a:stretch>
                    </p:blipFill>
                    <p:spPr bwMode="auto">
                      <a:xfrm>
                        <a:off x="6107113" y="44450"/>
                        <a:ext cx="2209800"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96" name="Text Box 40"/>
          <p:cNvSpPr txBox="1">
            <a:spLocks noChangeArrowheads="1"/>
          </p:cNvSpPr>
          <p:nvPr/>
        </p:nvSpPr>
        <p:spPr bwMode="auto">
          <a:xfrm>
            <a:off x="1085850" y="3630613"/>
            <a:ext cx="822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en-US" altLang="zh-CN"/>
              <a:t>(1)</a:t>
            </a:r>
          </a:p>
        </p:txBody>
      </p:sp>
      <p:sp>
        <p:nvSpPr>
          <p:cNvPr id="70700" name="Rectangle 44"/>
          <p:cNvSpPr>
            <a:spLocks noChangeArrowheads="1"/>
          </p:cNvSpPr>
          <p:nvPr/>
        </p:nvSpPr>
        <p:spPr bwMode="auto">
          <a:xfrm>
            <a:off x="395288" y="4292600"/>
            <a:ext cx="48768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nSpc>
                <a:spcPct val="120000"/>
              </a:lnSpc>
            </a:pPr>
            <a:r>
              <a:rPr kumimoji="1" lang="zh-CN" altLang="en-US"/>
              <a:t>当动能 </a:t>
            </a:r>
            <a:r>
              <a:rPr kumimoji="1" lang="en-US" altLang="zh-CN" i="1"/>
              <a:t>E</a:t>
            </a:r>
            <a:r>
              <a:rPr kumimoji="1" lang="en-US" altLang="zh-CN" baseline="-25000"/>
              <a:t>k</a:t>
            </a:r>
            <a:r>
              <a:rPr kumimoji="1" lang="en-US" altLang="zh-CN"/>
              <a:t>=0 </a:t>
            </a:r>
            <a:r>
              <a:rPr kumimoji="1" lang="zh-CN" altLang="en-US"/>
              <a:t>时，</a:t>
            </a:r>
            <a:r>
              <a:rPr kumimoji="1" lang="en-US" altLang="zh-CN" i="1"/>
              <a:t>E</a:t>
            </a:r>
            <a:r>
              <a:rPr kumimoji="1" lang="en-US" altLang="zh-CN" baseline="-25000"/>
              <a:t>p</a:t>
            </a:r>
            <a:r>
              <a:rPr kumimoji="1" lang="zh-CN" altLang="en-US"/>
              <a:t>为最大，两原子之间有最小距离：</a:t>
            </a:r>
          </a:p>
        </p:txBody>
      </p:sp>
      <p:sp>
        <p:nvSpPr>
          <p:cNvPr id="49163" name="矩形 10"/>
          <p:cNvSpPr>
            <a:spLocks noChangeArrowheads="1"/>
          </p:cNvSpPr>
          <p:nvPr/>
        </p:nvSpPr>
        <p:spPr bwMode="auto">
          <a:xfrm>
            <a:off x="6659563" y="5589588"/>
            <a:ext cx="936625" cy="503237"/>
          </a:xfrm>
          <a:prstGeom prst="rect">
            <a:avLst/>
          </a:prstGeom>
          <a:solidFill>
            <a:schemeClr val="bg1"/>
          </a:solidFill>
          <a:ln w="9525" algn="ctr">
            <a:solidFill>
              <a:schemeClr val="bg1"/>
            </a:solidFill>
            <a:round/>
          </a:ln>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400"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683"/>
                                        </p:tgtEl>
                                        <p:attrNameLst>
                                          <p:attrName>style.visibility</p:attrName>
                                        </p:attrNameLst>
                                      </p:cBhvr>
                                      <p:to>
                                        <p:strVal val="visible"/>
                                      </p:to>
                                    </p:set>
                                    <p:anim calcmode="lin" valueType="num">
                                      <p:cBhvr additive="base">
                                        <p:cTn id="7" dur="500" fill="hold"/>
                                        <p:tgtEl>
                                          <p:spTgt spid="70683"/>
                                        </p:tgtEl>
                                        <p:attrNameLst>
                                          <p:attrName>ppt_x</p:attrName>
                                        </p:attrNameLst>
                                      </p:cBhvr>
                                      <p:tavLst>
                                        <p:tav tm="0">
                                          <p:val>
                                            <p:strVal val="#ppt_x"/>
                                          </p:val>
                                        </p:tav>
                                        <p:tav tm="100000">
                                          <p:val>
                                            <p:strVal val="#ppt_x"/>
                                          </p:val>
                                        </p:tav>
                                      </p:tavLst>
                                    </p:anim>
                                    <p:anim calcmode="lin" valueType="num">
                                      <p:cBhvr additive="base">
                                        <p:cTn id="8" dur="500" fill="hold"/>
                                        <p:tgtEl>
                                          <p:spTgt spid="7068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684"/>
                                        </p:tgtEl>
                                        <p:attrNameLst>
                                          <p:attrName>style.visibility</p:attrName>
                                        </p:attrNameLst>
                                      </p:cBhvr>
                                      <p:to>
                                        <p:strVal val="visible"/>
                                      </p:to>
                                    </p:set>
                                    <p:anim calcmode="lin" valueType="num">
                                      <p:cBhvr additive="base">
                                        <p:cTn id="11" dur="500" fill="hold"/>
                                        <p:tgtEl>
                                          <p:spTgt spid="70684"/>
                                        </p:tgtEl>
                                        <p:attrNameLst>
                                          <p:attrName>ppt_x</p:attrName>
                                        </p:attrNameLst>
                                      </p:cBhvr>
                                      <p:tavLst>
                                        <p:tav tm="0">
                                          <p:val>
                                            <p:strVal val="#ppt_x"/>
                                          </p:val>
                                        </p:tav>
                                        <p:tav tm="100000">
                                          <p:val>
                                            <p:strVal val="#ppt_x"/>
                                          </p:val>
                                        </p:tav>
                                      </p:tavLst>
                                    </p:anim>
                                    <p:anim calcmode="lin" valueType="num">
                                      <p:cBhvr additive="base">
                                        <p:cTn id="12" dur="500" fill="hold"/>
                                        <p:tgtEl>
                                          <p:spTgt spid="7068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0685"/>
                                        </p:tgtEl>
                                        <p:attrNameLst>
                                          <p:attrName>style.visibility</p:attrName>
                                        </p:attrNameLst>
                                      </p:cBhvr>
                                      <p:to>
                                        <p:strVal val="visible"/>
                                      </p:to>
                                    </p:set>
                                    <p:anim calcmode="lin" valueType="num">
                                      <p:cBhvr additive="base">
                                        <p:cTn id="15" dur="500" fill="hold"/>
                                        <p:tgtEl>
                                          <p:spTgt spid="70685"/>
                                        </p:tgtEl>
                                        <p:attrNameLst>
                                          <p:attrName>ppt_x</p:attrName>
                                        </p:attrNameLst>
                                      </p:cBhvr>
                                      <p:tavLst>
                                        <p:tav tm="0">
                                          <p:val>
                                            <p:strVal val="#ppt_x"/>
                                          </p:val>
                                        </p:tav>
                                        <p:tav tm="100000">
                                          <p:val>
                                            <p:strVal val="#ppt_x"/>
                                          </p:val>
                                        </p:tav>
                                      </p:tavLst>
                                    </p:anim>
                                    <p:anim calcmode="lin" valueType="num">
                                      <p:cBhvr additive="base">
                                        <p:cTn id="16" dur="500" fill="hold"/>
                                        <p:tgtEl>
                                          <p:spTgt spid="706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0686"/>
                                        </p:tgtEl>
                                        <p:attrNameLst>
                                          <p:attrName>style.visibility</p:attrName>
                                        </p:attrNameLst>
                                      </p:cBhvr>
                                      <p:to>
                                        <p:strVal val="visible"/>
                                      </p:to>
                                    </p:set>
                                    <p:anim calcmode="lin" valueType="num">
                                      <p:cBhvr additive="base">
                                        <p:cTn id="19" dur="500" fill="hold"/>
                                        <p:tgtEl>
                                          <p:spTgt spid="70686"/>
                                        </p:tgtEl>
                                        <p:attrNameLst>
                                          <p:attrName>ppt_x</p:attrName>
                                        </p:attrNameLst>
                                      </p:cBhvr>
                                      <p:tavLst>
                                        <p:tav tm="0">
                                          <p:val>
                                            <p:strVal val="#ppt_x"/>
                                          </p:val>
                                        </p:tav>
                                        <p:tav tm="100000">
                                          <p:val>
                                            <p:strVal val="#ppt_x"/>
                                          </p:val>
                                        </p:tav>
                                      </p:tavLst>
                                    </p:anim>
                                    <p:anim calcmode="lin" valueType="num">
                                      <p:cBhvr additive="base">
                                        <p:cTn id="20" dur="500" fill="hold"/>
                                        <p:tgtEl>
                                          <p:spTgt spid="7068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0696"/>
                                        </p:tgtEl>
                                        <p:attrNameLst>
                                          <p:attrName>style.visibility</p:attrName>
                                        </p:attrNameLst>
                                      </p:cBhvr>
                                      <p:to>
                                        <p:strVal val="visible"/>
                                      </p:to>
                                    </p:set>
                                    <p:anim calcmode="lin" valueType="num">
                                      <p:cBhvr additive="base">
                                        <p:cTn id="23" dur="500" fill="hold"/>
                                        <p:tgtEl>
                                          <p:spTgt spid="70696"/>
                                        </p:tgtEl>
                                        <p:attrNameLst>
                                          <p:attrName>ppt_x</p:attrName>
                                        </p:attrNameLst>
                                      </p:cBhvr>
                                      <p:tavLst>
                                        <p:tav tm="0">
                                          <p:val>
                                            <p:strVal val="#ppt_x"/>
                                          </p:val>
                                        </p:tav>
                                        <p:tav tm="100000">
                                          <p:val>
                                            <p:strVal val="#ppt_x"/>
                                          </p:val>
                                        </p:tav>
                                      </p:tavLst>
                                    </p:anim>
                                    <p:anim calcmode="lin" valueType="num">
                                      <p:cBhvr additive="base">
                                        <p:cTn id="24" dur="500" fill="hold"/>
                                        <p:tgtEl>
                                          <p:spTgt spid="7069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0700"/>
                                        </p:tgtEl>
                                        <p:attrNameLst>
                                          <p:attrName>style.visibility</p:attrName>
                                        </p:attrNameLst>
                                      </p:cBhvr>
                                      <p:to>
                                        <p:strVal val="visible"/>
                                      </p:to>
                                    </p:set>
                                    <p:anim calcmode="lin" valueType="num">
                                      <p:cBhvr additive="base">
                                        <p:cTn id="27" dur="500" fill="hold"/>
                                        <p:tgtEl>
                                          <p:spTgt spid="70700"/>
                                        </p:tgtEl>
                                        <p:attrNameLst>
                                          <p:attrName>ppt_x</p:attrName>
                                        </p:attrNameLst>
                                      </p:cBhvr>
                                      <p:tavLst>
                                        <p:tav tm="0">
                                          <p:val>
                                            <p:strVal val="#ppt_x"/>
                                          </p:val>
                                        </p:tav>
                                        <p:tav tm="100000">
                                          <p:val>
                                            <p:strVal val="#ppt_x"/>
                                          </p:val>
                                        </p:tav>
                                      </p:tavLst>
                                    </p:anim>
                                    <p:anim calcmode="lin" valueType="num">
                                      <p:cBhvr additive="base">
                                        <p:cTn id="28" dur="500" fill="hold"/>
                                        <p:tgtEl>
                                          <p:spTgt spid="707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83" grpId="0"/>
      <p:bldP spid="70696" grpId="0"/>
      <p:bldP spid="7070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8" name="Picture 48" descr="图片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88913"/>
            <a:ext cx="3554412"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1" name="Text Box 11"/>
          <p:cNvSpPr txBox="1">
            <a:spLocks noChangeArrowheads="1"/>
          </p:cNvSpPr>
          <p:nvPr/>
        </p:nvSpPr>
        <p:spPr bwMode="auto">
          <a:xfrm>
            <a:off x="641350" y="981075"/>
            <a:ext cx="4291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t>平衡位置的条件为</a:t>
            </a:r>
            <a:r>
              <a:rPr kumimoji="1" lang="en-US" altLang="zh-CN" i="1"/>
              <a:t>F</a:t>
            </a:r>
            <a:r>
              <a:rPr kumimoji="1" lang="en-US" altLang="zh-CN"/>
              <a:t>=0</a:t>
            </a:r>
            <a:r>
              <a:rPr kumimoji="1" lang="zh-CN" altLang="en-US"/>
              <a:t>，</a:t>
            </a:r>
          </a:p>
        </p:txBody>
      </p:sp>
      <p:graphicFrame>
        <p:nvGraphicFramePr>
          <p:cNvPr id="71692" name="Object 12"/>
          <p:cNvGraphicFramePr>
            <a:graphicFrameLocks noChangeAspect="1"/>
          </p:cNvGraphicFramePr>
          <p:nvPr/>
        </p:nvGraphicFramePr>
        <p:xfrm>
          <a:off x="679450" y="1557338"/>
          <a:ext cx="4829175" cy="2239962"/>
        </p:xfrm>
        <a:graphic>
          <a:graphicData uri="http://schemas.openxmlformats.org/presentationml/2006/ole">
            <mc:AlternateContent xmlns:mc="http://schemas.openxmlformats.org/markup-compatibility/2006">
              <mc:Choice xmlns:v="urn:schemas-microsoft-com:vml" Requires="v">
                <p:oleObj spid="_x0000_s19609" name="Equation" r:id="rId4" imgW="1752600" imgH="812800" progId="Equation.3">
                  <p:embed/>
                </p:oleObj>
              </mc:Choice>
              <mc:Fallback>
                <p:oleObj name="Equation" r:id="rId4" imgW="1752600" imgH="812800" progId="Equation.3">
                  <p:embed/>
                  <p:pic>
                    <p:nvPicPr>
                      <p:cNvPr id="0" name="Picture 2"/>
                      <p:cNvPicPr>
                        <a:picLocks noChangeAspect="1" noChangeArrowheads="1"/>
                      </p:cNvPicPr>
                      <p:nvPr/>
                    </p:nvPicPr>
                    <p:blipFill>
                      <a:blip r:embed="rId5">
                        <a:lum contrast="100000"/>
                        <a:extLst>
                          <a:ext uri="{28A0092B-C50C-407E-A947-70E740481C1C}">
                            <a14:useLocalDpi xmlns:a14="http://schemas.microsoft.com/office/drawing/2010/main" val="0"/>
                          </a:ext>
                        </a:extLst>
                      </a:blip>
                      <a:srcRect/>
                      <a:stretch>
                        <a:fillRect/>
                      </a:stretch>
                    </p:blipFill>
                    <p:spPr bwMode="auto">
                      <a:xfrm>
                        <a:off x="679450" y="1557338"/>
                        <a:ext cx="4829175" cy="223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3" name="Object 13"/>
          <p:cNvGraphicFramePr>
            <a:graphicFrameLocks noChangeAspect="1"/>
          </p:cNvGraphicFramePr>
          <p:nvPr/>
        </p:nvGraphicFramePr>
        <p:xfrm>
          <a:off x="4787900" y="2660650"/>
          <a:ext cx="1728788" cy="1235075"/>
        </p:xfrm>
        <a:graphic>
          <a:graphicData uri="http://schemas.openxmlformats.org/presentationml/2006/ole">
            <mc:AlternateContent xmlns:mc="http://schemas.openxmlformats.org/markup-compatibility/2006">
              <mc:Choice xmlns:v="urn:schemas-microsoft-com:vml" Requires="v">
                <p:oleObj spid="_x0000_s19610" name="公式" r:id="rId6" imgW="594360" imgH="425450" progId="Equation.3">
                  <p:embed/>
                </p:oleObj>
              </mc:Choice>
              <mc:Fallback>
                <p:oleObj name="公式" r:id="rId6" imgW="594360" imgH="425450" progId="Equation.3">
                  <p:embed/>
                  <p:pic>
                    <p:nvPicPr>
                      <p:cNvPr id="0" name="Picture 3"/>
                      <p:cNvPicPr>
                        <a:picLocks noChangeAspect="1" noChangeArrowheads="1"/>
                      </p:cNvPicPr>
                      <p:nvPr/>
                    </p:nvPicPr>
                    <p:blipFill>
                      <a:blip r:embed="rId7">
                        <a:lum contrast="100000"/>
                        <a:extLst>
                          <a:ext uri="{28A0092B-C50C-407E-A947-70E740481C1C}">
                            <a14:useLocalDpi xmlns:a14="http://schemas.microsoft.com/office/drawing/2010/main" val="0"/>
                          </a:ext>
                        </a:extLst>
                      </a:blip>
                      <a:srcRect/>
                      <a:stretch>
                        <a:fillRect/>
                      </a:stretch>
                    </p:blipFill>
                    <p:spPr bwMode="auto">
                      <a:xfrm>
                        <a:off x="4787900" y="2660650"/>
                        <a:ext cx="1728788" cy="12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94" name="Text Box 14"/>
          <p:cNvSpPr txBox="1">
            <a:spLocks noChangeArrowheads="1"/>
          </p:cNvSpPr>
          <p:nvPr/>
        </p:nvSpPr>
        <p:spPr bwMode="auto">
          <a:xfrm>
            <a:off x="738188" y="4508500"/>
            <a:ext cx="3473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t>最大引力的条件为： </a:t>
            </a:r>
          </a:p>
        </p:txBody>
      </p:sp>
      <p:graphicFrame>
        <p:nvGraphicFramePr>
          <p:cNvPr id="71695" name="Object 15"/>
          <p:cNvGraphicFramePr>
            <a:graphicFrameLocks noChangeAspect="1"/>
          </p:cNvGraphicFramePr>
          <p:nvPr/>
        </p:nvGraphicFramePr>
        <p:xfrm>
          <a:off x="4140200" y="4300538"/>
          <a:ext cx="1223963" cy="1000125"/>
        </p:xfrm>
        <a:graphic>
          <a:graphicData uri="http://schemas.openxmlformats.org/presentationml/2006/ole">
            <mc:AlternateContent xmlns:mc="http://schemas.openxmlformats.org/markup-compatibility/2006">
              <mc:Choice xmlns:v="urn:schemas-microsoft-com:vml" Requires="v">
                <p:oleObj spid="_x0000_s19611" name="Equation" r:id="rId8" imgW="482600" imgH="393700" progId="Equation.3">
                  <p:embed/>
                </p:oleObj>
              </mc:Choice>
              <mc:Fallback>
                <p:oleObj name="Equation" r:id="rId8" imgW="482600" imgH="393700" progId="Equation.3">
                  <p:embed/>
                  <p:pic>
                    <p:nvPicPr>
                      <p:cNvPr id="0" name="Picture 4"/>
                      <p:cNvPicPr>
                        <a:picLocks noChangeAspect="1" noChangeArrowheads="1"/>
                      </p:cNvPicPr>
                      <p:nvPr/>
                    </p:nvPicPr>
                    <p:blipFill>
                      <a:blip r:embed="rId9">
                        <a:lum contrast="100000"/>
                        <a:extLst>
                          <a:ext uri="{28A0092B-C50C-407E-A947-70E740481C1C}">
                            <a14:useLocalDpi xmlns:a14="http://schemas.microsoft.com/office/drawing/2010/main" val="0"/>
                          </a:ext>
                        </a:extLst>
                      </a:blip>
                      <a:srcRect/>
                      <a:stretch>
                        <a:fillRect/>
                      </a:stretch>
                    </p:blipFill>
                    <p:spPr bwMode="auto">
                      <a:xfrm>
                        <a:off x="4140200" y="4300538"/>
                        <a:ext cx="1223963"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6" name="Object 16"/>
          <p:cNvGraphicFramePr>
            <a:graphicFrameLocks noChangeAspect="1"/>
          </p:cNvGraphicFramePr>
          <p:nvPr/>
        </p:nvGraphicFramePr>
        <p:xfrm>
          <a:off x="827088" y="5229225"/>
          <a:ext cx="3311525" cy="1222375"/>
        </p:xfrm>
        <a:graphic>
          <a:graphicData uri="http://schemas.openxmlformats.org/presentationml/2006/ole">
            <mc:AlternateContent xmlns:mc="http://schemas.openxmlformats.org/markup-compatibility/2006">
              <mc:Choice xmlns:v="urn:schemas-microsoft-com:vml" Requires="v">
                <p:oleObj spid="_x0000_s19612" name="Equation" r:id="rId10" imgW="1167765" imgH="431800" progId="Equation.3">
                  <p:embed/>
                </p:oleObj>
              </mc:Choice>
              <mc:Fallback>
                <p:oleObj name="Equation" r:id="rId10" imgW="1167765" imgH="431800" progId="Equation.3">
                  <p:embed/>
                  <p:pic>
                    <p:nvPicPr>
                      <p:cNvPr id="0" name="Picture 5"/>
                      <p:cNvPicPr>
                        <a:picLocks noChangeAspect="1" noChangeArrowheads="1"/>
                      </p:cNvPicPr>
                      <p:nvPr/>
                    </p:nvPicPr>
                    <p:blipFill>
                      <a:blip r:embed="rId11">
                        <a:lum contrast="100000"/>
                        <a:extLst>
                          <a:ext uri="{28A0092B-C50C-407E-A947-70E740481C1C}">
                            <a14:useLocalDpi xmlns:a14="http://schemas.microsoft.com/office/drawing/2010/main" val="0"/>
                          </a:ext>
                        </a:extLst>
                      </a:blip>
                      <a:srcRect/>
                      <a:stretch>
                        <a:fillRect/>
                      </a:stretch>
                    </p:blipFill>
                    <p:spPr bwMode="auto">
                      <a:xfrm>
                        <a:off x="827088" y="5229225"/>
                        <a:ext cx="3311525"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7" name="Object 17"/>
          <p:cNvGraphicFramePr>
            <a:graphicFrameLocks noChangeAspect="1"/>
          </p:cNvGraphicFramePr>
          <p:nvPr/>
        </p:nvGraphicFramePr>
        <p:xfrm>
          <a:off x="4859338" y="5229225"/>
          <a:ext cx="2239962" cy="1223963"/>
        </p:xfrm>
        <a:graphic>
          <a:graphicData uri="http://schemas.openxmlformats.org/presentationml/2006/ole">
            <mc:AlternateContent xmlns:mc="http://schemas.openxmlformats.org/markup-compatibility/2006">
              <mc:Choice xmlns:v="urn:schemas-microsoft-com:vml" Requires="v">
                <p:oleObj spid="_x0000_s19613" name="公式" r:id="rId12" imgW="777240" imgH="425450" progId="Equation.3">
                  <p:embed/>
                </p:oleObj>
              </mc:Choice>
              <mc:Fallback>
                <p:oleObj name="公式" r:id="rId12" imgW="777240" imgH="425450" progId="Equation.3">
                  <p:embed/>
                  <p:pic>
                    <p:nvPicPr>
                      <p:cNvPr id="0" name="Picture 6"/>
                      <p:cNvPicPr>
                        <a:picLocks noChangeAspect="1" noChangeArrowheads="1"/>
                      </p:cNvPicPr>
                      <p:nvPr/>
                    </p:nvPicPr>
                    <p:blipFill>
                      <a:blip r:embed="rId13">
                        <a:lum contrast="100000"/>
                        <a:extLst>
                          <a:ext uri="{28A0092B-C50C-407E-A947-70E740481C1C}">
                            <a14:useLocalDpi xmlns:a14="http://schemas.microsoft.com/office/drawing/2010/main" val="0"/>
                          </a:ext>
                        </a:extLst>
                      </a:blip>
                      <a:srcRect/>
                      <a:stretch>
                        <a:fillRect/>
                      </a:stretch>
                    </p:blipFill>
                    <p:spPr bwMode="auto">
                      <a:xfrm>
                        <a:off x="4859338" y="5229225"/>
                        <a:ext cx="2239962"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98" name="Rectangle 18"/>
          <p:cNvSpPr>
            <a:spLocks noChangeArrowheads="1"/>
          </p:cNvSpPr>
          <p:nvPr/>
        </p:nvSpPr>
        <p:spPr bwMode="auto">
          <a:xfrm>
            <a:off x="179388" y="260350"/>
            <a:ext cx="5400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en-US" altLang="zh-CN"/>
              <a:t>(2) </a:t>
            </a:r>
            <a:r>
              <a:rPr kumimoji="1" lang="zh-CN" altLang="en-US"/>
              <a:t>双原子之间平衡位置的距离</a:t>
            </a:r>
          </a:p>
        </p:txBody>
      </p:sp>
      <p:sp>
        <p:nvSpPr>
          <p:cNvPr id="71699" name="Rectangle 19"/>
          <p:cNvSpPr>
            <a:spLocks noChangeArrowheads="1"/>
          </p:cNvSpPr>
          <p:nvPr/>
        </p:nvSpPr>
        <p:spPr bwMode="auto">
          <a:xfrm>
            <a:off x="323850" y="3860800"/>
            <a:ext cx="698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en-US" altLang="zh-CN" dirty="0"/>
              <a:t>(3) </a:t>
            </a:r>
            <a:r>
              <a:rPr kumimoji="1" lang="zh-CN" altLang="en-US" dirty="0"/>
              <a:t>双原子之间最大引力时的两原子距离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691"/>
                                        </p:tgtEl>
                                        <p:attrNameLst>
                                          <p:attrName>style.visibility</p:attrName>
                                        </p:attrNameLst>
                                      </p:cBhvr>
                                      <p:to>
                                        <p:strVal val="visible"/>
                                      </p:to>
                                    </p:set>
                                    <p:anim calcmode="lin" valueType="num">
                                      <p:cBhvr additive="base">
                                        <p:cTn id="7" dur="500" fill="hold"/>
                                        <p:tgtEl>
                                          <p:spTgt spid="71691"/>
                                        </p:tgtEl>
                                        <p:attrNameLst>
                                          <p:attrName>ppt_x</p:attrName>
                                        </p:attrNameLst>
                                      </p:cBhvr>
                                      <p:tavLst>
                                        <p:tav tm="0">
                                          <p:val>
                                            <p:strVal val="#ppt_x"/>
                                          </p:val>
                                        </p:tav>
                                        <p:tav tm="100000">
                                          <p:val>
                                            <p:strVal val="#ppt_x"/>
                                          </p:val>
                                        </p:tav>
                                      </p:tavLst>
                                    </p:anim>
                                    <p:anim calcmode="lin" valueType="num">
                                      <p:cBhvr additive="base">
                                        <p:cTn id="8" dur="500" fill="hold"/>
                                        <p:tgtEl>
                                          <p:spTgt spid="7169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692"/>
                                        </p:tgtEl>
                                        <p:attrNameLst>
                                          <p:attrName>style.visibility</p:attrName>
                                        </p:attrNameLst>
                                      </p:cBhvr>
                                      <p:to>
                                        <p:strVal val="visible"/>
                                      </p:to>
                                    </p:set>
                                    <p:anim calcmode="lin" valueType="num">
                                      <p:cBhvr additive="base">
                                        <p:cTn id="11" dur="500" fill="hold"/>
                                        <p:tgtEl>
                                          <p:spTgt spid="71692"/>
                                        </p:tgtEl>
                                        <p:attrNameLst>
                                          <p:attrName>ppt_x</p:attrName>
                                        </p:attrNameLst>
                                      </p:cBhvr>
                                      <p:tavLst>
                                        <p:tav tm="0">
                                          <p:val>
                                            <p:strVal val="#ppt_x"/>
                                          </p:val>
                                        </p:tav>
                                        <p:tav tm="100000">
                                          <p:val>
                                            <p:strVal val="#ppt_x"/>
                                          </p:val>
                                        </p:tav>
                                      </p:tavLst>
                                    </p:anim>
                                    <p:anim calcmode="lin" valueType="num">
                                      <p:cBhvr additive="base">
                                        <p:cTn id="12" dur="500" fill="hold"/>
                                        <p:tgtEl>
                                          <p:spTgt spid="7169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1693"/>
                                        </p:tgtEl>
                                        <p:attrNameLst>
                                          <p:attrName>style.visibility</p:attrName>
                                        </p:attrNameLst>
                                      </p:cBhvr>
                                      <p:to>
                                        <p:strVal val="visible"/>
                                      </p:to>
                                    </p:set>
                                    <p:anim calcmode="lin" valueType="num">
                                      <p:cBhvr additive="base">
                                        <p:cTn id="15" dur="500" fill="hold"/>
                                        <p:tgtEl>
                                          <p:spTgt spid="71693"/>
                                        </p:tgtEl>
                                        <p:attrNameLst>
                                          <p:attrName>ppt_x</p:attrName>
                                        </p:attrNameLst>
                                      </p:cBhvr>
                                      <p:tavLst>
                                        <p:tav tm="0">
                                          <p:val>
                                            <p:strVal val="#ppt_x"/>
                                          </p:val>
                                        </p:tav>
                                        <p:tav tm="100000">
                                          <p:val>
                                            <p:strVal val="#ppt_x"/>
                                          </p:val>
                                        </p:tav>
                                      </p:tavLst>
                                    </p:anim>
                                    <p:anim calcmode="lin" valueType="num">
                                      <p:cBhvr additive="base">
                                        <p:cTn id="16" dur="500" fill="hold"/>
                                        <p:tgtEl>
                                          <p:spTgt spid="7169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1699"/>
                                        </p:tgtEl>
                                        <p:attrNameLst>
                                          <p:attrName>style.visibility</p:attrName>
                                        </p:attrNameLst>
                                      </p:cBhvr>
                                      <p:to>
                                        <p:strVal val="visible"/>
                                      </p:to>
                                    </p:set>
                                    <p:anim calcmode="lin" valueType="num">
                                      <p:cBhvr additive="base">
                                        <p:cTn id="21" dur="500" fill="hold"/>
                                        <p:tgtEl>
                                          <p:spTgt spid="71699"/>
                                        </p:tgtEl>
                                        <p:attrNameLst>
                                          <p:attrName>ppt_x</p:attrName>
                                        </p:attrNameLst>
                                      </p:cBhvr>
                                      <p:tavLst>
                                        <p:tav tm="0">
                                          <p:val>
                                            <p:strVal val="#ppt_x"/>
                                          </p:val>
                                        </p:tav>
                                        <p:tav tm="100000">
                                          <p:val>
                                            <p:strVal val="#ppt_x"/>
                                          </p:val>
                                        </p:tav>
                                      </p:tavLst>
                                    </p:anim>
                                    <p:anim calcmode="lin" valueType="num">
                                      <p:cBhvr additive="base">
                                        <p:cTn id="22" dur="500" fill="hold"/>
                                        <p:tgtEl>
                                          <p:spTgt spid="7169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1694"/>
                                        </p:tgtEl>
                                        <p:attrNameLst>
                                          <p:attrName>style.visibility</p:attrName>
                                        </p:attrNameLst>
                                      </p:cBhvr>
                                      <p:to>
                                        <p:strVal val="visible"/>
                                      </p:to>
                                    </p:set>
                                    <p:anim calcmode="lin" valueType="num">
                                      <p:cBhvr additive="base">
                                        <p:cTn id="27" dur="500" fill="hold"/>
                                        <p:tgtEl>
                                          <p:spTgt spid="71694"/>
                                        </p:tgtEl>
                                        <p:attrNameLst>
                                          <p:attrName>ppt_x</p:attrName>
                                        </p:attrNameLst>
                                      </p:cBhvr>
                                      <p:tavLst>
                                        <p:tav tm="0">
                                          <p:val>
                                            <p:strVal val="#ppt_x"/>
                                          </p:val>
                                        </p:tav>
                                        <p:tav tm="100000">
                                          <p:val>
                                            <p:strVal val="#ppt_x"/>
                                          </p:val>
                                        </p:tav>
                                      </p:tavLst>
                                    </p:anim>
                                    <p:anim calcmode="lin" valueType="num">
                                      <p:cBhvr additive="base">
                                        <p:cTn id="28" dur="500" fill="hold"/>
                                        <p:tgtEl>
                                          <p:spTgt spid="7169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1695"/>
                                        </p:tgtEl>
                                        <p:attrNameLst>
                                          <p:attrName>style.visibility</p:attrName>
                                        </p:attrNameLst>
                                      </p:cBhvr>
                                      <p:to>
                                        <p:strVal val="visible"/>
                                      </p:to>
                                    </p:set>
                                    <p:anim calcmode="lin" valueType="num">
                                      <p:cBhvr additive="base">
                                        <p:cTn id="31" dur="500" fill="hold"/>
                                        <p:tgtEl>
                                          <p:spTgt spid="71695"/>
                                        </p:tgtEl>
                                        <p:attrNameLst>
                                          <p:attrName>ppt_x</p:attrName>
                                        </p:attrNameLst>
                                      </p:cBhvr>
                                      <p:tavLst>
                                        <p:tav tm="0">
                                          <p:val>
                                            <p:strVal val="#ppt_x"/>
                                          </p:val>
                                        </p:tav>
                                        <p:tav tm="100000">
                                          <p:val>
                                            <p:strVal val="#ppt_x"/>
                                          </p:val>
                                        </p:tav>
                                      </p:tavLst>
                                    </p:anim>
                                    <p:anim calcmode="lin" valueType="num">
                                      <p:cBhvr additive="base">
                                        <p:cTn id="32" dur="500" fill="hold"/>
                                        <p:tgtEl>
                                          <p:spTgt spid="7169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1696"/>
                                        </p:tgtEl>
                                        <p:attrNameLst>
                                          <p:attrName>style.visibility</p:attrName>
                                        </p:attrNameLst>
                                      </p:cBhvr>
                                      <p:to>
                                        <p:strVal val="visible"/>
                                      </p:to>
                                    </p:set>
                                    <p:anim calcmode="lin" valueType="num">
                                      <p:cBhvr additive="base">
                                        <p:cTn id="35" dur="500" fill="hold"/>
                                        <p:tgtEl>
                                          <p:spTgt spid="71696"/>
                                        </p:tgtEl>
                                        <p:attrNameLst>
                                          <p:attrName>ppt_x</p:attrName>
                                        </p:attrNameLst>
                                      </p:cBhvr>
                                      <p:tavLst>
                                        <p:tav tm="0">
                                          <p:val>
                                            <p:strVal val="#ppt_x"/>
                                          </p:val>
                                        </p:tav>
                                        <p:tav tm="100000">
                                          <p:val>
                                            <p:strVal val="#ppt_x"/>
                                          </p:val>
                                        </p:tav>
                                      </p:tavLst>
                                    </p:anim>
                                    <p:anim calcmode="lin" valueType="num">
                                      <p:cBhvr additive="base">
                                        <p:cTn id="36" dur="500" fill="hold"/>
                                        <p:tgtEl>
                                          <p:spTgt spid="7169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1697"/>
                                        </p:tgtEl>
                                        <p:attrNameLst>
                                          <p:attrName>style.visibility</p:attrName>
                                        </p:attrNameLst>
                                      </p:cBhvr>
                                      <p:to>
                                        <p:strVal val="visible"/>
                                      </p:to>
                                    </p:set>
                                    <p:anim calcmode="lin" valueType="num">
                                      <p:cBhvr additive="base">
                                        <p:cTn id="39" dur="500" fill="hold"/>
                                        <p:tgtEl>
                                          <p:spTgt spid="71697"/>
                                        </p:tgtEl>
                                        <p:attrNameLst>
                                          <p:attrName>ppt_x</p:attrName>
                                        </p:attrNameLst>
                                      </p:cBhvr>
                                      <p:tavLst>
                                        <p:tav tm="0">
                                          <p:val>
                                            <p:strVal val="#ppt_x"/>
                                          </p:val>
                                        </p:tav>
                                        <p:tav tm="100000">
                                          <p:val>
                                            <p:strVal val="#ppt_x"/>
                                          </p:val>
                                        </p:tav>
                                      </p:tavLst>
                                    </p:anim>
                                    <p:anim calcmode="lin" valueType="num">
                                      <p:cBhvr additive="base">
                                        <p:cTn id="40" dur="500" fill="hold"/>
                                        <p:tgtEl>
                                          <p:spTgt spid="716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1" grpId="0"/>
      <p:bldP spid="71694" grpId="0"/>
      <p:bldP spid="7169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8" name="Text Box 10"/>
          <p:cNvSpPr txBox="1">
            <a:spLocks noChangeArrowheads="1"/>
          </p:cNvSpPr>
          <p:nvPr/>
        </p:nvSpPr>
        <p:spPr bwMode="auto">
          <a:xfrm>
            <a:off x="179388" y="1916113"/>
            <a:ext cx="46307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t>在位置</a:t>
            </a:r>
            <a:r>
              <a:rPr kumimoji="1" lang="en-US" altLang="zh-CN" i="1"/>
              <a:t>x</a:t>
            </a:r>
            <a:r>
              <a:rPr kumimoji="1" lang="en-US" altLang="zh-CN" baseline="-25000"/>
              <a:t>1</a:t>
            </a:r>
            <a:r>
              <a:rPr kumimoji="1" lang="zh-CN" altLang="en-US"/>
              <a:t>处，保守力</a:t>
            </a:r>
            <a:r>
              <a:rPr kumimoji="1" lang="en-US" altLang="zh-CN" i="1"/>
              <a:t>F</a:t>
            </a:r>
            <a:r>
              <a:rPr kumimoji="1" lang="zh-CN" altLang="en-US"/>
              <a:t>为零。</a:t>
            </a:r>
          </a:p>
        </p:txBody>
      </p:sp>
      <p:sp>
        <p:nvSpPr>
          <p:cNvPr id="73739" name="Text Box 11"/>
          <p:cNvSpPr txBox="1">
            <a:spLocks noChangeArrowheads="1"/>
          </p:cNvSpPr>
          <p:nvPr/>
        </p:nvSpPr>
        <p:spPr bwMode="auto">
          <a:xfrm>
            <a:off x="179388" y="3068638"/>
            <a:ext cx="49879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t>在势能曲线的拐点位置 </a:t>
            </a:r>
            <a:r>
              <a:rPr kumimoji="1" lang="en-US" altLang="zh-CN" i="1"/>
              <a:t>x</a:t>
            </a:r>
            <a:r>
              <a:rPr kumimoji="1" lang="en-US" altLang="zh-CN" baseline="-25000"/>
              <a:t>2</a:t>
            </a:r>
            <a:r>
              <a:rPr kumimoji="1" lang="en-US" altLang="zh-CN"/>
              <a:t> </a:t>
            </a:r>
            <a:r>
              <a:rPr kumimoji="1" lang="zh-CN" altLang="en-US"/>
              <a:t>处，保守力</a:t>
            </a:r>
            <a:r>
              <a:rPr kumimoji="1" lang="en-US" altLang="zh-CN" i="1"/>
              <a:t>F</a:t>
            </a:r>
            <a:r>
              <a:rPr kumimoji="1" lang="zh-CN" altLang="en-US"/>
              <a:t>有最小值。</a:t>
            </a:r>
          </a:p>
        </p:txBody>
      </p:sp>
      <p:sp>
        <p:nvSpPr>
          <p:cNvPr id="73740" name="Rectangle 12"/>
          <p:cNvSpPr>
            <a:spLocks noChangeArrowheads="1"/>
          </p:cNvSpPr>
          <p:nvPr/>
        </p:nvSpPr>
        <p:spPr bwMode="auto">
          <a:xfrm>
            <a:off x="179388" y="404813"/>
            <a:ext cx="79930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en-US" altLang="zh-CN"/>
              <a:t>(4)  </a:t>
            </a:r>
            <a:r>
              <a:rPr kumimoji="1" lang="zh-CN" altLang="en-US"/>
              <a:t>画出与势能曲线相应的原子之间的相互作用力曲线。</a:t>
            </a:r>
          </a:p>
        </p:txBody>
      </p:sp>
      <p:pic>
        <p:nvPicPr>
          <p:cNvPr id="73776" name="Picture 48" descr="图片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268413"/>
            <a:ext cx="406558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8"/>
                                        </p:tgtEl>
                                        <p:attrNameLst>
                                          <p:attrName>style.visibility</p:attrName>
                                        </p:attrNameLst>
                                      </p:cBhvr>
                                      <p:to>
                                        <p:strVal val="visible"/>
                                      </p:to>
                                    </p:set>
                                    <p:anim calcmode="lin" valueType="num">
                                      <p:cBhvr additive="base">
                                        <p:cTn id="7" dur="500" fill="hold"/>
                                        <p:tgtEl>
                                          <p:spTgt spid="73738"/>
                                        </p:tgtEl>
                                        <p:attrNameLst>
                                          <p:attrName>ppt_x</p:attrName>
                                        </p:attrNameLst>
                                      </p:cBhvr>
                                      <p:tavLst>
                                        <p:tav tm="0">
                                          <p:val>
                                            <p:strVal val="#ppt_x"/>
                                          </p:val>
                                        </p:tav>
                                        <p:tav tm="100000">
                                          <p:val>
                                            <p:strVal val="#ppt_x"/>
                                          </p:val>
                                        </p:tav>
                                      </p:tavLst>
                                    </p:anim>
                                    <p:anim calcmode="lin" valueType="num">
                                      <p:cBhvr additive="base">
                                        <p:cTn id="8" dur="500" fill="hold"/>
                                        <p:tgtEl>
                                          <p:spTgt spid="7373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3739"/>
                                        </p:tgtEl>
                                        <p:attrNameLst>
                                          <p:attrName>style.visibility</p:attrName>
                                        </p:attrNameLst>
                                      </p:cBhvr>
                                      <p:to>
                                        <p:strVal val="visible"/>
                                      </p:to>
                                    </p:set>
                                    <p:anim calcmode="lin" valueType="num">
                                      <p:cBhvr additive="base">
                                        <p:cTn id="11" dur="500" fill="hold"/>
                                        <p:tgtEl>
                                          <p:spTgt spid="73739"/>
                                        </p:tgtEl>
                                        <p:attrNameLst>
                                          <p:attrName>ppt_x</p:attrName>
                                        </p:attrNameLst>
                                      </p:cBhvr>
                                      <p:tavLst>
                                        <p:tav tm="0">
                                          <p:val>
                                            <p:strVal val="#ppt_x"/>
                                          </p:val>
                                        </p:tav>
                                        <p:tav tm="100000">
                                          <p:val>
                                            <p:strVal val="#ppt_x"/>
                                          </p:val>
                                        </p:tav>
                                      </p:tavLst>
                                    </p:anim>
                                    <p:anim calcmode="lin" valueType="num">
                                      <p:cBhvr additive="base">
                                        <p:cTn id="12" dur="500" fill="hold"/>
                                        <p:tgtEl>
                                          <p:spTgt spid="737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8" grpId="0"/>
      <p:bldP spid="737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8" name="Rectangle 6"/>
          <p:cNvSpPr>
            <a:spLocks noChangeArrowheads="1"/>
          </p:cNvSpPr>
          <p:nvPr/>
        </p:nvSpPr>
        <p:spPr bwMode="auto">
          <a:xfrm>
            <a:off x="107950" y="115888"/>
            <a:ext cx="3097213"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rPr>
              <a:t>§4-2 </a:t>
            </a:r>
            <a:r>
              <a:rPr kumimoji="1" lang="zh-CN" altLang="en-US" dirty="0">
                <a:solidFill>
                  <a:srgbClr val="FF0000"/>
                </a:solidFill>
              </a:rPr>
              <a:t>动能定理</a:t>
            </a:r>
          </a:p>
        </p:txBody>
      </p:sp>
      <p:grpSp>
        <p:nvGrpSpPr>
          <p:cNvPr id="2" name="Group 24"/>
          <p:cNvGrpSpPr/>
          <p:nvPr/>
        </p:nvGrpSpPr>
        <p:grpSpPr bwMode="auto">
          <a:xfrm>
            <a:off x="323850" y="765175"/>
            <a:ext cx="8353425" cy="590550"/>
            <a:chOff x="249" y="754"/>
            <a:chExt cx="5262" cy="372"/>
          </a:xfrm>
        </p:grpSpPr>
        <p:sp>
          <p:nvSpPr>
            <p:cNvPr id="29712" name="Text Box 7"/>
            <p:cNvSpPr txBox="1">
              <a:spLocks noChangeArrowheads="1"/>
            </p:cNvSpPr>
            <p:nvPr/>
          </p:nvSpPr>
          <p:spPr bwMode="auto">
            <a:xfrm>
              <a:off x="249" y="799"/>
              <a:ext cx="5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t>设质点在变力     的作用下沿曲线从</a:t>
              </a:r>
              <a:r>
                <a:rPr kumimoji="1" lang="en-US" altLang="zh-CN" i="1"/>
                <a:t>a</a:t>
              </a:r>
              <a:r>
                <a:rPr kumimoji="1" lang="zh-CN" altLang="en-US"/>
                <a:t>点移动到</a:t>
              </a:r>
              <a:r>
                <a:rPr kumimoji="1" lang="en-US" altLang="zh-CN" i="1"/>
                <a:t>b</a:t>
              </a:r>
              <a:r>
                <a:rPr kumimoji="1" lang="zh-CN" altLang="en-US"/>
                <a:t>点，</a:t>
              </a:r>
              <a:endParaRPr kumimoji="1" lang="zh-CN" altLang="en-US" b="0"/>
            </a:p>
          </p:txBody>
        </p:sp>
        <p:graphicFrame>
          <p:nvGraphicFramePr>
            <p:cNvPr id="29704" name="Object 8"/>
            <p:cNvGraphicFramePr>
              <a:graphicFrameLocks noChangeAspect="1"/>
            </p:cNvGraphicFramePr>
            <p:nvPr/>
          </p:nvGraphicFramePr>
          <p:xfrm>
            <a:off x="1655" y="754"/>
            <a:ext cx="294" cy="363"/>
          </p:xfrm>
          <a:graphic>
            <a:graphicData uri="http://schemas.openxmlformats.org/presentationml/2006/ole">
              <mc:AlternateContent xmlns:mc="http://schemas.openxmlformats.org/markup-compatibility/2006">
                <mc:Choice xmlns:v="urn:schemas-microsoft-com:vml" Requires="v">
                  <p:oleObj spid="_x0000_s20693" name="公式" r:id="rId3" imgW="165100" imgH="203200" progId="Equation.3">
                    <p:embed/>
                  </p:oleObj>
                </mc:Choice>
                <mc:Fallback>
                  <p:oleObj name="公式" r:id="rId3" imgW="165100" imgH="203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754"/>
                          <a:ext cx="294"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9657" name="Rectangle 25"/>
          <p:cNvSpPr>
            <a:spLocks noChangeArrowheads="1"/>
          </p:cNvSpPr>
          <p:nvPr/>
        </p:nvSpPr>
        <p:spPr bwMode="auto">
          <a:xfrm>
            <a:off x="323850" y="1412875"/>
            <a:ext cx="3527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变力所做的功为：</a:t>
            </a:r>
          </a:p>
        </p:txBody>
      </p:sp>
      <p:graphicFrame>
        <p:nvGraphicFramePr>
          <p:cNvPr id="69658" name="Object 26"/>
          <p:cNvGraphicFramePr>
            <a:graphicFrameLocks noChangeAspect="1"/>
          </p:cNvGraphicFramePr>
          <p:nvPr/>
        </p:nvGraphicFramePr>
        <p:xfrm>
          <a:off x="900113" y="1989138"/>
          <a:ext cx="3095625" cy="947737"/>
        </p:xfrm>
        <a:graphic>
          <a:graphicData uri="http://schemas.openxmlformats.org/presentationml/2006/ole">
            <mc:AlternateContent xmlns:mc="http://schemas.openxmlformats.org/markup-compatibility/2006">
              <mc:Choice xmlns:v="urn:schemas-microsoft-com:vml" Requires="v">
                <p:oleObj spid="_x0000_s20694" name="公式" r:id="rId5" imgW="1033145" imgH="316865" progId="Equation.3">
                  <p:embed/>
                </p:oleObj>
              </mc:Choice>
              <mc:Fallback>
                <p:oleObj name="公式" r:id="rId5" imgW="1033145" imgH="316865" progId="Equation.3">
                  <p:embed/>
                  <p:pic>
                    <p:nvPicPr>
                      <p:cNvPr id="0" name="Picture 3"/>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900113" y="1989138"/>
                        <a:ext cx="3095625" cy="947737"/>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graphicFrame>
        <p:nvGraphicFramePr>
          <p:cNvPr id="69659" name="Object 27"/>
          <p:cNvGraphicFramePr>
            <a:graphicFrameLocks noChangeAspect="1"/>
          </p:cNvGraphicFramePr>
          <p:nvPr/>
        </p:nvGraphicFramePr>
        <p:xfrm>
          <a:off x="971550" y="3357563"/>
          <a:ext cx="3816350" cy="1136650"/>
        </p:xfrm>
        <a:graphic>
          <a:graphicData uri="http://schemas.openxmlformats.org/presentationml/2006/ole">
            <mc:AlternateContent xmlns:mc="http://schemas.openxmlformats.org/markup-compatibility/2006">
              <mc:Choice xmlns:v="urn:schemas-microsoft-com:vml" Requires="v">
                <p:oleObj spid="_x0000_s20695" name="公式" r:id="rId7" imgW="1271270" imgH="371475" progId="Equation.3">
                  <p:embed/>
                </p:oleObj>
              </mc:Choice>
              <mc:Fallback>
                <p:oleObj name="公式" r:id="rId7" imgW="1271270" imgH="371475" progId="Equation.3">
                  <p:embed/>
                  <p:pic>
                    <p:nvPicPr>
                      <p:cNvPr id="0" name="Picture 4"/>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971550" y="3357563"/>
                        <a:ext cx="3816350" cy="1136650"/>
                      </a:xfrm>
                      <a:prstGeom prst="rect">
                        <a:avLst/>
                      </a:prstGeom>
                      <a:noFill/>
                      <a:extLst>
                        <a:ext uri="{909E8E84-426E-40DD-AFC4-6F175D3DCCD1}">
                          <a14:hiddenFill xmlns:a14="http://schemas.microsoft.com/office/drawing/2010/main">
                            <a:solidFill>
                              <a:srgbClr val="FFCCFF"/>
                            </a:solidFill>
                          </a14:hiddenFill>
                        </a:ext>
                      </a:extLst>
                    </p:spPr>
                  </p:pic>
                </p:oleObj>
              </mc:Fallback>
            </mc:AlternateContent>
          </a:graphicData>
        </a:graphic>
      </p:graphicFrame>
      <p:graphicFrame>
        <p:nvGraphicFramePr>
          <p:cNvPr id="69661" name="Object 29"/>
          <p:cNvGraphicFramePr>
            <a:graphicFrameLocks noChangeAspect="1"/>
          </p:cNvGraphicFramePr>
          <p:nvPr/>
        </p:nvGraphicFramePr>
        <p:xfrm>
          <a:off x="1476375" y="5461000"/>
          <a:ext cx="2303463" cy="1017588"/>
        </p:xfrm>
        <a:graphic>
          <a:graphicData uri="http://schemas.openxmlformats.org/presentationml/2006/ole">
            <mc:AlternateContent xmlns:mc="http://schemas.openxmlformats.org/markup-compatibility/2006">
              <mc:Choice xmlns:v="urn:schemas-microsoft-com:vml" Requires="v">
                <p:oleObj spid="_x0000_s20696" name="公式" r:id="rId9" imgW="768350" imgH="335280" progId="Equation.3">
                  <p:embed/>
                </p:oleObj>
              </mc:Choice>
              <mc:Fallback>
                <p:oleObj name="公式" r:id="rId9" imgW="768350" imgH="335280" progId="Equation.3">
                  <p:embed/>
                  <p:pic>
                    <p:nvPicPr>
                      <p:cNvPr id="0" name="Picture 5"/>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1476375" y="5461000"/>
                        <a:ext cx="2303463" cy="1017588"/>
                      </a:xfrm>
                      <a:prstGeom prst="rect">
                        <a:avLst/>
                      </a:prstGeom>
                      <a:noFill/>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28398" dir="1593903" algn="ctr" rotWithShape="0">
                                <a:srgbClr val="808080"/>
                              </a:outerShdw>
                            </a:effectLst>
                          </a14:hiddenEffects>
                        </a:ext>
                      </a:extLst>
                    </p:spPr>
                  </p:pic>
                </p:oleObj>
              </mc:Fallback>
            </mc:AlternateContent>
          </a:graphicData>
        </a:graphic>
      </p:graphicFrame>
      <p:graphicFrame>
        <p:nvGraphicFramePr>
          <p:cNvPr id="69662" name="Object 30"/>
          <p:cNvGraphicFramePr>
            <a:graphicFrameLocks noChangeAspect="1"/>
          </p:cNvGraphicFramePr>
          <p:nvPr/>
        </p:nvGraphicFramePr>
        <p:xfrm>
          <a:off x="5148361" y="4667250"/>
          <a:ext cx="1439863" cy="515938"/>
        </p:xfrm>
        <a:graphic>
          <a:graphicData uri="http://schemas.openxmlformats.org/presentationml/2006/ole">
            <mc:AlternateContent xmlns:mc="http://schemas.openxmlformats.org/markup-compatibility/2006">
              <mc:Choice xmlns:v="urn:schemas-microsoft-com:vml" Requires="v">
                <p:oleObj spid="_x0000_s20697" name="Equation" r:id="rId11" imgW="475615" imgH="172085" progId="Equation.3">
                  <p:embed/>
                </p:oleObj>
              </mc:Choice>
              <mc:Fallback>
                <p:oleObj name="Equation" r:id="rId11" imgW="475615" imgH="172085" progId="Equation.3">
                  <p:embed/>
                  <p:pic>
                    <p:nvPicPr>
                      <p:cNvPr id="0" name="Picture 6"/>
                      <p:cNvPicPr>
                        <a:picLocks noChangeAspect="1" noChangeArrowheads="1"/>
                      </p:cNvPicPr>
                      <p:nvPr/>
                    </p:nvPicPr>
                    <p:blipFill>
                      <a:blip r:embed="rId12">
                        <a:lum contrast="100000"/>
                        <a:extLst>
                          <a:ext uri="{28A0092B-C50C-407E-A947-70E740481C1C}">
                            <a14:useLocalDpi xmlns:a14="http://schemas.microsoft.com/office/drawing/2010/main" val="0"/>
                          </a:ext>
                        </a:extLst>
                      </a:blip>
                      <a:srcRect/>
                      <a:stretch>
                        <a:fillRect/>
                      </a:stretch>
                    </p:blipFill>
                    <p:spPr bwMode="auto">
                      <a:xfrm>
                        <a:off x="5148361" y="4667250"/>
                        <a:ext cx="1439863" cy="515938"/>
                      </a:xfrm>
                      <a:prstGeom prst="rect">
                        <a:avLst/>
                      </a:prstGeom>
                      <a:noFill/>
                      <a:extLst>
                        <a:ext uri="{909E8E84-426E-40DD-AFC4-6F175D3DCCD1}">
                          <a14:hiddenFill xmlns:a14="http://schemas.microsoft.com/office/drawing/2010/main">
                            <a:solidFill>
                              <a:srgbClr val="FFCCFF"/>
                            </a:solidFill>
                          </a14:hiddenFill>
                        </a:ext>
                      </a:extLst>
                    </p:spPr>
                  </p:pic>
                </p:oleObj>
              </mc:Fallback>
            </mc:AlternateContent>
          </a:graphicData>
        </a:graphic>
      </p:graphicFrame>
      <p:graphicFrame>
        <p:nvGraphicFramePr>
          <p:cNvPr id="69663" name="Object 31"/>
          <p:cNvGraphicFramePr>
            <a:graphicFrameLocks noChangeAspect="1"/>
          </p:cNvGraphicFramePr>
          <p:nvPr/>
        </p:nvGraphicFramePr>
        <p:xfrm>
          <a:off x="3843338" y="5373688"/>
          <a:ext cx="3033712" cy="1157287"/>
        </p:xfrm>
        <a:graphic>
          <a:graphicData uri="http://schemas.openxmlformats.org/presentationml/2006/ole">
            <mc:AlternateContent xmlns:mc="http://schemas.openxmlformats.org/markup-compatibility/2006">
              <mc:Choice xmlns:v="urn:schemas-microsoft-com:vml" Requires="v">
                <p:oleObj spid="_x0000_s20698" name="公式" r:id="rId13" imgW="987425" imgH="371475" progId="Equation.3">
                  <p:embed/>
                </p:oleObj>
              </mc:Choice>
              <mc:Fallback>
                <p:oleObj name="公式" r:id="rId13" imgW="987425" imgH="371475" progId="Equation.3">
                  <p:embed/>
                  <p:pic>
                    <p:nvPicPr>
                      <p:cNvPr id="0" name="Picture 7"/>
                      <p:cNvPicPr>
                        <a:picLocks noChangeAspect="1" noChangeArrowheads="1"/>
                      </p:cNvPicPr>
                      <p:nvPr/>
                    </p:nvPicPr>
                    <p:blipFill>
                      <a:blip r:embed="rId14">
                        <a:lum contrast="100000"/>
                        <a:extLst>
                          <a:ext uri="{28A0092B-C50C-407E-A947-70E740481C1C}">
                            <a14:useLocalDpi xmlns:a14="http://schemas.microsoft.com/office/drawing/2010/main" val="0"/>
                          </a:ext>
                        </a:extLst>
                      </a:blip>
                      <a:srcRect/>
                      <a:stretch>
                        <a:fillRect/>
                      </a:stretch>
                    </p:blipFill>
                    <p:spPr bwMode="auto">
                      <a:xfrm>
                        <a:off x="3843338" y="5373688"/>
                        <a:ext cx="3033712" cy="1157287"/>
                      </a:xfrm>
                      <a:prstGeom prst="rect">
                        <a:avLst/>
                      </a:prstGeom>
                      <a:noFill/>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28398" dir="1593903" algn="ctr" rotWithShape="0">
                                <a:srgbClr val="808080"/>
                              </a:outerShdw>
                            </a:effectLst>
                          </a14:hiddenEffects>
                        </a:ext>
                      </a:extLst>
                    </p:spPr>
                  </p:pic>
                </p:oleObj>
              </mc:Fallback>
            </mc:AlternateContent>
          </a:graphicData>
        </a:graphic>
      </p:graphicFrame>
      <p:sp>
        <p:nvSpPr>
          <p:cNvPr id="69664" name="Text Box 32"/>
          <p:cNvSpPr txBox="1">
            <a:spLocks noChangeArrowheads="1"/>
          </p:cNvSpPr>
          <p:nvPr/>
        </p:nvSpPr>
        <p:spPr bwMode="auto">
          <a:xfrm>
            <a:off x="395288" y="2997200"/>
            <a:ext cx="34559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由牛顿第二定律：</a:t>
            </a:r>
          </a:p>
        </p:txBody>
      </p:sp>
      <p:graphicFrame>
        <p:nvGraphicFramePr>
          <p:cNvPr id="69665" name="Object 33"/>
          <p:cNvGraphicFramePr>
            <a:graphicFrameLocks noChangeAspect="1"/>
          </p:cNvGraphicFramePr>
          <p:nvPr/>
        </p:nvGraphicFramePr>
        <p:xfrm>
          <a:off x="207963" y="4367213"/>
          <a:ext cx="4983162" cy="1171575"/>
        </p:xfrm>
        <a:graphic>
          <a:graphicData uri="http://schemas.openxmlformats.org/presentationml/2006/ole">
            <mc:AlternateContent xmlns:mc="http://schemas.openxmlformats.org/markup-compatibility/2006">
              <mc:Choice xmlns:v="urn:schemas-microsoft-com:vml" Requires="v">
                <p:oleObj spid="_x0000_s20699" name="公式" r:id="rId15" imgW="1726565" imgH="406400" progId="Equation.3">
                  <p:embed/>
                </p:oleObj>
              </mc:Choice>
              <mc:Fallback>
                <p:oleObj name="公式" r:id="rId15" imgW="1726565" imgH="406400" progId="Equation.3">
                  <p:embed/>
                  <p:pic>
                    <p:nvPicPr>
                      <p:cNvPr id="0" name="Picture 8"/>
                      <p:cNvPicPr>
                        <a:picLocks noChangeAspect="1" noChangeArrowheads="1"/>
                      </p:cNvPicPr>
                      <p:nvPr/>
                    </p:nvPicPr>
                    <p:blipFill>
                      <a:blip r:embed="rId16">
                        <a:lum contrast="100000"/>
                        <a:extLst>
                          <a:ext uri="{28A0092B-C50C-407E-A947-70E740481C1C}">
                            <a14:useLocalDpi xmlns:a14="http://schemas.microsoft.com/office/drawing/2010/main" val="0"/>
                          </a:ext>
                        </a:extLst>
                      </a:blip>
                      <a:srcRect/>
                      <a:stretch>
                        <a:fillRect/>
                      </a:stretch>
                    </p:blipFill>
                    <p:spPr bwMode="auto">
                      <a:xfrm>
                        <a:off x="207963" y="4367213"/>
                        <a:ext cx="4983162" cy="1171575"/>
                      </a:xfrm>
                      <a:prstGeom prst="rect">
                        <a:avLst/>
                      </a:prstGeom>
                      <a:noFill/>
                      <a:extLst>
                        <a:ext uri="{909E8E84-426E-40DD-AFC4-6F175D3DCCD1}">
                          <a14:hiddenFill xmlns:a14="http://schemas.microsoft.com/office/drawing/2010/main">
                            <a:solidFill>
                              <a:srgbClr val="FFCCFF"/>
                            </a:solidFill>
                          </a14:hiddenFill>
                        </a:ext>
                      </a:extLst>
                    </p:spPr>
                  </p:pic>
                </p:oleObj>
              </mc:Fallback>
            </mc:AlternateContent>
          </a:graphicData>
        </a:graphic>
      </p:graphicFrame>
      <p:sp>
        <p:nvSpPr>
          <p:cNvPr id="69666" name="AutoShape 34"/>
          <p:cNvSpPr>
            <a:spLocks noChangeArrowheads="1"/>
          </p:cNvSpPr>
          <p:nvPr/>
        </p:nvSpPr>
        <p:spPr bwMode="auto">
          <a:xfrm>
            <a:off x="755650" y="5878513"/>
            <a:ext cx="576263" cy="144462"/>
          </a:xfrm>
          <a:prstGeom prst="rightArrow">
            <a:avLst>
              <a:gd name="adj1" fmla="val 50000"/>
              <a:gd name="adj2" fmla="val 99726"/>
            </a:avLst>
          </a:prstGeom>
          <a:solidFill>
            <a:schemeClr val="accent1"/>
          </a:soli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69672" name="Picture 40" descr="图2-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87900" y="1362075"/>
            <a:ext cx="3887788"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1" name="矩形 19"/>
          <p:cNvSpPr>
            <a:spLocks noChangeArrowheads="1"/>
          </p:cNvSpPr>
          <p:nvPr/>
        </p:nvSpPr>
        <p:spPr bwMode="auto">
          <a:xfrm>
            <a:off x="7572375" y="3357563"/>
            <a:ext cx="1214438" cy="357187"/>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658"/>
                                        </p:tgtEl>
                                        <p:attrNameLst>
                                          <p:attrName>style.visibility</p:attrName>
                                        </p:attrNameLst>
                                      </p:cBhvr>
                                      <p:to>
                                        <p:strVal val="visible"/>
                                      </p:to>
                                    </p:set>
                                    <p:anim calcmode="lin" valueType="num">
                                      <p:cBhvr additive="base">
                                        <p:cTn id="7" dur="500" fill="hold"/>
                                        <p:tgtEl>
                                          <p:spTgt spid="69658"/>
                                        </p:tgtEl>
                                        <p:attrNameLst>
                                          <p:attrName>ppt_x</p:attrName>
                                        </p:attrNameLst>
                                      </p:cBhvr>
                                      <p:tavLst>
                                        <p:tav tm="0">
                                          <p:val>
                                            <p:strVal val="#ppt_x"/>
                                          </p:val>
                                        </p:tav>
                                        <p:tav tm="100000">
                                          <p:val>
                                            <p:strVal val="#ppt_x"/>
                                          </p:val>
                                        </p:tav>
                                      </p:tavLst>
                                    </p:anim>
                                    <p:anim calcmode="lin" valueType="num">
                                      <p:cBhvr additive="base">
                                        <p:cTn id="8" dur="500" fill="hold"/>
                                        <p:tgtEl>
                                          <p:spTgt spid="6965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9659"/>
                                        </p:tgtEl>
                                        <p:attrNameLst>
                                          <p:attrName>style.visibility</p:attrName>
                                        </p:attrNameLst>
                                      </p:cBhvr>
                                      <p:to>
                                        <p:strVal val="visible"/>
                                      </p:to>
                                    </p:set>
                                    <p:anim calcmode="lin" valueType="num">
                                      <p:cBhvr additive="base">
                                        <p:cTn id="11" dur="500" fill="hold"/>
                                        <p:tgtEl>
                                          <p:spTgt spid="69659"/>
                                        </p:tgtEl>
                                        <p:attrNameLst>
                                          <p:attrName>ppt_x</p:attrName>
                                        </p:attrNameLst>
                                      </p:cBhvr>
                                      <p:tavLst>
                                        <p:tav tm="0">
                                          <p:val>
                                            <p:strVal val="#ppt_x"/>
                                          </p:val>
                                        </p:tav>
                                        <p:tav tm="100000">
                                          <p:val>
                                            <p:strVal val="#ppt_x"/>
                                          </p:val>
                                        </p:tav>
                                      </p:tavLst>
                                    </p:anim>
                                    <p:anim calcmode="lin" valueType="num">
                                      <p:cBhvr additive="base">
                                        <p:cTn id="12" dur="500" fill="hold"/>
                                        <p:tgtEl>
                                          <p:spTgt spid="6965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9664"/>
                                        </p:tgtEl>
                                        <p:attrNameLst>
                                          <p:attrName>style.visibility</p:attrName>
                                        </p:attrNameLst>
                                      </p:cBhvr>
                                      <p:to>
                                        <p:strVal val="visible"/>
                                      </p:to>
                                    </p:set>
                                    <p:anim calcmode="lin" valueType="num">
                                      <p:cBhvr additive="base">
                                        <p:cTn id="15" dur="500" fill="hold"/>
                                        <p:tgtEl>
                                          <p:spTgt spid="69664"/>
                                        </p:tgtEl>
                                        <p:attrNameLst>
                                          <p:attrName>ppt_x</p:attrName>
                                        </p:attrNameLst>
                                      </p:cBhvr>
                                      <p:tavLst>
                                        <p:tav tm="0">
                                          <p:val>
                                            <p:strVal val="#ppt_x"/>
                                          </p:val>
                                        </p:tav>
                                        <p:tav tm="100000">
                                          <p:val>
                                            <p:strVal val="#ppt_x"/>
                                          </p:val>
                                        </p:tav>
                                      </p:tavLst>
                                    </p:anim>
                                    <p:anim calcmode="lin" valueType="num">
                                      <p:cBhvr additive="base">
                                        <p:cTn id="16" dur="500" fill="hold"/>
                                        <p:tgtEl>
                                          <p:spTgt spid="6966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9661"/>
                                        </p:tgtEl>
                                        <p:attrNameLst>
                                          <p:attrName>style.visibility</p:attrName>
                                        </p:attrNameLst>
                                      </p:cBhvr>
                                      <p:to>
                                        <p:strVal val="visible"/>
                                      </p:to>
                                    </p:set>
                                    <p:anim calcmode="lin" valueType="num">
                                      <p:cBhvr additive="base">
                                        <p:cTn id="21" dur="500" fill="hold"/>
                                        <p:tgtEl>
                                          <p:spTgt spid="69661"/>
                                        </p:tgtEl>
                                        <p:attrNameLst>
                                          <p:attrName>ppt_x</p:attrName>
                                        </p:attrNameLst>
                                      </p:cBhvr>
                                      <p:tavLst>
                                        <p:tav tm="0">
                                          <p:val>
                                            <p:strVal val="#ppt_x"/>
                                          </p:val>
                                        </p:tav>
                                        <p:tav tm="100000">
                                          <p:val>
                                            <p:strVal val="#ppt_x"/>
                                          </p:val>
                                        </p:tav>
                                      </p:tavLst>
                                    </p:anim>
                                    <p:anim calcmode="lin" valueType="num">
                                      <p:cBhvr additive="base">
                                        <p:cTn id="22" dur="500" fill="hold"/>
                                        <p:tgtEl>
                                          <p:spTgt spid="6966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9662"/>
                                        </p:tgtEl>
                                        <p:attrNameLst>
                                          <p:attrName>style.visibility</p:attrName>
                                        </p:attrNameLst>
                                      </p:cBhvr>
                                      <p:to>
                                        <p:strVal val="visible"/>
                                      </p:to>
                                    </p:set>
                                    <p:anim calcmode="lin" valueType="num">
                                      <p:cBhvr additive="base">
                                        <p:cTn id="25" dur="500" fill="hold"/>
                                        <p:tgtEl>
                                          <p:spTgt spid="69662"/>
                                        </p:tgtEl>
                                        <p:attrNameLst>
                                          <p:attrName>ppt_x</p:attrName>
                                        </p:attrNameLst>
                                      </p:cBhvr>
                                      <p:tavLst>
                                        <p:tav tm="0">
                                          <p:val>
                                            <p:strVal val="#ppt_x"/>
                                          </p:val>
                                        </p:tav>
                                        <p:tav tm="100000">
                                          <p:val>
                                            <p:strVal val="#ppt_x"/>
                                          </p:val>
                                        </p:tav>
                                      </p:tavLst>
                                    </p:anim>
                                    <p:anim calcmode="lin" valueType="num">
                                      <p:cBhvr additive="base">
                                        <p:cTn id="26" dur="500" fill="hold"/>
                                        <p:tgtEl>
                                          <p:spTgt spid="6966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9663"/>
                                        </p:tgtEl>
                                        <p:attrNameLst>
                                          <p:attrName>style.visibility</p:attrName>
                                        </p:attrNameLst>
                                      </p:cBhvr>
                                      <p:to>
                                        <p:strVal val="visible"/>
                                      </p:to>
                                    </p:set>
                                    <p:anim calcmode="lin" valueType="num">
                                      <p:cBhvr additive="base">
                                        <p:cTn id="29" dur="500" fill="hold"/>
                                        <p:tgtEl>
                                          <p:spTgt spid="69663"/>
                                        </p:tgtEl>
                                        <p:attrNameLst>
                                          <p:attrName>ppt_x</p:attrName>
                                        </p:attrNameLst>
                                      </p:cBhvr>
                                      <p:tavLst>
                                        <p:tav tm="0">
                                          <p:val>
                                            <p:strVal val="#ppt_x"/>
                                          </p:val>
                                        </p:tav>
                                        <p:tav tm="100000">
                                          <p:val>
                                            <p:strVal val="#ppt_x"/>
                                          </p:val>
                                        </p:tav>
                                      </p:tavLst>
                                    </p:anim>
                                    <p:anim calcmode="lin" valueType="num">
                                      <p:cBhvr additive="base">
                                        <p:cTn id="30" dur="500" fill="hold"/>
                                        <p:tgtEl>
                                          <p:spTgt spid="6966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9665"/>
                                        </p:tgtEl>
                                        <p:attrNameLst>
                                          <p:attrName>style.visibility</p:attrName>
                                        </p:attrNameLst>
                                      </p:cBhvr>
                                      <p:to>
                                        <p:strVal val="visible"/>
                                      </p:to>
                                    </p:set>
                                    <p:anim calcmode="lin" valueType="num">
                                      <p:cBhvr additive="base">
                                        <p:cTn id="33" dur="500" fill="hold"/>
                                        <p:tgtEl>
                                          <p:spTgt spid="69665"/>
                                        </p:tgtEl>
                                        <p:attrNameLst>
                                          <p:attrName>ppt_x</p:attrName>
                                        </p:attrNameLst>
                                      </p:cBhvr>
                                      <p:tavLst>
                                        <p:tav tm="0">
                                          <p:val>
                                            <p:strVal val="#ppt_x"/>
                                          </p:val>
                                        </p:tav>
                                        <p:tav tm="100000">
                                          <p:val>
                                            <p:strVal val="#ppt_x"/>
                                          </p:val>
                                        </p:tav>
                                      </p:tavLst>
                                    </p:anim>
                                    <p:anim calcmode="lin" valueType="num">
                                      <p:cBhvr additive="base">
                                        <p:cTn id="34" dur="500" fill="hold"/>
                                        <p:tgtEl>
                                          <p:spTgt spid="6966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9666"/>
                                        </p:tgtEl>
                                        <p:attrNameLst>
                                          <p:attrName>style.visibility</p:attrName>
                                        </p:attrNameLst>
                                      </p:cBhvr>
                                      <p:to>
                                        <p:strVal val="visible"/>
                                      </p:to>
                                    </p:set>
                                    <p:anim calcmode="lin" valueType="num">
                                      <p:cBhvr additive="base">
                                        <p:cTn id="37" dur="500" fill="hold"/>
                                        <p:tgtEl>
                                          <p:spTgt spid="69666"/>
                                        </p:tgtEl>
                                        <p:attrNameLst>
                                          <p:attrName>ppt_x</p:attrName>
                                        </p:attrNameLst>
                                      </p:cBhvr>
                                      <p:tavLst>
                                        <p:tav tm="0">
                                          <p:val>
                                            <p:strVal val="#ppt_x"/>
                                          </p:val>
                                        </p:tav>
                                        <p:tav tm="100000">
                                          <p:val>
                                            <p:strVal val="#ppt_x"/>
                                          </p:val>
                                        </p:tav>
                                      </p:tavLst>
                                    </p:anim>
                                    <p:anim calcmode="lin" valueType="num">
                                      <p:cBhvr additive="base">
                                        <p:cTn id="38" dur="500" fill="hold"/>
                                        <p:tgtEl>
                                          <p:spTgt spid="696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4" grpId="0"/>
      <p:bldP spid="696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6" name="Object 6"/>
          <p:cNvGraphicFramePr>
            <a:graphicFrameLocks noChangeAspect="1"/>
          </p:cNvGraphicFramePr>
          <p:nvPr/>
        </p:nvGraphicFramePr>
        <p:xfrm>
          <a:off x="6227763" y="981075"/>
          <a:ext cx="2016125" cy="1112838"/>
        </p:xfrm>
        <a:graphic>
          <a:graphicData uri="http://schemas.openxmlformats.org/presentationml/2006/ole">
            <mc:AlternateContent xmlns:mc="http://schemas.openxmlformats.org/markup-compatibility/2006">
              <mc:Choice xmlns:v="urn:schemas-microsoft-com:vml" Requires="v">
                <p:oleObj spid="_x0000_s21777" name="公式" r:id="rId3" imgW="694690" imgH="371475" progId="Equation.3">
                  <p:embed/>
                </p:oleObj>
              </mc:Choice>
              <mc:Fallback>
                <p:oleObj name="公式" r:id="rId3" imgW="694690" imgH="371475"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981075"/>
                        <a:ext cx="2016125" cy="1112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67" name="Rectangle 7"/>
          <p:cNvSpPr>
            <a:spLocks noChangeArrowheads="1"/>
          </p:cNvSpPr>
          <p:nvPr/>
        </p:nvSpPr>
        <p:spPr bwMode="auto">
          <a:xfrm>
            <a:off x="468313" y="1196975"/>
            <a:ext cx="6264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t>定义质点的</a:t>
            </a:r>
            <a:r>
              <a:rPr lang="zh-CN" altLang="en-US">
                <a:solidFill>
                  <a:srgbClr val="0000FF"/>
                </a:solidFill>
              </a:rPr>
              <a:t>动能（</a:t>
            </a:r>
            <a:r>
              <a:rPr lang="en-US" altLang="zh-CN">
                <a:solidFill>
                  <a:srgbClr val="0000FF"/>
                </a:solidFill>
              </a:rPr>
              <a:t>kinetic energy</a:t>
            </a:r>
            <a:r>
              <a:rPr lang="zh-CN" altLang="en-US">
                <a:solidFill>
                  <a:srgbClr val="0000FF"/>
                </a:solidFill>
              </a:rPr>
              <a:t>）</a:t>
            </a:r>
            <a:r>
              <a:rPr lang="zh-CN" altLang="en-US"/>
              <a:t>：</a:t>
            </a:r>
          </a:p>
        </p:txBody>
      </p:sp>
      <p:sp>
        <p:nvSpPr>
          <p:cNvPr id="66570" name="Text Box 10"/>
          <p:cNvSpPr txBox="1">
            <a:spLocks noChangeArrowheads="1"/>
          </p:cNvSpPr>
          <p:nvPr/>
        </p:nvSpPr>
        <p:spPr bwMode="auto">
          <a:xfrm>
            <a:off x="468313" y="1773238"/>
            <a:ext cx="14398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则有：</a:t>
            </a:r>
          </a:p>
        </p:txBody>
      </p:sp>
      <p:graphicFrame>
        <p:nvGraphicFramePr>
          <p:cNvPr id="66571" name="Object 11"/>
          <p:cNvGraphicFramePr>
            <a:graphicFrameLocks noChangeAspect="1"/>
          </p:cNvGraphicFramePr>
          <p:nvPr/>
        </p:nvGraphicFramePr>
        <p:xfrm>
          <a:off x="1944688" y="1773238"/>
          <a:ext cx="3851275" cy="641350"/>
        </p:xfrm>
        <a:graphic>
          <a:graphicData uri="http://schemas.openxmlformats.org/presentationml/2006/ole">
            <mc:AlternateContent xmlns:mc="http://schemas.openxmlformats.org/markup-compatibility/2006">
              <mc:Choice xmlns:v="urn:schemas-microsoft-com:vml" Requires="v">
                <p:oleObj spid="_x0000_s21778" name="公式" r:id="rId5" imgW="1289050" imgH="217170" progId="Equation.3">
                  <p:embed/>
                </p:oleObj>
              </mc:Choice>
              <mc:Fallback>
                <p:oleObj name="公式" r:id="rId5" imgW="1289050" imgH="21717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4688" y="1773238"/>
                        <a:ext cx="3851275"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72" name="Rectangle 12"/>
          <p:cNvSpPr>
            <a:spLocks noChangeArrowheads="1"/>
          </p:cNvSpPr>
          <p:nvPr/>
        </p:nvSpPr>
        <p:spPr bwMode="auto">
          <a:xfrm>
            <a:off x="468313" y="2349500"/>
            <a:ext cx="81407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dirty="0">
                <a:solidFill>
                  <a:srgbClr val="0000FF"/>
                </a:solidFill>
              </a:rPr>
              <a:t>动能定理（</a:t>
            </a:r>
            <a:r>
              <a:rPr lang="en-US" altLang="zh-CN" dirty="0">
                <a:solidFill>
                  <a:srgbClr val="0000FF"/>
                </a:solidFill>
              </a:rPr>
              <a:t>theorem of kinetic energy</a:t>
            </a:r>
            <a:r>
              <a:rPr lang="zh-CN" altLang="en-US" dirty="0">
                <a:solidFill>
                  <a:srgbClr val="0000FF"/>
                </a:solidFill>
              </a:rPr>
              <a:t>）：</a:t>
            </a:r>
            <a:r>
              <a:rPr lang="zh-CN" altLang="en-US" dirty="0"/>
              <a:t>合外力对质点所做的功等于质点动能的增量。</a:t>
            </a:r>
            <a:endParaRPr kumimoji="1" lang="zh-CN" altLang="en-US" sz="2400" dirty="0"/>
          </a:p>
        </p:txBody>
      </p:sp>
      <p:sp>
        <p:nvSpPr>
          <p:cNvPr id="66574" name="Rectangle 14"/>
          <p:cNvSpPr>
            <a:spLocks noChangeArrowheads="1"/>
          </p:cNvSpPr>
          <p:nvPr/>
        </p:nvSpPr>
        <p:spPr bwMode="auto">
          <a:xfrm>
            <a:off x="250825" y="4941888"/>
            <a:ext cx="8497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i="1"/>
              <a:t> </a:t>
            </a:r>
            <a:r>
              <a:rPr lang="en-US" altLang="zh-CN"/>
              <a:t>3. </a:t>
            </a:r>
            <a:r>
              <a:rPr lang="zh-CN" altLang="en-US"/>
              <a:t>功是一个过程量，而动能是一个状态量。</a:t>
            </a:r>
          </a:p>
        </p:txBody>
      </p:sp>
      <p:grpSp>
        <p:nvGrpSpPr>
          <p:cNvPr id="2" name="Group 24"/>
          <p:cNvGrpSpPr/>
          <p:nvPr/>
        </p:nvGrpSpPr>
        <p:grpSpPr bwMode="auto">
          <a:xfrm>
            <a:off x="374650" y="3500438"/>
            <a:ext cx="6934200" cy="639762"/>
            <a:chOff x="276" y="2432"/>
            <a:chExt cx="4368" cy="403"/>
          </a:xfrm>
        </p:grpSpPr>
        <p:graphicFrame>
          <p:nvGraphicFramePr>
            <p:cNvPr id="30729" name="Object 17"/>
            <p:cNvGraphicFramePr>
              <a:graphicFrameLocks noChangeAspect="1"/>
            </p:cNvGraphicFramePr>
            <p:nvPr/>
          </p:nvGraphicFramePr>
          <p:xfrm>
            <a:off x="567" y="2432"/>
            <a:ext cx="2080" cy="403"/>
          </p:xfrm>
          <a:graphic>
            <a:graphicData uri="http://schemas.openxmlformats.org/presentationml/2006/ole">
              <mc:AlternateContent xmlns:mc="http://schemas.openxmlformats.org/markup-compatibility/2006">
                <mc:Choice xmlns:v="urn:schemas-microsoft-com:vml" Requires="v">
                  <p:oleObj spid="_x0000_s21779" name="Equation" r:id="rId7" imgW="1181100" imgH="228600" progId="Equation.3">
                    <p:embed/>
                  </p:oleObj>
                </mc:Choice>
                <mc:Fallback>
                  <p:oleObj name="Equation" r:id="rId7" imgW="1181100" imgH="228600" progId="Equation.3">
                    <p:embed/>
                    <p:pic>
                      <p:nvPicPr>
                        <p:cNvPr id="0" name="Picture 4"/>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567" y="2432"/>
                          <a:ext cx="2080" cy="4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40" name="Text Box 18"/>
            <p:cNvSpPr txBox="1">
              <a:spLocks noChangeArrowheads="1"/>
            </p:cNvSpPr>
            <p:nvPr/>
          </p:nvSpPr>
          <p:spPr bwMode="auto">
            <a:xfrm>
              <a:off x="276" y="2446"/>
              <a:ext cx="3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en-US" altLang="zh-CN"/>
                <a:t>1.</a:t>
              </a:r>
              <a:r>
                <a:rPr kumimoji="1" lang="en-US" altLang="zh-CN" sz="2600"/>
                <a:t>  </a:t>
              </a:r>
            </a:p>
          </p:txBody>
        </p:sp>
        <p:graphicFrame>
          <p:nvGraphicFramePr>
            <p:cNvPr id="30730" name="Object 19"/>
            <p:cNvGraphicFramePr>
              <a:graphicFrameLocks noChangeAspect="1"/>
            </p:cNvGraphicFramePr>
            <p:nvPr/>
          </p:nvGraphicFramePr>
          <p:xfrm>
            <a:off x="2653" y="2432"/>
            <a:ext cx="1991" cy="403"/>
          </p:xfrm>
          <a:graphic>
            <a:graphicData uri="http://schemas.openxmlformats.org/presentationml/2006/ole">
              <mc:AlternateContent xmlns:mc="http://schemas.openxmlformats.org/markup-compatibility/2006">
                <mc:Choice xmlns:v="urn:schemas-microsoft-com:vml" Requires="v">
                  <p:oleObj spid="_x0000_s21780" name="Equation" r:id="rId9" imgW="1130300" imgH="228600" progId="Equation.3">
                    <p:embed/>
                  </p:oleObj>
                </mc:Choice>
                <mc:Fallback>
                  <p:oleObj name="Equation" r:id="rId9" imgW="1130300" imgH="228600" progId="Equation.3">
                    <p:embed/>
                    <p:pic>
                      <p:nvPicPr>
                        <p:cNvPr id="0" name="Picture 5"/>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2653" y="2432"/>
                          <a:ext cx="1991" cy="4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20"/>
          <p:cNvGrpSpPr/>
          <p:nvPr/>
        </p:nvGrpSpPr>
        <p:grpSpPr bwMode="auto">
          <a:xfrm>
            <a:off x="323850" y="4221163"/>
            <a:ext cx="8586788" cy="592137"/>
            <a:chOff x="288" y="2688"/>
            <a:chExt cx="5364" cy="373"/>
          </a:xfrm>
        </p:grpSpPr>
        <p:graphicFrame>
          <p:nvGraphicFramePr>
            <p:cNvPr id="30728" name="Object 21"/>
            <p:cNvGraphicFramePr>
              <a:graphicFrameLocks noChangeAspect="1"/>
            </p:cNvGraphicFramePr>
            <p:nvPr/>
          </p:nvGraphicFramePr>
          <p:xfrm>
            <a:off x="576" y="2688"/>
            <a:ext cx="573" cy="373"/>
          </p:xfrm>
          <a:graphic>
            <a:graphicData uri="http://schemas.openxmlformats.org/presentationml/2006/ole">
              <mc:AlternateContent xmlns:mc="http://schemas.openxmlformats.org/markup-compatibility/2006">
                <mc:Choice xmlns:v="urn:schemas-microsoft-com:vml" Requires="v">
                  <p:oleObj spid="_x0000_s21781" name="Equation" r:id="rId11" imgW="355600" imgH="215900" progId="Equation.3">
                    <p:embed/>
                  </p:oleObj>
                </mc:Choice>
                <mc:Fallback>
                  <p:oleObj name="Equation" r:id="rId11" imgW="355600" imgH="215900" progId="Equation.3">
                    <p:embed/>
                    <p:pic>
                      <p:nvPicPr>
                        <p:cNvPr id="0" name="Picture 6"/>
                        <p:cNvPicPr>
                          <a:picLocks noChangeAspect="1" noChangeArrowheads="1"/>
                        </p:cNvPicPr>
                        <p:nvPr/>
                      </p:nvPicPr>
                      <p:blipFill>
                        <a:blip r:embed="rId12">
                          <a:lum contrast="100000"/>
                          <a:extLst>
                            <a:ext uri="{28A0092B-C50C-407E-A947-70E740481C1C}">
                              <a14:useLocalDpi xmlns:a14="http://schemas.microsoft.com/office/drawing/2010/main" val="0"/>
                            </a:ext>
                          </a:extLst>
                        </a:blip>
                        <a:srcRect/>
                        <a:stretch>
                          <a:fillRect/>
                        </a:stretch>
                      </p:blipFill>
                      <p:spPr bwMode="auto">
                        <a:xfrm>
                          <a:off x="576" y="2688"/>
                          <a:ext cx="573"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8" name="Text Box 22"/>
            <p:cNvSpPr txBox="1">
              <a:spLocks noChangeArrowheads="1"/>
            </p:cNvSpPr>
            <p:nvPr/>
          </p:nvSpPr>
          <p:spPr bwMode="auto">
            <a:xfrm>
              <a:off x="1056" y="2688"/>
              <a:ext cx="45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与参考系有关，动能定理只在惯性系中成立。</a:t>
              </a:r>
            </a:p>
          </p:txBody>
        </p:sp>
        <p:sp>
          <p:nvSpPr>
            <p:cNvPr id="30739" name="Text Box 23"/>
            <p:cNvSpPr txBox="1">
              <a:spLocks noChangeArrowheads="1"/>
            </p:cNvSpPr>
            <p:nvPr/>
          </p:nvSpPr>
          <p:spPr bwMode="auto">
            <a:xfrm>
              <a:off x="288" y="2720"/>
              <a:ext cx="28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en-US" altLang="zh-CN"/>
                <a:t>2.</a:t>
              </a:r>
            </a:p>
          </p:txBody>
        </p:sp>
      </p:grpSp>
      <p:graphicFrame>
        <p:nvGraphicFramePr>
          <p:cNvPr id="66585" name="Object 25"/>
          <p:cNvGraphicFramePr>
            <a:graphicFrameLocks noChangeAspect="1"/>
          </p:cNvGraphicFramePr>
          <p:nvPr/>
        </p:nvGraphicFramePr>
        <p:xfrm>
          <a:off x="2700338" y="5589588"/>
          <a:ext cx="2209800" cy="704850"/>
        </p:xfrm>
        <a:graphic>
          <a:graphicData uri="http://schemas.openxmlformats.org/presentationml/2006/ole">
            <mc:AlternateContent xmlns:mc="http://schemas.openxmlformats.org/markup-compatibility/2006">
              <mc:Choice xmlns:v="urn:schemas-microsoft-com:vml" Requires="v">
                <p:oleObj spid="_x0000_s21782" name="Equation" r:id="rId13" imgW="768350" imgH="226060" progId="Equation.3">
                  <p:embed/>
                </p:oleObj>
              </mc:Choice>
              <mc:Fallback>
                <p:oleObj name="Equation" r:id="rId13" imgW="768350" imgH="226060" progId="Equation.3">
                  <p:embed/>
                  <p:pic>
                    <p:nvPicPr>
                      <p:cNvPr id="0" name="Picture 7"/>
                      <p:cNvPicPr>
                        <a:picLocks noChangeAspect="1" noChangeArrowheads="1"/>
                      </p:cNvPicPr>
                      <p:nvPr/>
                    </p:nvPicPr>
                    <p:blipFill>
                      <a:blip r:embed="rId14">
                        <a:lum bright="2000" contrast="100000"/>
                        <a:extLst>
                          <a:ext uri="{28A0092B-C50C-407E-A947-70E740481C1C}">
                            <a14:useLocalDpi xmlns:a14="http://schemas.microsoft.com/office/drawing/2010/main" val="0"/>
                          </a:ext>
                        </a:extLst>
                      </a:blip>
                      <a:srcRect/>
                      <a:stretch>
                        <a:fillRect/>
                      </a:stretch>
                    </p:blipFill>
                    <p:spPr bwMode="auto">
                      <a:xfrm>
                        <a:off x="2700338" y="5589588"/>
                        <a:ext cx="2209800"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86" name="Object 26"/>
          <p:cNvGraphicFramePr>
            <a:graphicFrameLocks noChangeAspect="1"/>
          </p:cNvGraphicFramePr>
          <p:nvPr/>
        </p:nvGraphicFramePr>
        <p:xfrm>
          <a:off x="4787900" y="5445125"/>
          <a:ext cx="2327275" cy="1079500"/>
        </p:xfrm>
        <a:graphic>
          <a:graphicData uri="http://schemas.openxmlformats.org/presentationml/2006/ole">
            <mc:AlternateContent xmlns:mc="http://schemas.openxmlformats.org/markup-compatibility/2006">
              <mc:Choice xmlns:v="urn:schemas-microsoft-com:vml" Requires="v">
                <p:oleObj spid="_x0000_s21783" name="Equation" r:id="rId15" imgW="804545" imgH="371475" progId="Equation.3">
                  <p:embed/>
                </p:oleObj>
              </mc:Choice>
              <mc:Fallback>
                <p:oleObj name="Equation" r:id="rId15" imgW="804545" imgH="371475" progId="Equation.3">
                  <p:embed/>
                  <p:pic>
                    <p:nvPicPr>
                      <p:cNvPr id="0" name="Picture 8"/>
                      <p:cNvPicPr>
                        <a:picLocks noChangeAspect="1" noChangeArrowheads="1"/>
                      </p:cNvPicPr>
                      <p:nvPr/>
                    </p:nvPicPr>
                    <p:blipFill>
                      <a:blip r:embed="rId16">
                        <a:lum bright="2000" contrast="100000"/>
                        <a:extLst>
                          <a:ext uri="{28A0092B-C50C-407E-A947-70E740481C1C}">
                            <a14:useLocalDpi xmlns:a14="http://schemas.microsoft.com/office/drawing/2010/main" val="0"/>
                          </a:ext>
                        </a:extLst>
                      </a:blip>
                      <a:srcRect/>
                      <a:stretch>
                        <a:fillRect/>
                      </a:stretch>
                    </p:blipFill>
                    <p:spPr bwMode="auto">
                      <a:xfrm>
                        <a:off x="4787900" y="5445125"/>
                        <a:ext cx="2327275"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87" name="Text Box 27"/>
          <p:cNvSpPr txBox="1">
            <a:spLocks noChangeArrowheads="1"/>
          </p:cNvSpPr>
          <p:nvPr/>
        </p:nvSpPr>
        <p:spPr bwMode="auto">
          <a:xfrm>
            <a:off x="323850" y="5661025"/>
            <a:ext cx="2736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en-US" altLang="zh-CN"/>
              <a:t>4.  </a:t>
            </a:r>
            <a:r>
              <a:rPr kumimoji="1" lang="zh-CN" altLang="en-US"/>
              <a:t>微分形式：</a:t>
            </a:r>
          </a:p>
        </p:txBody>
      </p:sp>
      <p:graphicFrame>
        <p:nvGraphicFramePr>
          <p:cNvPr id="66588" name="Object 28"/>
          <p:cNvGraphicFramePr>
            <a:graphicFrameLocks noChangeAspect="1"/>
          </p:cNvGraphicFramePr>
          <p:nvPr/>
        </p:nvGraphicFramePr>
        <p:xfrm>
          <a:off x="1547813" y="117475"/>
          <a:ext cx="2284412" cy="1009650"/>
        </p:xfrm>
        <a:graphic>
          <a:graphicData uri="http://schemas.openxmlformats.org/presentationml/2006/ole">
            <mc:AlternateContent xmlns:mc="http://schemas.openxmlformats.org/markup-compatibility/2006">
              <mc:Choice xmlns:v="urn:schemas-microsoft-com:vml" Requires="v">
                <p:oleObj spid="_x0000_s21784" name="公式" r:id="rId17" imgW="768350" imgH="335280" progId="Equation.3">
                  <p:embed/>
                </p:oleObj>
              </mc:Choice>
              <mc:Fallback>
                <p:oleObj name="公式" r:id="rId17" imgW="768350" imgH="335280" progId="Equation.3">
                  <p:embed/>
                  <p:pic>
                    <p:nvPicPr>
                      <p:cNvPr id="0" name="Picture 9"/>
                      <p:cNvPicPr>
                        <a:picLocks noChangeAspect="1" noChangeArrowheads="1"/>
                      </p:cNvPicPr>
                      <p:nvPr/>
                    </p:nvPicPr>
                    <p:blipFill>
                      <a:blip r:embed="rId18">
                        <a:lum contrast="100000"/>
                        <a:extLst>
                          <a:ext uri="{28A0092B-C50C-407E-A947-70E740481C1C}">
                            <a14:useLocalDpi xmlns:a14="http://schemas.microsoft.com/office/drawing/2010/main" val="0"/>
                          </a:ext>
                        </a:extLst>
                      </a:blip>
                      <a:srcRect/>
                      <a:stretch>
                        <a:fillRect/>
                      </a:stretch>
                    </p:blipFill>
                    <p:spPr bwMode="auto">
                      <a:xfrm>
                        <a:off x="1547813" y="117475"/>
                        <a:ext cx="2284412" cy="1009650"/>
                      </a:xfrm>
                      <a:prstGeom prst="rect">
                        <a:avLst/>
                      </a:prstGeom>
                      <a:noFill/>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28398" dir="1593903" algn="ctr" rotWithShape="0">
                                <a:srgbClr val="808080"/>
                              </a:outerShdw>
                            </a:effectLst>
                          </a14:hiddenEffects>
                        </a:ext>
                      </a:extLst>
                    </p:spPr>
                  </p:pic>
                </p:oleObj>
              </mc:Fallback>
            </mc:AlternateContent>
          </a:graphicData>
        </a:graphic>
      </p:graphicFrame>
      <p:graphicFrame>
        <p:nvGraphicFramePr>
          <p:cNvPr id="66589" name="Object 29"/>
          <p:cNvGraphicFramePr>
            <a:graphicFrameLocks noChangeAspect="1"/>
          </p:cNvGraphicFramePr>
          <p:nvPr/>
        </p:nvGraphicFramePr>
        <p:xfrm>
          <a:off x="3779838" y="44450"/>
          <a:ext cx="3016250" cy="1149350"/>
        </p:xfrm>
        <a:graphic>
          <a:graphicData uri="http://schemas.openxmlformats.org/presentationml/2006/ole">
            <mc:AlternateContent xmlns:mc="http://schemas.openxmlformats.org/markup-compatibility/2006">
              <mc:Choice xmlns:v="urn:schemas-microsoft-com:vml" Requires="v">
                <p:oleObj spid="_x0000_s21785" name="公式" r:id="rId19" imgW="987425" imgH="371475" progId="Equation.3">
                  <p:embed/>
                </p:oleObj>
              </mc:Choice>
              <mc:Fallback>
                <p:oleObj name="公式" r:id="rId19" imgW="987425" imgH="371475" progId="Equation.3">
                  <p:embed/>
                  <p:pic>
                    <p:nvPicPr>
                      <p:cNvPr id="0" name="Picture 10"/>
                      <p:cNvPicPr>
                        <a:picLocks noChangeAspect="1" noChangeArrowheads="1"/>
                      </p:cNvPicPr>
                      <p:nvPr/>
                    </p:nvPicPr>
                    <p:blipFill>
                      <a:blip r:embed="rId20">
                        <a:lum contrast="100000"/>
                        <a:extLst>
                          <a:ext uri="{28A0092B-C50C-407E-A947-70E740481C1C}">
                            <a14:useLocalDpi xmlns:a14="http://schemas.microsoft.com/office/drawing/2010/main" val="0"/>
                          </a:ext>
                        </a:extLst>
                      </a:blip>
                      <a:srcRect/>
                      <a:stretch>
                        <a:fillRect/>
                      </a:stretch>
                    </p:blipFill>
                    <p:spPr bwMode="auto">
                      <a:xfrm>
                        <a:off x="3779838" y="44450"/>
                        <a:ext cx="3016250" cy="1149350"/>
                      </a:xfrm>
                      <a:prstGeom prst="rect">
                        <a:avLst/>
                      </a:prstGeom>
                      <a:noFill/>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28398" dir="1593903"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572"/>
                                        </p:tgtEl>
                                        <p:attrNameLst>
                                          <p:attrName>style.visibility</p:attrName>
                                        </p:attrNameLst>
                                      </p:cBhvr>
                                      <p:to>
                                        <p:strVal val="visible"/>
                                      </p:to>
                                    </p:set>
                                    <p:anim calcmode="lin" valueType="num">
                                      <p:cBhvr additive="base">
                                        <p:cTn id="7" dur="500" fill="hold"/>
                                        <p:tgtEl>
                                          <p:spTgt spid="66572"/>
                                        </p:tgtEl>
                                        <p:attrNameLst>
                                          <p:attrName>ppt_x</p:attrName>
                                        </p:attrNameLst>
                                      </p:cBhvr>
                                      <p:tavLst>
                                        <p:tav tm="0">
                                          <p:val>
                                            <p:strVal val="#ppt_x"/>
                                          </p:val>
                                        </p:tav>
                                        <p:tav tm="100000">
                                          <p:val>
                                            <p:strVal val="#ppt_x"/>
                                          </p:val>
                                        </p:tav>
                                      </p:tavLst>
                                    </p:anim>
                                    <p:anim calcmode="lin" valueType="num">
                                      <p:cBhvr additive="base">
                                        <p:cTn id="8" dur="500" fill="hold"/>
                                        <p:tgtEl>
                                          <p:spTgt spid="665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6574"/>
                                        </p:tgtEl>
                                        <p:attrNameLst>
                                          <p:attrName>style.visibility</p:attrName>
                                        </p:attrNameLst>
                                      </p:cBhvr>
                                      <p:to>
                                        <p:strVal val="visible"/>
                                      </p:to>
                                    </p:set>
                                    <p:anim calcmode="lin" valueType="num">
                                      <p:cBhvr additive="base">
                                        <p:cTn id="13" dur="500" fill="hold"/>
                                        <p:tgtEl>
                                          <p:spTgt spid="66574"/>
                                        </p:tgtEl>
                                        <p:attrNameLst>
                                          <p:attrName>ppt_x</p:attrName>
                                        </p:attrNameLst>
                                      </p:cBhvr>
                                      <p:tavLst>
                                        <p:tav tm="0">
                                          <p:val>
                                            <p:strVal val="#ppt_x"/>
                                          </p:val>
                                        </p:tav>
                                        <p:tav tm="100000">
                                          <p:val>
                                            <p:strVal val="#ppt_x"/>
                                          </p:val>
                                        </p:tav>
                                      </p:tavLst>
                                    </p:anim>
                                    <p:anim calcmode="lin" valueType="num">
                                      <p:cBhvr additive="base">
                                        <p:cTn id="14" dur="500" fill="hold"/>
                                        <p:tgtEl>
                                          <p:spTgt spid="6657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6585"/>
                                        </p:tgtEl>
                                        <p:attrNameLst>
                                          <p:attrName>style.visibility</p:attrName>
                                        </p:attrNameLst>
                                      </p:cBhvr>
                                      <p:to>
                                        <p:strVal val="visible"/>
                                      </p:to>
                                    </p:set>
                                    <p:anim calcmode="lin" valueType="num">
                                      <p:cBhvr additive="base">
                                        <p:cTn id="25" dur="500" fill="hold"/>
                                        <p:tgtEl>
                                          <p:spTgt spid="66585"/>
                                        </p:tgtEl>
                                        <p:attrNameLst>
                                          <p:attrName>ppt_x</p:attrName>
                                        </p:attrNameLst>
                                      </p:cBhvr>
                                      <p:tavLst>
                                        <p:tav tm="0">
                                          <p:val>
                                            <p:strVal val="#ppt_x"/>
                                          </p:val>
                                        </p:tav>
                                        <p:tav tm="100000">
                                          <p:val>
                                            <p:strVal val="#ppt_x"/>
                                          </p:val>
                                        </p:tav>
                                      </p:tavLst>
                                    </p:anim>
                                    <p:anim calcmode="lin" valueType="num">
                                      <p:cBhvr additive="base">
                                        <p:cTn id="26" dur="500" fill="hold"/>
                                        <p:tgtEl>
                                          <p:spTgt spid="6658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6586"/>
                                        </p:tgtEl>
                                        <p:attrNameLst>
                                          <p:attrName>style.visibility</p:attrName>
                                        </p:attrNameLst>
                                      </p:cBhvr>
                                      <p:to>
                                        <p:strVal val="visible"/>
                                      </p:to>
                                    </p:set>
                                    <p:anim calcmode="lin" valueType="num">
                                      <p:cBhvr additive="base">
                                        <p:cTn id="29" dur="500" fill="hold"/>
                                        <p:tgtEl>
                                          <p:spTgt spid="66586"/>
                                        </p:tgtEl>
                                        <p:attrNameLst>
                                          <p:attrName>ppt_x</p:attrName>
                                        </p:attrNameLst>
                                      </p:cBhvr>
                                      <p:tavLst>
                                        <p:tav tm="0">
                                          <p:val>
                                            <p:strVal val="#ppt_x"/>
                                          </p:val>
                                        </p:tav>
                                        <p:tav tm="100000">
                                          <p:val>
                                            <p:strVal val="#ppt_x"/>
                                          </p:val>
                                        </p:tav>
                                      </p:tavLst>
                                    </p:anim>
                                    <p:anim calcmode="lin" valueType="num">
                                      <p:cBhvr additive="base">
                                        <p:cTn id="30" dur="500" fill="hold"/>
                                        <p:tgtEl>
                                          <p:spTgt spid="6658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6587"/>
                                        </p:tgtEl>
                                        <p:attrNameLst>
                                          <p:attrName>style.visibility</p:attrName>
                                        </p:attrNameLst>
                                      </p:cBhvr>
                                      <p:to>
                                        <p:strVal val="visible"/>
                                      </p:to>
                                    </p:set>
                                    <p:anim calcmode="lin" valueType="num">
                                      <p:cBhvr additive="base">
                                        <p:cTn id="33" dur="500" fill="hold"/>
                                        <p:tgtEl>
                                          <p:spTgt spid="66587"/>
                                        </p:tgtEl>
                                        <p:attrNameLst>
                                          <p:attrName>ppt_x</p:attrName>
                                        </p:attrNameLst>
                                      </p:cBhvr>
                                      <p:tavLst>
                                        <p:tav tm="0">
                                          <p:val>
                                            <p:strVal val="#ppt_x"/>
                                          </p:val>
                                        </p:tav>
                                        <p:tav tm="100000">
                                          <p:val>
                                            <p:strVal val="#ppt_x"/>
                                          </p:val>
                                        </p:tav>
                                      </p:tavLst>
                                    </p:anim>
                                    <p:anim calcmode="lin" valueType="num">
                                      <p:cBhvr additive="base">
                                        <p:cTn id="34" dur="500" fill="hold"/>
                                        <p:tgtEl>
                                          <p:spTgt spid="665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2" grpId="0"/>
      <p:bldP spid="66574" grpId="0"/>
      <p:bldP spid="6658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0" name="Text Box 6"/>
          <p:cNvSpPr txBox="1">
            <a:spLocks noChangeArrowheads="1"/>
          </p:cNvSpPr>
          <p:nvPr/>
        </p:nvSpPr>
        <p:spPr bwMode="auto">
          <a:xfrm>
            <a:off x="201613" y="115888"/>
            <a:ext cx="8618537" cy="368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ts val="1200"/>
              </a:spcBef>
            </a:pPr>
            <a:r>
              <a:rPr lang="zh-CN" altLang="en-US" dirty="0">
                <a:solidFill>
                  <a:srgbClr val="0000FF"/>
                </a:solidFill>
              </a:rPr>
              <a:t>例</a:t>
            </a:r>
            <a:r>
              <a:rPr lang="en-US" altLang="zh-CN" dirty="0">
                <a:solidFill>
                  <a:srgbClr val="0000FF"/>
                </a:solidFill>
              </a:rPr>
              <a:t>4-2</a:t>
            </a:r>
            <a:r>
              <a:rPr lang="en-US" altLang="zh-CN" dirty="0"/>
              <a:t>  </a:t>
            </a:r>
            <a:r>
              <a:rPr lang="zh-CN" altLang="en-US" dirty="0"/>
              <a:t>装有货物的木箱，重</a:t>
            </a:r>
            <a:r>
              <a:rPr lang="en-US" altLang="zh-CN" i="1" dirty="0"/>
              <a:t>G=</a:t>
            </a:r>
            <a:r>
              <a:rPr lang="en-US" altLang="zh-CN" dirty="0"/>
              <a:t>980N</a:t>
            </a:r>
            <a:r>
              <a:rPr lang="zh-CN" altLang="en-US" dirty="0"/>
              <a:t>，要把它运上汽车。现将长</a:t>
            </a:r>
            <a:r>
              <a:rPr lang="en-US" altLang="zh-CN" i="1" dirty="0"/>
              <a:t>l=</a:t>
            </a:r>
            <a:r>
              <a:rPr lang="en-US" altLang="zh-CN" dirty="0"/>
              <a:t>3m</a:t>
            </a:r>
            <a:r>
              <a:rPr lang="zh-CN" altLang="en-US" dirty="0"/>
              <a:t>的木板搁在汽车后部，构成一斜面，然后把木箱沿斜面拉上汽车。斜面与地面成</a:t>
            </a:r>
            <a:r>
              <a:rPr lang="en-US" altLang="zh-CN" dirty="0"/>
              <a:t>30</a:t>
            </a:r>
            <a:r>
              <a:rPr lang="en-US" altLang="zh-CN" baseline="30000" dirty="0"/>
              <a:t>°</a:t>
            </a:r>
            <a:r>
              <a:rPr lang="zh-CN" altLang="en-US" dirty="0"/>
              <a:t>角，木箱与斜面间的滑动摩擦系数</a:t>
            </a:r>
            <a:r>
              <a:rPr lang="zh-CN" altLang="en-US" i="1" dirty="0">
                <a:sym typeface="Symbol" panose="05050102010706020507" pitchFamily="18" charset="2"/>
              </a:rPr>
              <a:t></a:t>
            </a:r>
            <a:r>
              <a:rPr lang="en-US" altLang="zh-CN" i="1" dirty="0"/>
              <a:t>=</a:t>
            </a:r>
            <a:r>
              <a:rPr lang="en-US" altLang="zh-CN" dirty="0"/>
              <a:t>0.20</a:t>
            </a:r>
            <a:r>
              <a:rPr lang="zh-CN" altLang="en-US" dirty="0"/>
              <a:t>，绳的拉力                                           与斜面成</a:t>
            </a:r>
            <a:r>
              <a:rPr lang="en-US" altLang="zh-CN" dirty="0"/>
              <a:t>10</a:t>
            </a:r>
            <a:r>
              <a:rPr lang="en-US" altLang="zh-CN" baseline="30000" dirty="0">
                <a:cs typeface="Times New Roman" panose="02020603050405020304" pitchFamily="18" charset="0"/>
              </a:rPr>
              <a:t>°</a:t>
            </a:r>
            <a:r>
              <a:rPr lang="zh-CN" altLang="en-US" dirty="0"/>
              <a:t>角，大小为</a:t>
            </a:r>
            <a:r>
              <a:rPr lang="en-US" altLang="zh-CN" dirty="0"/>
              <a:t>700N</a:t>
            </a:r>
            <a:r>
              <a:rPr lang="zh-CN" altLang="en-US" dirty="0"/>
              <a:t>。 求：（</a:t>
            </a:r>
            <a:r>
              <a:rPr lang="en-US" altLang="zh-CN" dirty="0"/>
              <a:t>1</a:t>
            </a:r>
            <a:r>
              <a:rPr lang="zh-CN" altLang="en-US" dirty="0"/>
              <a:t>）木箱所受各力所作的功；（</a:t>
            </a:r>
            <a:r>
              <a:rPr lang="en-US" altLang="zh-CN" dirty="0"/>
              <a:t>2</a:t>
            </a:r>
            <a:r>
              <a:rPr lang="zh-CN" altLang="en-US" dirty="0"/>
              <a:t>）合外力对木箱所作的功；（</a:t>
            </a:r>
            <a:r>
              <a:rPr lang="en-US" altLang="zh-CN" dirty="0"/>
              <a:t>3</a:t>
            </a:r>
            <a:r>
              <a:rPr lang="zh-CN" altLang="en-US" dirty="0"/>
              <a:t>）如改用起重机把木箱直接吊上汽车能不能少做些功？</a:t>
            </a:r>
          </a:p>
        </p:txBody>
      </p:sp>
      <p:grpSp>
        <p:nvGrpSpPr>
          <p:cNvPr id="115715" name="组合 8"/>
          <p:cNvGrpSpPr/>
          <p:nvPr/>
        </p:nvGrpSpPr>
        <p:grpSpPr bwMode="auto">
          <a:xfrm>
            <a:off x="1116013" y="3789363"/>
            <a:ext cx="6656387" cy="2566987"/>
            <a:chOff x="1116013" y="4005263"/>
            <a:chExt cx="6656387" cy="2566987"/>
          </a:xfrm>
        </p:grpSpPr>
        <p:pic>
          <p:nvPicPr>
            <p:cNvPr id="115716" name="Picture 109" descr="图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4005263"/>
              <a:ext cx="665638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矩形 7"/>
            <p:cNvSpPr>
              <a:spLocks noChangeArrowheads="1"/>
            </p:cNvSpPr>
            <p:nvPr/>
          </p:nvSpPr>
          <p:spPr bwMode="auto">
            <a:xfrm>
              <a:off x="6357938" y="6215063"/>
              <a:ext cx="1285875" cy="357187"/>
            </a:xfrm>
            <a:prstGeom prst="rect">
              <a:avLst/>
            </a:prstGeom>
            <a:solidFill>
              <a:schemeClr val="bg1"/>
            </a:solidFill>
            <a:ln w="9525" algn="ctr">
              <a:solidFill>
                <a:schemeClr val="bg1"/>
              </a:solidFill>
              <a:round/>
            </a:ln>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7590"/>
                                        </p:tgtEl>
                                        <p:attrNameLst>
                                          <p:attrName>style.visibility</p:attrName>
                                        </p:attrNameLst>
                                      </p:cBhvr>
                                      <p:to>
                                        <p:strVal val="visible"/>
                                      </p:to>
                                    </p:set>
                                    <p:animEffect transition="in" filter="wipe(left)">
                                      <p:cBhvr>
                                        <p:cTn id="7" dur="500"/>
                                        <p:tgtEl>
                                          <p:spTgt spid="67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0"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bwMode="auto">
          <a:xfrm>
            <a:off x="303213" y="838200"/>
            <a:ext cx="8229600" cy="1117600"/>
            <a:chOff x="204" y="1207"/>
            <a:chExt cx="5184" cy="704"/>
          </a:xfrm>
        </p:grpSpPr>
        <p:sp>
          <p:nvSpPr>
            <p:cNvPr id="28690" name="Rectangle 8"/>
            <p:cNvSpPr>
              <a:spLocks noChangeArrowheads="1"/>
            </p:cNvSpPr>
            <p:nvPr/>
          </p:nvSpPr>
          <p:spPr bwMode="auto">
            <a:xfrm>
              <a:off x="204" y="1207"/>
              <a:ext cx="5184"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kumimoji="1" lang="en-US" altLang="zh-CN"/>
                <a:t>     </a:t>
              </a:r>
              <a:r>
                <a:rPr kumimoji="1" lang="zh-CN" altLang="en-US"/>
                <a:t>物体在力    的作用下发生一无限小的位移      </a:t>
              </a:r>
              <a:r>
                <a:rPr kumimoji="1" lang="en-US" altLang="zh-CN"/>
                <a:t>(</a:t>
              </a:r>
              <a:r>
                <a:rPr kumimoji="1" lang="zh-CN" altLang="en-US"/>
                <a:t>元位移</a:t>
              </a:r>
              <a:r>
                <a:rPr kumimoji="1" lang="en-US" altLang="zh-CN"/>
                <a:t>)</a:t>
              </a:r>
              <a:r>
                <a:rPr kumimoji="1" lang="zh-CN" altLang="en-US"/>
                <a:t>时，此力对它做的</a:t>
              </a:r>
              <a:r>
                <a:rPr kumimoji="1" lang="zh-CN" altLang="en-US">
                  <a:solidFill>
                    <a:srgbClr val="0000FF"/>
                  </a:solidFill>
                </a:rPr>
                <a:t>功（</a:t>
              </a:r>
              <a:r>
                <a:rPr kumimoji="1" lang="en-US" altLang="zh-CN">
                  <a:solidFill>
                    <a:srgbClr val="0000FF"/>
                  </a:solidFill>
                </a:rPr>
                <a:t>work</a:t>
              </a:r>
              <a:r>
                <a:rPr kumimoji="1" lang="zh-CN" altLang="en-US">
                  <a:solidFill>
                    <a:srgbClr val="0000FF"/>
                  </a:solidFill>
                </a:rPr>
                <a:t>）</a:t>
              </a:r>
              <a:r>
                <a:rPr kumimoji="1" lang="zh-CN" altLang="en-US"/>
                <a:t>定义为：</a:t>
              </a:r>
            </a:p>
          </p:txBody>
        </p:sp>
        <p:graphicFrame>
          <p:nvGraphicFramePr>
            <p:cNvPr id="28679" name="Object 9"/>
            <p:cNvGraphicFramePr>
              <a:graphicFrameLocks noChangeAspect="1"/>
            </p:cNvGraphicFramePr>
            <p:nvPr/>
          </p:nvGraphicFramePr>
          <p:xfrm>
            <a:off x="1474" y="1253"/>
            <a:ext cx="219" cy="240"/>
          </p:xfrm>
          <a:graphic>
            <a:graphicData uri="http://schemas.openxmlformats.org/presentationml/2006/ole">
              <mc:AlternateContent xmlns:mc="http://schemas.openxmlformats.org/markup-compatibility/2006">
                <mc:Choice xmlns:v="urn:schemas-microsoft-com:vml" Requires="v">
                  <p:oleObj spid="_x0000_s1324" name="Equation" r:id="rId3" imgW="393700" imgH="431800" progId="Equation.3">
                    <p:embed/>
                  </p:oleObj>
                </mc:Choice>
                <mc:Fallback>
                  <p:oleObj name="Equation" r:id="rId3" imgW="393700" imgH="431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 y="1253"/>
                          <a:ext cx="219"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80" name="Object 10"/>
            <p:cNvGraphicFramePr>
              <a:graphicFrameLocks noChangeAspect="1"/>
            </p:cNvGraphicFramePr>
            <p:nvPr/>
          </p:nvGraphicFramePr>
          <p:xfrm>
            <a:off x="4649" y="1253"/>
            <a:ext cx="288" cy="240"/>
          </p:xfrm>
          <a:graphic>
            <a:graphicData uri="http://schemas.openxmlformats.org/presentationml/2006/ole">
              <mc:AlternateContent xmlns:mc="http://schemas.openxmlformats.org/markup-compatibility/2006">
                <mc:Choice xmlns:v="urn:schemas-microsoft-com:vml" Requires="v">
                  <p:oleObj spid="_x0000_s1325" name="Equation" r:id="rId5" imgW="533400" imgH="381000" progId="Equation.3">
                    <p:embed/>
                  </p:oleObj>
                </mc:Choice>
                <mc:Fallback>
                  <p:oleObj name="Equation" r:id="rId5" imgW="533400" imgH="381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9" y="1253"/>
                          <a:ext cx="288"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4284" name="Object 12"/>
          <p:cNvGraphicFramePr>
            <a:graphicFrameLocks noChangeAspect="1"/>
          </p:cNvGraphicFramePr>
          <p:nvPr/>
        </p:nvGraphicFramePr>
        <p:xfrm>
          <a:off x="1619250" y="1990725"/>
          <a:ext cx="3097213" cy="736600"/>
        </p:xfrm>
        <a:graphic>
          <a:graphicData uri="http://schemas.openxmlformats.org/presentationml/2006/ole">
            <mc:AlternateContent xmlns:mc="http://schemas.openxmlformats.org/markup-compatibility/2006">
              <mc:Choice xmlns:v="urn:schemas-microsoft-com:vml" Requires="v">
                <p:oleObj spid="_x0000_s1326" name="公式" r:id="rId7" imgW="1024255" imgH="244475" progId="Equation.3">
                  <p:embed/>
                </p:oleObj>
              </mc:Choice>
              <mc:Fallback>
                <p:oleObj name="公式" r:id="rId7" imgW="1024255" imgH="244475"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1990725"/>
                        <a:ext cx="3097213"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85" name="Rectangle 13"/>
          <p:cNvSpPr>
            <a:spLocks noChangeArrowheads="1"/>
          </p:cNvSpPr>
          <p:nvPr/>
        </p:nvSpPr>
        <p:spPr bwMode="auto">
          <a:xfrm>
            <a:off x="323850" y="2709863"/>
            <a:ext cx="800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a:t>可以写成两个矢量的</a:t>
            </a:r>
            <a:r>
              <a:rPr kumimoji="1" lang="zh-CN" altLang="en-US">
                <a:solidFill>
                  <a:srgbClr val="0000FF"/>
                </a:solidFill>
              </a:rPr>
              <a:t>标积（</a:t>
            </a:r>
            <a:r>
              <a:rPr kumimoji="1" lang="en-US" altLang="zh-CN">
                <a:solidFill>
                  <a:srgbClr val="0000FF"/>
                </a:solidFill>
              </a:rPr>
              <a:t>scalar product</a:t>
            </a:r>
            <a:r>
              <a:rPr kumimoji="1" lang="zh-CN" altLang="en-US">
                <a:solidFill>
                  <a:srgbClr val="0000FF"/>
                </a:solidFill>
              </a:rPr>
              <a:t>）</a:t>
            </a:r>
            <a:r>
              <a:rPr kumimoji="1" lang="zh-CN" altLang="en-US"/>
              <a:t>：</a:t>
            </a:r>
          </a:p>
        </p:txBody>
      </p:sp>
      <p:graphicFrame>
        <p:nvGraphicFramePr>
          <p:cNvPr id="54286" name="Object 14"/>
          <p:cNvGraphicFramePr>
            <a:graphicFrameLocks noChangeAspect="1"/>
          </p:cNvGraphicFramePr>
          <p:nvPr/>
        </p:nvGraphicFramePr>
        <p:xfrm>
          <a:off x="1619250" y="3286125"/>
          <a:ext cx="2160588" cy="612775"/>
        </p:xfrm>
        <a:graphic>
          <a:graphicData uri="http://schemas.openxmlformats.org/presentationml/2006/ole">
            <mc:AlternateContent xmlns:mc="http://schemas.openxmlformats.org/markup-compatibility/2006">
              <mc:Choice xmlns:v="urn:schemas-microsoft-com:vml" Requires="v">
                <p:oleObj spid="_x0000_s1327" name="公式" r:id="rId9" imgW="731520" imgH="208280" progId="Equation.3">
                  <p:embed/>
                </p:oleObj>
              </mc:Choice>
              <mc:Fallback>
                <p:oleObj name="公式" r:id="rId9" imgW="731520" imgH="20828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3286125"/>
                        <a:ext cx="2160588"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87" name="Rectangle 15"/>
          <p:cNvSpPr>
            <a:spLocks noChangeArrowheads="1"/>
          </p:cNvSpPr>
          <p:nvPr/>
        </p:nvSpPr>
        <p:spPr bwMode="auto">
          <a:xfrm>
            <a:off x="250825" y="4006850"/>
            <a:ext cx="6697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a:t>功是标量，没有方向，但有正负。</a:t>
            </a:r>
          </a:p>
        </p:txBody>
      </p:sp>
      <p:sp>
        <p:nvSpPr>
          <p:cNvPr id="54289" name="Rectangle 17"/>
          <p:cNvSpPr>
            <a:spLocks noChangeArrowheads="1"/>
          </p:cNvSpPr>
          <p:nvPr/>
        </p:nvSpPr>
        <p:spPr bwMode="auto">
          <a:xfrm>
            <a:off x="5580380" y="3357563"/>
            <a:ext cx="3600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单位：</a:t>
            </a:r>
            <a:r>
              <a:rPr kumimoji="1" lang="en-US" altLang="zh-CN"/>
              <a:t>N</a:t>
            </a:r>
            <a:r>
              <a:rPr kumimoji="1" lang="en-US" altLang="zh-CN">
                <a:sym typeface="Symbol" panose="05050102010706020507" pitchFamily="18" charset="2"/>
              </a:rPr>
              <a:t>m</a:t>
            </a:r>
            <a:r>
              <a:rPr kumimoji="1" lang="en-US" altLang="zh-CN" i="1">
                <a:sym typeface="Symbol" panose="05050102010706020507" pitchFamily="18" charset="2"/>
              </a:rPr>
              <a:t> =</a:t>
            </a:r>
            <a:r>
              <a:rPr kumimoji="1" lang="zh-CN" altLang="en-US"/>
              <a:t>焦耳</a:t>
            </a:r>
            <a:r>
              <a:rPr kumimoji="1" lang="en-US" altLang="zh-CN"/>
              <a:t>(J)</a:t>
            </a:r>
          </a:p>
        </p:txBody>
      </p:sp>
      <p:sp>
        <p:nvSpPr>
          <p:cNvPr id="54290" name="Rectangle 18"/>
          <p:cNvSpPr>
            <a:spLocks noChangeArrowheads="1"/>
          </p:cNvSpPr>
          <p:nvPr/>
        </p:nvSpPr>
        <p:spPr bwMode="auto">
          <a:xfrm>
            <a:off x="250825" y="4654550"/>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rPr>
              <a:t>功率（</a:t>
            </a:r>
            <a:r>
              <a:rPr kumimoji="1" lang="en-US" altLang="zh-CN">
                <a:solidFill>
                  <a:srgbClr val="0000FF"/>
                </a:solidFill>
              </a:rPr>
              <a:t>power</a:t>
            </a:r>
            <a:r>
              <a:rPr kumimoji="1" lang="zh-CN" altLang="en-US">
                <a:solidFill>
                  <a:srgbClr val="0000FF"/>
                </a:solidFill>
              </a:rPr>
              <a:t>）</a:t>
            </a:r>
            <a:r>
              <a:rPr kumimoji="1" lang="zh-CN" altLang="en-US"/>
              <a:t>：</a:t>
            </a:r>
          </a:p>
        </p:txBody>
      </p:sp>
      <p:graphicFrame>
        <p:nvGraphicFramePr>
          <p:cNvPr id="54291" name="Object 19"/>
          <p:cNvGraphicFramePr>
            <a:graphicFrameLocks noChangeAspect="1"/>
          </p:cNvGraphicFramePr>
          <p:nvPr/>
        </p:nvGraphicFramePr>
        <p:xfrm>
          <a:off x="2051050" y="5013325"/>
          <a:ext cx="1368425" cy="1025525"/>
        </p:xfrm>
        <a:graphic>
          <a:graphicData uri="http://schemas.openxmlformats.org/presentationml/2006/ole">
            <mc:AlternateContent xmlns:mc="http://schemas.openxmlformats.org/markup-compatibility/2006">
              <mc:Choice xmlns:v="urn:schemas-microsoft-com:vml" Requires="v">
                <p:oleObj spid="_x0000_s1328" name="Equation" r:id="rId11" imgW="1371600" imgH="1028700" progId="Equation.3">
                  <p:embed/>
                </p:oleObj>
              </mc:Choice>
              <mc:Fallback>
                <p:oleObj name="Equation" r:id="rId11" imgW="1371600" imgH="10287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5013325"/>
                        <a:ext cx="1368425"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92" name="Object 20"/>
          <p:cNvGraphicFramePr>
            <a:graphicFrameLocks noChangeAspect="1"/>
          </p:cNvGraphicFramePr>
          <p:nvPr/>
        </p:nvGraphicFramePr>
        <p:xfrm>
          <a:off x="3348038" y="4941888"/>
          <a:ext cx="1560512" cy="1171575"/>
        </p:xfrm>
        <a:graphic>
          <a:graphicData uri="http://schemas.openxmlformats.org/presentationml/2006/ole">
            <mc:AlternateContent xmlns:mc="http://schemas.openxmlformats.org/markup-compatibility/2006">
              <mc:Choice xmlns:v="urn:schemas-microsoft-com:vml" Requires="v">
                <p:oleObj spid="_x0000_s1329" name="公式" r:id="rId13" imgW="558800" imgH="419100" progId="Equation.3">
                  <p:embed/>
                </p:oleObj>
              </mc:Choice>
              <mc:Fallback>
                <p:oleObj name="公式" r:id="rId13" imgW="558800" imgH="41910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8038" y="4941888"/>
                        <a:ext cx="1560512" cy="1171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93" name="Object 21"/>
          <p:cNvGraphicFramePr>
            <a:graphicFrameLocks noChangeAspect="1"/>
          </p:cNvGraphicFramePr>
          <p:nvPr/>
        </p:nvGraphicFramePr>
        <p:xfrm>
          <a:off x="4786313" y="5157788"/>
          <a:ext cx="1296987" cy="630237"/>
        </p:xfrm>
        <a:graphic>
          <a:graphicData uri="http://schemas.openxmlformats.org/presentationml/2006/ole">
            <mc:AlternateContent xmlns:mc="http://schemas.openxmlformats.org/markup-compatibility/2006">
              <mc:Choice xmlns:v="urn:schemas-microsoft-com:vml" Requires="v">
                <p:oleObj spid="_x0000_s1330" name="公式" r:id="rId15" imgW="443865" imgH="215900" progId="Equation.3">
                  <p:embed/>
                </p:oleObj>
              </mc:Choice>
              <mc:Fallback>
                <p:oleObj name="公式" r:id="rId15" imgW="443865" imgH="215900" progId="Equation.3">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6313" y="5157788"/>
                        <a:ext cx="1296987" cy="630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94" name="Rectangle 22"/>
          <p:cNvSpPr>
            <a:spLocks noChangeArrowheads="1"/>
          </p:cNvSpPr>
          <p:nvPr/>
        </p:nvSpPr>
        <p:spPr bwMode="auto">
          <a:xfrm>
            <a:off x="6227763" y="5446713"/>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单位：</a:t>
            </a:r>
            <a:r>
              <a:rPr kumimoji="1" lang="en-US" altLang="zh-CN"/>
              <a:t>J/s  </a:t>
            </a:r>
            <a:r>
              <a:rPr kumimoji="1" lang="en-US" altLang="zh-CN">
                <a:sym typeface="Symbol" panose="05050102010706020507" pitchFamily="18" charset="2"/>
              </a:rPr>
              <a:t>(</a:t>
            </a:r>
            <a:r>
              <a:rPr kumimoji="1" lang="en-US" altLang="zh-CN"/>
              <a:t>W)</a:t>
            </a:r>
            <a:endParaRPr kumimoji="1" lang="zh-CN" altLang="en-US"/>
          </a:p>
        </p:txBody>
      </p:sp>
      <p:sp>
        <p:nvSpPr>
          <p:cNvPr id="54299" name="Text Box 27"/>
          <p:cNvSpPr txBox="1">
            <a:spLocks noChangeArrowheads="1"/>
          </p:cNvSpPr>
          <p:nvPr/>
        </p:nvSpPr>
        <p:spPr bwMode="auto">
          <a:xfrm>
            <a:off x="71438" y="101600"/>
            <a:ext cx="57245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cs typeface="Times New Roman" panose="02020603050405020304" pitchFamily="18" charset="0"/>
              </a:rPr>
              <a:t>§4-1 </a:t>
            </a:r>
            <a:r>
              <a:rPr lang="zh-CN" altLang="en-US" dirty="0">
                <a:solidFill>
                  <a:srgbClr val="FF0000"/>
                </a:solidFill>
                <a:cs typeface="Times New Roman" panose="02020603050405020304" pitchFamily="18" charset="0"/>
              </a:rPr>
              <a:t>功</a:t>
            </a:r>
          </a:p>
        </p:txBody>
      </p:sp>
      <p:sp>
        <p:nvSpPr>
          <p:cNvPr id="35861" name="Rectangle 28"/>
          <p:cNvSpPr>
            <a:spLocks noChangeArrowheads="1"/>
          </p:cNvSpPr>
          <p:nvPr/>
        </p:nvSpPr>
        <p:spPr bwMode="auto">
          <a:xfrm>
            <a:off x="4859338" y="2133600"/>
            <a:ext cx="3954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ym typeface="Symbol" panose="05050102010706020507" pitchFamily="18" charset="2"/>
              </a:rPr>
              <a:t>（</a:t>
            </a:r>
            <a:r>
              <a:rPr kumimoji="1" lang="zh-CN" altLang="en-US" i="1">
                <a:sym typeface="Symbol" panose="05050102010706020507" pitchFamily="18" charset="2"/>
              </a:rPr>
              <a:t></a:t>
            </a:r>
            <a:r>
              <a:rPr kumimoji="1" lang="zh-CN" altLang="en-US"/>
              <a:t>为力与位移的夹角）</a:t>
            </a:r>
          </a:p>
        </p:txBody>
      </p:sp>
      <p:sp>
        <p:nvSpPr>
          <p:cNvPr id="3" name="Rectangle 17"/>
          <p:cNvSpPr>
            <a:spLocks noChangeArrowheads="1"/>
          </p:cNvSpPr>
          <p:nvPr/>
        </p:nvSpPr>
        <p:spPr bwMode="auto">
          <a:xfrm>
            <a:off x="5580380" y="3898900"/>
            <a:ext cx="36004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量纲：</a:t>
            </a:r>
            <a:r>
              <a:rPr kumimoji="1" lang="en-US" altLang="zh-CN"/>
              <a:t>ML</a:t>
            </a:r>
            <a:r>
              <a:rPr kumimoji="1" lang="en-US" altLang="zh-CN" baseline="30000"/>
              <a:t>2</a:t>
            </a:r>
            <a:r>
              <a:rPr kumimoji="1" lang="en-US" altLang="zh-CN"/>
              <a:t>T</a:t>
            </a:r>
            <a:r>
              <a:rPr kumimoji="1" lang="en-US" altLang="zh-CN" baseline="30000"/>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285"/>
                                        </p:tgtEl>
                                        <p:attrNameLst>
                                          <p:attrName>style.visibility</p:attrName>
                                        </p:attrNameLst>
                                      </p:cBhvr>
                                      <p:to>
                                        <p:strVal val="visible"/>
                                      </p:to>
                                    </p:set>
                                    <p:anim calcmode="lin" valueType="num">
                                      <p:cBhvr additive="base">
                                        <p:cTn id="7" dur="500" fill="hold"/>
                                        <p:tgtEl>
                                          <p:spTgt spid="54285"/>
                                        </p:tgtEl>
                                        <p:attrNameLst>
                                          <p:attrName>ppt_x</p:attrName>
                                        </p:attrNameLst>
                                      </p:cBhvr>
                                      <p:tavLst>
                                        <p:tav tm="0">
                                          <p:val>
                                            <p:strVal val="#ppt_x"/>
                                          </p:val>
                                        </p:tav>
                                        <p:tav tm="100000">
                                          <p:val>
                                            <p:strVal val="#ppt_x"/>
                                          </p:val>
                                        </p:tav>
                                      </p:tavLst>
                                    </p:anim>
                                    <p:anim calcmode="lin" valueType="num">
                                      <p:cBhvr additive="base">
                                        <p:cTn id="8" dur="500" fill="hold"/>
                                        <p:tgtEl>
                                          <p:spTgt spid="542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286"/>
                                        </p:tgtEl>
                                        <p:attrNameLst>
                                          <p:attrName>style.visibility</p:attrName>
                                        </p:attrNameLst>
                                      </p:cBhvr>
                                      <p:to>
                                        <p:strVal val="visible"/>
                                      </p:to>
                                    </p:set>
                                    <p:anim calcmode="lin" valueType="num">
                                      <p:cBhvr additive="base">
                                        <p:cTn id="11" dur="500" fill="hold"/>
                                        <p:tgtEl>
                                          <p:spTgt spid="54286"/>
                                        </p:tgtEl>
                                        <p:attrNameLst>
                                          <p:attrName>ppt_x</p:attrName>
                                        </p:attrNameLst>
                                      </p:cBhvr>
                                      <p:tavLst>
                                        <p:tav tm="0">
                                          <p:val>
                                            <p:strVal val="#ppt_x"/>
                                          </p:val>
                                        </p:tav>
                                        <p:tav tm="100000">
                                          <p:val>
                                            <p:strVal val="#ppt_x"/>
                                          </p:val>
                                        </p:tav>
                                      </p:tavLst>
                                    </p:anim>
                                    <p:anim calcmode="lin" valueType="num">
                                      <p:cBhvr additive="base">
                                        <p:cTn id="12" dur="500" fill="hold"/>
                                        <p:tgtEl>
                                          <p:spTgt spid="5428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4287"/>
                                        </p:tgtEl>
                                        <p:attrNameLst>
                                          <p:attrName>style.visibility</p:attrName>
                                        </p:attrNameLst>
                                      </p:cBhvr>
                                      <p:to>
                                        <p:strVal val="visible"/>
                                      </p:to>
                                    </p:set>
                                    <p:anim calcmode="lin" valueType="num">
                                      <p:cBhvr additive="base">
                                        <p:cTn id="15" dur="500" fill="hold"/>
                                        <p:tgtEl>
                                          <p:spTgt spid="54287"/>
                                        </p:tgtEl>
                                        <p:attrNameLst>
                                          <p:attrName>ppt_x</p:attrName>
                                        </p:attrNameLst>
                                      </p:cBhvr>
                                      <p:tavLst>
                                        <p:tav tm="0">
                                          <p:val>
                                            <p:strVal val="#ppt_x"/>
                                          </p:val>
                                        </p:tav>
                                        <p:tav tm="100000">
                                          <p:val>
                                            <p:strVal val="#ppt_x"/>
                                          </p:val>
                                        </p:tav>
                                      </p:tavLst>
                                    </p:anim>
                                    <p:anim calcmode="lin" valueType="num">
                                      <p:cBhvr additive="base">
                                        <p:cTn id="16" dur="500" fill="hold"/>
                                        <p:tgtEl>
                                          <p:spTgt spid="5428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4289"/>
                                        </p:tgtEl>
                                        <p:attrNameLst>
                                          <p:attrName>style.visibility</p:attrName>
                                        </p:attrNameLst>
                                      </p:cBhvr>
                                      <p:to>
                                        <p:strVal val="visible"/>
                                      </p:to>
                                    </p:set>
                                    <p:anim calcmode="lin" valueType="num">
                                      <p:cBhvr additive="base">
                                        <p:cTn id="19" dur="500" fill="hold"/>
                                        <p:tgtEl>
                                          <p:spTgt spid="54289"/>
                                        </p:tgtEl>
                                        <p:attrNameLst>
                                          <p:attrName>ppt_x</p:attrName>
                                        </p:attrNameLst>
                                      </p:cBhvr>
                                      <p:tavLst>
                                        <p:tav tm="0">
                                          <p:val>
                                            <p:strVal val="#ppt_x"/>
                                          </p:val>
                                        </p:tav>
                                        <p:tav tm="100000">
                                          <p:val>
                                            <p:strVal val="#ppt_x"/>
                                          </p:val>
                                        </p:tav>
                                      </p:tavLst>
                                    </p:anim>
                                    <p:anim calcmode="lin" valueType="num">
                                      <p:cBhvr additive="base">
                                        <p:cTn id="20" dur="500" fill="hold"/>
                                        <p:tgtEl>
                                          <p:spTgt spid="5428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2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2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2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294"/>
                                        </p:tgtEl>
                                        <p:attrNameLst>
                                          <p:attrName>style.visibility</p:attrName>
                                        </p:attrNameLst>
                                      </p:cBhvr>
                                      <p:to>
                                        <p:strVal val="visible"/>
                                      </p:to>
                                    </p:set>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5" grpId="0"/>
      <p:bldP spid="54287" grpId="0"/>
      <p:bldP spid="54289" grpId="0"/>
      <p:bldP spid="54290" grpId="0"/>
      <p:bldP spid="54294"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6" name="Text Box 8"/>
          <p:cNvSpPr txBox="1">
            <a:spLocks noChangeArrowheads="1"/>
          </p:cNvSpPr>
          <p:nvPr/>
        </p:nvSpPr>
        <p:spPr bwMode="auto">
          <a:xfrm>
            <a:off x="900113" y="404813"/>
            <a:ext cx="54721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t>木箱所受的力分析如图 。</a:t>
            </a:r>
          </a:p>
        </p:txBody>
      </p:sp>
      <p:sp>
        <p:nvSpPr>
          <p:cNvPr id="58377" name="Text Box 9"/>
          <p:cNvSpPr txBox="1">
            <a:spLocks noChangeArrowheads="1"/>
          </p:cNvSpPr>
          <p:nvPr/>
        </p:nvSpPr>
        <p:spPr bwMode="auto">
          <a:xfrm>
            <a:off x="323850" y="1628775"/>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dirty="0"/>
              <a:t>拉力</a:t>
            </a:r>
            <a:r>
              <a:rPr lang="en-US" altLang="zh-CN" i="1" dirty="0"/>
              <a:t>F</a:t>
            </a:r>
            <a:r>
              <a:rPr lang="en-US" altLang="zh-CN" dirty="0"/>
              <a:t> </a:t>
            </a:r>
            <a:r>
              <a:rPr lang="zh-CN" altLang="en-US" dirty="0"/>
              <a:t>所做的功</a:t>
            </a:r>
          </a:p>
        </p:txBody>
      </p:sp>
      <p:graphicFrame>
        <p:nvGraphicFramePr>
          <p:cNvPr id="58378" name="Object 10"/>
          <p:cNvGraphicFramePr>
            <a:graphicFrameLocks noChangeAspect="1"/>
          </p:cNvGraphicFramePr>
          <p:nvPr/>
        </p:nvGraphicFramePr>
        <p:xfrm>
          <a:off x="1042988" y="2205038"/>
          <a:ext cx="5064125" cy="1255712"/>
        </p:xfrm>
        <a:graphic>
          <a:graphicData uri="http://schemas.openxmlformats.org/presentationml/2006/ole">
            <mc:AlternateContent xmlns:mc="http://schemas.openxmlformats.org/markup-compatibility/2006">
              <mc:Choice xmlns:v="urn:schemas-microsoft-com:vml" Requires="v">
                <p:oleObj spid="_x0000_s22621" name="公式" r:id="rId3" imgW="1955800" imgH="482600" progId="Equation.3">
                  <p:embed/>
                </p:oleObj>
              </mc:Choice>
              <mc:Fallback>
                <p:oleObj name="公式" r:id="rId3" imgW="1955800" imgH="482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205038"/>
                        <a:ext cx="5064125" cy="125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80" name="Text Box 12"/>
          <p:cNvSpPr txBox="1">
            <a:spLocks noChangeArrowheads="1"/>
          </p:cNvSpPr>
          <p:nvPr/>
        </p:nvSpPr>
        <p:spPr bwMode="auto">
          <a:xfrm>
            <a:off x="323850" y="3414713"/>
            <a:ext cx="388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t>重力所做的功</a:t>
            </a:r>
          </a:p>
        </p:txBody>
      </p:sp>
      <p:graphicFrame>
        <p:nvGraphicFramePr>
          <p:cNvPr id="58382" name="Object 14"/>
          <p:cNvGraphicFramePr>
            <a:graphicFrameLocks noChangeAspect="1"/>
          </p:cNvGraphicFramePr>
          <p:nvPr/>
        </p:nvGraphicFramePr>
        <p:xfrm>
          <a:off x="1042988" y="3933825"/>
          <a:ext cx="6800850" cy="1268413"/>
        </p:xfrm>
        <a:graphic>
          <a:graphicData uri="http://schemas.openxmlformats.org/presentationml/2006/ole">
            <mc:AlternateContent xmlns:mc="http://schemas.openxmlformats.org/markup-compatibility/2006">
              <mc:Choice xmlns:v="urn:schemas-microsoft-com:vml" Requires="v">
                <p:oleObj spid="_x0000_s22622" name="公式" r:id="rId5" imgW="2590800" imgH="482600" progId="Equation.3">
                  <p:embed/>
                </p:oleObj>
              </mc:Choice>
              <mc:Fallback>
                <p:oleObj name="公式" r:id="rId5" imgW="2590800" imgH="482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933825"/>
                        <a:ext cx="6800850"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99" name="Rectangle 31"/>
          <p:cNvSpPr>
            <a:spLocks noChangeArrowheads="1"/>
          </p:cNvSpPr>
          <p:nvPr/>
        </p:nvSpPr>
        <p:spPr bwMode="auto">
          <a:xfrm>
            <a:off x="250825" y="404813"/>
            <a:ext cx="1073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解：  </a:t>
            </a:r>
          </a:p>
        </p:txBody>
      </p:sp>
      <p:sp>
        <p:nvSpPr>
          <p:cNvPr id="58400" name="Rectangle 32"/>
          <p:cNvSpPr>
            <a:spLocks noChangeArrowheads="1"/>
          </p:cNvSpPr>
          <p:nvPr/>
        </p:nvSpPr>
        <p:spPr bwMode="auto">
          <a:xfrm>
            <a:off x="684213" y="1038225"/>
            <a:ext cx="4319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a:t>
            </a:r>
            <a:r>
              <a:rPr lang="en-US" altLang="zh-CN" dirty="0"/>
              <a:t>1</a:t>
            </a:r>
            <a:r>
              <a:rPr lang="zh-CN" altLang="en-US" dirty="0"/>
              <a:t>）每个力所作的功：</a:t>
            </a:r>
          </a:p>
        </p:txBody>
      </p:sp>
      <p:sp>
        <p:nvSpPr>
          <p:cNvPr id="58402" name="Text Box 34"/>
          <p:cNvSpPr txBox="1">
            <a:spLocks noChangeArrowheads="1"/>
          </p:cNvSpPr>
          <p:nvPr/>
        </p:nvSpPr>
        <p:spPr bwMode="auto">
          <a:xfrm>
            <a:off x="395288" y="5229225"/>
            <a:ext cx="449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t>正压力所做的功</a:t>
            </a:r>
          </a:p>
        </p:txBody>
      </p:sp>
      <p:graphicFrame>
        <p:nvGraphicFramePr>
          <p:cNvPr id="58404" name="Object 36"/>
          <p:cNvGraphicFramePr>
            <a:graphicFrameLocks noChangeAspect="1"/>
          </p:cNvGraphicFramePr>
          <p:nvPr/>
        </p:nvGraphicFramePr>
        <p:xfrm>
          <a:off x="1116013" y="5805488"/>
          <a:ext cx="3024187" cy="538162"/>
        </p:xfrm>
        <a:graphic>
          <a:graphicData uri="http://schemas.openxmlformats.org/presentationml/2006/ole">
            <mc:AlternateContent xmlns:mc="http://schemas.openxmlformats.org/markup-compatibility/2006">
              <mc:Choice xmlns:v="urn:schemas-microsoft-com:vml" Requires="v">
                <p:oleObj spid="_x0000_s22623" name="Equation" r:id="rId7" imgW="3289300" imgH="584200" progId="Equation.3">
                  <p:embed/>
                </p:oleObj>
              </mc:Choice>
              <mc:Fallback>
                <p:oleObj name="Equation" r:id="rId7" imgW="3289300" imgH="584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5805488"/>
                        <a:ext cx="3024187"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8410" name="Picture 42" descr="图2-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4438" y="333375"/>
            <a:ext cx="245427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6" name="矩形 15"/>
          <p:cNvSpPr>
            <a:spLocks noChangeArrowheads="1"/>
          </p:cNvSpPr>
          <p:nvPr/>
        </p:nvSpPr>
        <p:spPr bwMode="auto">
          <a:xfrm>
            <a:off x="7572375" y="2714625"/>
            <a:ext cx="1214438" cy="35718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377"/>
                                        </p:tgtEl>
                                        <p:attrNameLst>
                                          <p:attrName>style.visibility</p:attrName>
                                        </p:attrNameLst>
                                      </p:cBhvr>
                                      <p:to>
                                        <p:strVal val="visible"/>
                                      </p:to>
                                    </p:set>
                                    <p:anim calcmode="lin" valueType="num">
                                      <p:cBhvr additive="base">
                                        <p:cTn id="7" dur="500" fill="hold"/>
                                        <p:tgtEl>
                                          <p:spTgt spid="58377"/>
                                        </p:tgtEl>
                                        <p:attrNameLst>
                                          <p:attrName>ppt_x</p:attrName>
                                        </p:attrNameLst>
                                      </p:cBhvr>
                                      <p:tavLst>
                                        <p:tav tm="0">
                                          <p:val>
                                            <p:strVal val="#ppt_x"/>
                                          </p:val>
                                        </p:tav>
                                        <p:tav tm="100000">
                                          <p:val>
                                            <p:strVal val="#ppt_x"/>
                                          </p:val>
                                        </p:tav>
                                      </p:tavLst>
                                    </p:anim>
                                    <p:anim calcmode="lin" valueType="num">
                                      <p:cBhvr additive="base">
                                        <p:cTn id="8" dur="500" fill="hold"/>
                                        <p:tgtEl>
                                          <p:spTgt spid="5837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8378"/>
                                        </p:tgtEl>
                                        <p:attrNameLst>
                                          <p:attrName>style.visibility</p:attrName>
                                        </p:attrNameLst>
                                      </p:cBhvr>
                                      <p:to>
                                        <p:strVal val="visible"/>
                                      </p:to>
                                    </p:set>
                                    <p:anim calcmode="lin" valueType="num">
                                      <p:cBhvr additive="base">
                                        <p:cTn id="11" dur="500" fill="hold"/>
                                        <p:tgtEl>
                                          <p:spTgt spid="58378"/>
                                        </p:tgtEl>
                                        <p:attrNameLst>
                                          <p:attrName>ppt_x</p:attrName>
                                        </p:attrNameLst>
                                      </p:cBhvr>
                                      <p:tavLst>
                                        <p:tav tm="0">
                                          <p:val>
                                            <p:strVal val="#ppt_x"/>
                                          </p:val>
                                        </p:tav>
                                        <p:tav tm="100000">
                                          <p:val>
                                            <p:strVal val="#ppt_x"/>
                                          </p:val>
                                        </p:tav>
                                      </p:tavLst>
                                    </p:anim>
                                    <p:anim calcmode="lin" valueType="num">
                                      <p:cBhvr additive="base">
                                        <p:cTn id="12" dur="500" fill="hold"/>
                                        <p:tgtEl>
                                          <p:spTgt spid="5837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8380"/>
                                        </p:tgtEl>
                                        <p:attrNameLst>
                                          <p:attrName>style.visibility</p:attrName>
                                        </p:attrNameLst>
                                      </p:cBhvr>
                                      <p:to>
                                        <p:strVal val="visible"/>
                                      </p:to>
                                    </p:set>
                                    <p:anim calcmode="lin" valueType="num">
                                      <p:cBhvr additive="base">
                                        <p:cTn id="17" dur="500" fill="hold"/>
                                        <p:tgtEl>
                                          <p:spTgt spid="58380"/>
                                        </p:tgtEl>
                                        <p:attrNameLst>
                                          <p:attrName>ppt_x</p:attrName>
                                        </p:attrNameLst>
                                      </p:cBhvr>
                                      <p:tavLst>
                                        <p:tav tm="0">
                                          <p:val>
                                            <p:strVal val="#ppt_x"/>
                                          </p:val>
                                        </p:tav>
                                        <p:tav tm="100000">
                                          <p:val>
                                            <p:strVal val="#ppt_x"/>
                                          </p:val>
                                        </p:tav>
                                      </p:tavLst>
                                    </p:anim>
                                    <p:anim calcmode="lin" valueType="num">
                                      <p:cBhvr additive="base">
                                        <p:cTn id="18" dur="500" fill="hold"/>
                                        <p:tgtEl>
                                          <p:spTgt spid="5838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8382"/>
                                        </p:tgtEl>
                                        <p:attrNameLst>
                                          <p:attrName>style.visibility</p:attrName>
                                        </p:attrNameLst>
                                      </p:cBhvr>
                                      <p:to>
                                        <p:strVal val="visible"/>
                                      </p:to>
                                    </p:set>
                                    <p:anim calcmode="lin" valueType="num">
                                      <p:cBhvr additive="base">
                                        <p:cTn id="21" dur="500" fill="hold"/>
                                        <p:tgtEl>
                                          <p:spTgt spid="58382"/>
                                        </p:tgtEl>
                                        <p:attrNameLst>
                                          <p:attrName>ppt_x</p:attrName>
                                        </p:attrNameLst>
                                      </p:cBhvr>
                                      <p:tavLst>
                                        <p:tav tm="0">
                                          <p:val>
                                            <p:strVal val="#ppt_x"/>
                                          </p:val>
                                        </p:tav>
                                        <p:tav tm="100000">
                                          <p:val>
                                            <p:strVal val="#ppt_x"/>
                                          </p:val>
                                        </p:tav>
                                      </p:tavLst>
                                    </p:anim>
                                    <p:anim calcmode="lin" valueType="num">
                                      <p:cBhvr additive="base">
                                        <p:cTn id="22" dur="500" fill="hold"/>
                                        <p:tgtEl>
                                          <p:spTgt spid="5838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8402"/>
                                        </p:tgtEl>
                                        <p:attrNameLst>
                                          <p:attrName>style.visibility</p:attrName>
                                        </p:attrNameLst>
                                      </p:cBhvr>
                                      <p:to>
                                        <p:strVal val="visible"/>
                                      </p:to>
                                    </p:set>
                                    <p:anim calcmode="lin" valueType="num">
                                      <p:cBhvr additive="base">
                                        <p:cTn id="27" dur="500" fill="hold"/>
                                        <p:tgtEl>
                                          <p:spTgt spid="58402"/>
                                        </p:tgtEl>
                                        <p:attrNameLst>
                                          <p:attrName>ppt_x</p:attrName>
                                        </p:attrNameLst>
                                      </p:cBhvr>
                                      <p:tavLst>
                                        <p:tav tm="0">
                                          <p:val>
                                            <p:strVal val="#ppt_x"/>
                                          </p:val>
                                        </p:tav>
                                        <p:tav tm="100000">
                                          <p:val>
                                            <p:strVal val="#ppt_x"/>
                                          </p:val>
                                        </p:tav>
                                      </p:tavLst>
                                    </p:anim>
                                    <p:anim calcmode="lin" valueType="num">
                                      <p:cBhvr additive="base">
                                        <p:cTn id="28" dur="500" fill="hold"/>
                                        <p:tgtEl>
                                          <p:spTgt spid="5840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8404"/>
                                        </p:tgtEl>
                                        <p:attrNameLst>
                                          <p:attrName>style.visibility</p:attrName>
                                        </p:attrNameLst>
                                      </p:cBhvr>
                                      <p:to>
                                        <p:strVal val="visible"/>
                                      </p:to>
                                    </p:set>
                                    <p:anim calcmode="lin" valueType="num">
                                      <p:cBhvr additive="base">
                                        <p:cTn id="31" dur="500" fill="hold"/>
                                        <p:tgtEl>
                                          <p:spTgt spid="58404"/>
                                        </p:tgtEl>
                                        <p:attrNameLst>
                                          <p:attrName>ppt_x</p:attrName>
                                        </p:attrNameLst>
                                      </p:cBhvr>
                                      <p:tavLst>
                                        <p:tav tm="0">
                                          <p:val>
                                            <p:strVal val="#ppt_x"/>
                                          </p:val>
                                        </p:tav>
                                        <p:tav tm="100000">
                                          <p:val>
                                            <p:strVal val="#ppt_x"/>
                                          </p:val>
                                        </p:tav>
                                      </p:tavLst>
                                    </p:anim>
                                    <p:anim calcmode="lin" valueType="num">
                                      <p:cBhvr additive="base">
                                        <p:cTn id="32" dur="500" fill="hold"/>
                                        <p:tgtEl>
                                          <p:spTgt spid="584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7" grpId="0"/>
      <p:bldP spid="58380" grpId="0"/>
      <p:bldP spid="5840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Text Box 8"/>
          <p:cNvSpPr txBox="1">
            <a:spLocks noChangeArrowheads="1"/>
          </p:cNvSpPr>
          <p:nvPr/>
        </p:nvSpPr>
        <p:spPr bwMode="auto">
          <a:xfrm>
            <a:off x="468313" y="981075"/>
            <a:ext cx="3816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t>根据牛顿第二定律：</a:t>
            </a:r>
            <a:endParaRPr lang="zh-CN" altLang="en-US" baseline="-25000"/>
          </a:p>
        </p:txBody>
      </p:sp>
      <p:graphicFrame>
        <p:nvGraphicFramePr>
          <p:cNvPr id="59401" name="Object 9"/>
          <p:cNvGraphicFramePr>
            <a:graphicFrameLocks noChangeAspect="1"/>
          </p:cNvGraphicFramePr>
          <p:nvPr/>
        </p:nvGraphicFramePr>
        <p:xfrm>
          <a:off x="900113" y="1700213"/>
          <a:ext cx="4679950" cy="446087"/>
        </p:xfrm>
        <a:graphic>
          <a:graphicData uri="http://schemas.openxmlformats.org/presentationml/2006/ole">
            <mc:AlternateContent xmlns:mc="http://schemas.openxmlformats.org/markup-compatibility/2006">
              <mc:Choice xmlns:v="urn:schemas-microsoft-com:vml" Requires="v">
                <p:oleObj spid="_x0000_s23705" name="Equation" r:id="rId3" imgW="4940300" imgH="469900" progId="Equation.3">
                  <p:embed/>
                </p:oleObj>
              </mc:Choice>
              <mc:Fallback>
                <p:oleObj name="Equation" r:id="rId3" imgW="4940300" imgH="4699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700213"/>
                        <a:ext cx="4679950"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2" name="Object 10"/>
          <p:cNvGraphicFramePr>
            <a:graphicFrameLocks noChangeAspect="1"/>
          </p:cNvGraphicFramePr>
          <p:nvPr/>
        </p:nvGraphicFramePr>
        <p:xfrm>
          <a:off x="-36512" y="2420938"/>
          <a:ext cx="6403975" cy="647700"/>
        </p:xfrm>
        <a:graphic>
          <a:graphicData uri="http://schemas.openxmlformats.org/presentationml/2006/ole">
            <mc:AlternateContent xmlns:mc="http://schemas.openxmlformats.org/markup-compatibility/2006">
              <mc:Choice xmlns:v="urn:schemas-microsoft-com:vml" Requires="v">
                <p:oleObj spid="_x0000_s23706" name="公式" r:id="rId5" imgW="2260600" imgH="228600" progId="Equation.3">
                  <p:embed/>
                </p:oleObj>
              </mc:Choice>
              <mc:Fallback>
                <p:oleObj name="公式" r:id="rId5" imgW="226060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420938"/>
                        <a:ext cx="64039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4" name="Object 12"/>
          <p:cNvGraphicFramePr>
            <a:graphicFrameLocks noChangeAspect="1"/>
          </p:cNvGraphicFramePr>
          <p:nvPr/>
        </p:nvGraphicFramePr>
        <p:xfrm>
          <a:off x="1547813" y="3446463"/>
          <a:ext cx="5329237" cy="569912"/>
        </p:xfrm>
        <a:graphic>
          <a:graphicData uri="http://schemas.openxmlformats.org/presentationml/2006/ole">
            <mc:AlternateContent xmlns:mc="http://schemas.openxmlformats.org/markup-compatibility/2006">
              <mc:Choice xmlns:v="urn:schemas-microsoft-com:vml" Requires="v">
                <p:oleObj spid="_x0000_s23707" name="公式" r:id="rId7" imgW="1905000" imgH="203200" progId="Equation.3">
                  <p:embed/>
                </p:oleObj>
              </mc:Choice>
              <mc:Fallback>
                <p:oleObj name="公式" r:id="rId7" imgW="1905000" imgH="203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3446463"/>
                        <a:ext cx="5329237" cy="56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05" name="Object 13"/>
          <p:cNvGraphicFramePr>
            <a:graphicFrameLocks noChangeAspect="1"/>
          </p:cNvGraphicFramePr>
          <p:nvPr/>
        </p:nvGraphicFramePr>
        <p:xfrm>
          <a:off x="773113" y="4149725"/>
          <a:ext cx="6518275" cy="649288"/>
        </p:xfrm>
        <a:graphic>
          <a:graphicData uri="http://schemas.openxmlformats.org/presentationml/2006/ole">
            <mc:AlternateContent xmlns:mc="http://schemas.openxmlformats.org/markup-compatibility/2006">
              <mc:Choice xmlns:v="urn:schemas-microsoft-com:vml" Requires="v">
                <p:oleObj spid="_x0000_s23708" name="公式" r:id="rId9" imgW="2311400" imgH="228600" progId="Equation.3">
                  <p:embed/>
                </p:oleObj>
              </mc:Choice>
              <mc:Fallback>
                <p:oleObj name="公式" r:id="rId9" imgW="2311400" imgH="2286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113" y="4149725"/>
                        <a:ext cx="6518275"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406" name="Rectangle 14"/>
          <p:cNvSpPr>
            <a:spLocks noChangeArrowheads="1"/>
          </p:cNvSpPr>
          <p:nvPr/>
        </p:nvSpPr>
        <p:spPr bwMode="auto">
          <a:xfrm>
            <a:off x="468313" y="260350"/>
            <a:ext cx="3743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摩擦力所作的功</a:t>
            </a:r>
          </a:p>
        </p:txBody>
      </p:sp>
      <p:sp>
        <p:nvSpPr>
          <p:cNvPr id="59420" name="AutoShape 28"/>
          <p:cNvSpPr>
            <a:spLocks noChangeArrowheads="1"/>
          </p:cNvSpPr>
          <p:nvPr/>
        </p:nvSpPr>
        <p:spPr bwMode="auto">
          <a:xfrm>
            <a:off x="827088" y="3644900"/>
            <a:ext cx="576262" cy="144463"/>
          </a:xfrm>
          <a:prstGeom prst="rightArrow">
            <a:avLst>
              <a:gd name="adj1" fmla="val 50000"/>
              <a:gd name="adj2" fmla="val 99725"/>
            </a:avLst>
          </a:prstGeom>
          <a:solidFill>
            <a:schemeClr val="accent1"/>
          </a:soli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421" name="Text Box 29"/>
          <p:cNvSpPr txBox="1">
            <a:spLocks noChangeArrowheads="1"/>
          </p:cNvSpPr>
          <p:nvPr/>
        </p:nvSpPr>
        <p:spPr bwMode="auto">
          <a:xfrm>
            <a:off x="250825" y="5013325"/>
            <a:ext cx="5834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t>（</a:t>
            </a:r>
            <a:r>
              <a:rPr lang="en-US" altLang="zh-CN"/>
              <a:t>2</a:t>
            </a:r>
            <a:r>
              <a:rPr lang="zh-CN" altLang="en-US"/>
              <a:t>）合力所作的功：</a:t>
            </a:r>
          </a:p>
        </p:txBody>
      </p:sp>
      <p:graphicFrame>
        <p:nvGraphicFramePr>
          <p:cNvPr id="59422" name="Object 30"/>
          <p:cNvGraphicFramePr>
            <a:graphicFrameLocks noChangeAspect="1"/>
          </p:cNvGraphicFramePr>
          <p:nvPr/>
        </p:nvGraphicFramePr>
        <p:xfrm>
          <a:off x="755650" y="5616575"/>
          <a:ext cx="5400675" cy="671513"/>
        </p:xfrm>
        <a:graphic>
          <a:graphicData uri="http://schemas.openxmlformats.org/presentationml/2006/ole">
            <mc:AlternateContent xmlns:mc="http://schemas.openxmlformats.org/markup-compatibility/2006">
              <mc:Choice xmlns:v="urn:schemas-microsoft-com:vml" Requires="v">
                <p:oleObj spid="_x0000_s23709" name="公式" r:id="rId11" imgW="1841500" imgH="228600" progId="Equation.3">
                  <p:embed/>
                </p:oleObj>
              </mc:Choice>
              <mc:Fallback>
                <p:oleObj name="公式" r:id="rId11" imgW="1841500" imgH="2286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650" y="5616575"/>
                        <a:ext cx="540067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9429" name="Picture 37" descr="图2-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94438" y="333375"/>
            <a:ext cx="245427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0" name="矩形 15"/>
          <p:cNvSpPr>
            <a:spLocks noChangeArrowheads="1"/>
          </p:cNvSpPr>
          <p:nvPr/>
        </p:nvSpPr>
        <p:spPr bwMode="auto">
          <a:xfrm>
            <a:off x="7572375" y="2786063"/>
            <a:ext cx="1214438" cy="357187"/>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402"/>
                                        </p:tgtEl>
                                        <p:attrNameLst>
                                          <p:attrName>style.visibility</p:attrName>
                                        </p:attrNameLst>
                                      </p:cBhvr>
                                      <p:to>
                                        <p:strVal val="visible"/>
                                      </p:to>
                                    </p:set>
                                    <p:anim calcmode="lin" valueType="num">
                                      <p:cBhvr additive="base">
                                        <p:cTn id="7" dur="500" fill="hold"/>
                                        <p:tgtEl>
                                          <p:spTgt spid="59402"/>
                                        </p:tgtEl>
                                        <p:attrNameLst>
                                          <p:attrName>ppt_x</p:attrName>
                                        </p:attrNameLst>
                                      </p:cBhvr>
                                      <p:tavLst>
                                        <p:tav tm="0">
                                          <p:val>
                                            <p:strVal val="#ppt_x"/>
                                          </p:val>
                                        </p:tav>
                                        <p:tav tm="100000">
                                          <p:val>
                                            <p:strVal val="#ppt_x"/>
                                          </p:val>
                                        </p:tav>
                                      </p:tavLst>
                                    </p:anim>
                                    <p:anim calcmode="lin" valueType="num">
                                      <p:cBhvr additive="base">
                                        <p:cTn id="8" dur="500" fill="hold"/>
                                        <p:tgtEl>
                                          <p:spTgt spid="5940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9404"/>
                                        </p:tgtEl>
                                        <p:attrNameLst>
                                          <p:attrName>style.visibility</p:attrName>
                                        </p:attrNameLst>
                                      </p:cBhvr>
                                      <p:to>
                                        <p:strVal val="visible"/>
                                      </p:to>
                                    </p:set>
                                    <p:anim calcmode="lin" valueType="num">
                                      <p:cBhvr additive="base">
                                        <p:cTn id="11" dur="500" fill="hold"/>
                                        <p:tgtEl>
                                          <p:spTgt spid="59404"/>
                                        </p:tgtEl>
                                        <p:attrNameLst>
                                          <p:attrName>ppt_x</p:attrName>
                                        </p:attrNameLst>
                                      </p:cBhvr>
                                      <p:tavLst>
                                        <p:tav tm="0">
                                          <p:val>
                                            <p:strVal val="#ppt_x"/>
                                          </p:val>
                                        </p:tav>
                                        <p:tav tm="100000">
                                          <p:val>
                                            <p:strVal val="#ppt_x"/>
                                          </p:val>
                                        </p:tav>
                                      </p:tavLst>
                                    </p:anim>
                                    <p:anim calcmode="lin" valueType="num">
                                      <p:cBhvr additive="base">
                                        <p:cTn id="12" dur="500" fill="hold"/>
                                        <p:tgtEl>
                                          <p:spTgt spid="5940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9405"/>
                                        </p:tgtEl>
                                        <p:attrNameLst>
                                          <p:attrName>style.visibility</p:attrName>
                                        </p:attrNameLst>
                                      </p:cBhvr>
                                      <p:to>
                                        <p:strVal val="visible"/>
                                      </p:to>
                                    </p:set>
                                    <p:anim calcmode="lin" valueType="num">
                                      <p:cBhvr additive="base">
                                        <p:cTn id="15" dur="500" fill="hold"/>
                                        <p:tgtEl>
                                          <p:spTgt spid="59405"/>
                                        </p:tgtEl>
                                        <p:attrNameLst>
                                          <p:attrName>ppt_x</p:attrName>
                                        </p:attrNameLst>
                                      </p:cBhvr>
                                      <p:tavLst>
                                        <p:tav tm="0">
                                          <p:val>
                                            <p:strVal val="#ppt_x"/>
                                          </p:val>
                                        </p:tav>
                                        <p:tav tm="100000">
                                          <p:val>
                                            <p:strVal val="#ppt_x"/>
                                          </p:val>
                                        </p:tav>
                                      </p:tavLst>
                                    </p:anim>
                                    <p:anim calcmode="lin" valueType="num">
                                      <p:cBhvr additive="base">
                                        <p:cTn id="16" dur="500" fill="hold"/>
                                        <p:tgtEl>
                                          <p:spTgt spid="5940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9420"/>
                                        </p:tgtEl>
                                        <p:attrNameLst>
                                          <p:attrName>style.visibility</p:attrName>
                                        </p:attrNameLst>
                                      </p:cBhvr>
                                      <p:to>
                                        <p:strVal val="visible"/>
                                      </p:to>
                                    </p:set>
                                    <p:anim calcmode="lin" valueType="num">
                                      <p:cBhvr additive="base">
                                        <p:cTn id="19" dur="500" fill="hold"/>
                                        <p:tgtEl>
                                          <p:spTgt spid="59420"/>
                                        </p:tgtEl>
                                        <p:attrNameLst>
                                          <p:attrName>ppt_x</p:attrName>
                                        </p:attrNameLst>
                                      </p:cBhvr>
                                      <p:tavLst>
                                        <p:tav tm="0">
                                          <p:val>
                                            <p:strVal val="#ppt_x"/>
                                          </p:val>
                                        </p:tav>
                                        <p:tav tm="100000">
                                          <p:val>
                                            <p:strVal val="#ppt_x"/>
                                          </p:val>
                                        </p:tav>
                                      </p:tavLst>
                                    </p:anim>
                                    <p:anim calcmode="lin" valueType="num">
                                      <p:cBhvr additive="base">
                                        <p:cTn id="20" dur="500" fill="hold"/>
                                        <p:tgtEl>
                                          <p:spTgt spid="594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9421"/>
                                        </p:tgtEl>
                                        <p:attrNameLst>
                                          <p:attrName>style.visibility</p:attrName>
                                        </p:attrNameLst>
                                      </p:cBhvr>
                                      <p:to>
                                        <p:strVal val="visible"/>
                                      </p:to>
                                    </p:set>
                                    <p:anim calcmode="lin" valueType="num">
                                      <p:cBhvr additive="base">
                                        <p:cTn id="25" dur="500" fill="hold"/>
                                        <p:tgtEl>
                                          <p:spTgt spid="59421"/>
                                        </p:tgtEl>
                                        <p:attrNameLst>
                                          <p:attrName>ppt_x</p:attrName>
                                        </p:attrNameLst>
                                      </p:cBhvr>
                                      <p:tavLst>
                                        <p:tav tm="0">
                                          <p:val>
                                            <p:strVal val="#ppt_x"/>
                                          </p:val>
                                        </p:tav>
                                        <p:tav tm="100000">
                                          <p:val>
                                            <p:strVal val="#ppt_x"/>
                                          </p:val>
                                        </p:tav>
                                      </p:tavLst>
                                    </p:anim>
                                    <p:anim calcmode="lin" valueType="num">
                                      <p:cBhvr additive="base">
                                        <p:cTn id="26" dur="500" fill="hold"/>
                                        <p:tgtEl>
                                          <p:spTgt spid="5942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9422"/>
                                        </p:tgtEl>
                                        <p:attrNameLst>
                                          <p:attrName>style.visibility</p:attrName>
                                        </p:attrNameLst>
                                      </p:cBhvr>
                                      <p:to>
                                        <p:strVal val="visible"/>
                                      </p:to>
                                    </p:set>
                                    <p:anim calcmode="lin" valueType="num">
                                      <p:cBhvr additive="base">
                                        <p:cTn id="29" dur="500" fill="hold"/>
                                        <p:tgtEl>
                                          <p:spTgt spid="59422"/>
                                        </p:tgtEl>
                                        <p:attrNameLst>
                                          <p:attrName>ppt_x</p:attrName>
                                        </p:attrNameLst>
                                      </p:cBhvr>
                                      <p:tavLst>
                                        <p:tav tm="0">
                                          <p:val>
                                            <p:strVal val="#ppt_x"/>
                                          </p:val>
                                        </p:tav>
                                        <p:tav tm="100000">
                                          <p:val>
                                            <p:strVal val="#ppt_x"/>
                                          </p:val>
                                        </p:tav>
                                      </p:tavLst>
                                    </p:anim>
                                    <p:anim calcmode="lin" valueType="num">
                                      <p:cBhvr additive="base">
                                        <p:cTn id="30" dur="500" fill="hold"/>
                                        <p:tgtEl>
                                          <p:spTgt spid="594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0" grpId="0" animBg="1"/>
      <p:bldP spid="594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22" name="Object 6"/>
          <p:cNvGraphicFramePr>
            <a:graphicFrameLocks noChangeAspect="1"/>
          </p:cNvGraphicFramePr>
          <p:nvPr/>
        </p:nvGraphicFramePr>
        <p:xfrm>
          <a:off x="900113" y="1628775"/>
          <a:ext cx="7631112" cy="623888"/>
        </p:xfrm>
        <a:graphic>
          <a:graphicData uri="http://schemas.openxmlformats.org/presentationml/2006/ole">
            <mc:AlternateContent xmlns:mc="http://schemas.openxmlformats.org/markup-compatibility/2006">
              <mc:Choice xmlns:v="urn:schemas-microsoft-com:vml" Requires="v">
                <p:oleObj spid="_x0000_s24639" name="公式" r:id="rId3" imgW="2794000" imgH="228600" progId="Equation.3">
                  <p:embed/>
                </p:oleObj>
              </mc:Choice>
              <mc:Fallback>
                <p:oleObj name="公式" r:id="rId3" imgW="279400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628775"/>
                        <a:ext cx="7631112"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4" name="Text Box 8"/>
          <p:cNvSpPr txBox="1">
            <a:spLocks noChangeArrowheads="1"/>
          </p:cNvSpPr>
          <p:nvPr/>
        </p:nvSpPr>
        <p:spPr bwMode="auto">
          <a:xfrm>
            <a:off x="250825" y="260350"/>
            <a:ext cx="741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t>（</a:t>
            </a:r>
            <a:r>
              <a:rPr lang="en-US" altLang="zh-CN"/>
              <a:t>3</a:t>
            </a:r>
            <a:r>
              <a:rPr lang="zh-CN" altLang="en-US"/>
              <a:t>）如改用起重机把木箱吊上汽车。</a:t>
            </a:r>
          </a:p>
        </p:txBody>
      </p:sp>
      <p:sp>
        <p:nvSpPr>
          <p:cNvPr id="60429" name="Rectangle 13"/>
          <p:cNvSpPr>
            <a:spLocks noChangeArrowheads="1"/>
          </p:cNvSpPr>
          <p:nvPr/>
        </p:nvSpPr>
        <p:spPr bwMode="auto">
          <a:xfrm>
            <a:off x="468313" y="836613"/>
            <a:ext cx="8351837"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a:t>所用拉力 </a:t>
            </a:r>
            <a:r>
              <a:rPr lang="en-US" altLang="zh-CN" i="1"/>
              <a:t>F</a:t>
            </a:r>
            <a:r>
              <a:rPr lang="en-US" altLang="zh-CN" i="1">
                <a:cs typeface="Times New Roman" panose="02020603050405020304" pitchFamily="18" charset="0"/>
              </a:rPr>
              <a:t>' </a:t>
            </a:r>
            <a:r>
              <a:rPr lang="zh-CN" altLang="en-US"/>
              <a:t>至少要等于重力。这时拉力所作的功为：</a:t>
            </a:r>
          </a:p>
        </p:txBody>
      </p:sp>
      <p:sp>
        <p:nvSpPr>
          <p:cNvPr id="60430" name="Rectangle 14"/>
          <p:cNvSpPr>
            <a:spLocks noChangeArrowheads="1"/>
          </p:cNvSpPr>
          <p:nvPr/>
        </p:nvSpPr>
        <p:spPr bwMode="auto">
          <a:xfrm>
            <a:off x="395288" y="2492375"/>
            <a:ext cx="842486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a:t>等于重力 所作的功，而符号相反，这时合外力所作的功为零。</a:t>
            </a:r>
          </a:p>
        </p:txBody>
      </p:sp>
      <p:sp>
        <p:nvSpPr>
          <p:cNvPr id="60431" name="Rectangle 15"/>
          <p:cNvSpPr>
            <a:spLocks noChangeArrowheads="1"/>
          </p:cNvSpPr>
          <p:nvPr/>
        </p:nvSpPr>
        <p:spPr bwMode="auto">
          <a:xfrm>
            <a:off x="323850" y="3644900"/>
            <a:ext cx="8677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t>与（</a:t>
            </a:r>
            <a:r>
              <a:rPr lang="en-US" altLang="zh-CN" dirty="0"/>
              <a:t>1</a:t>
            </a:r>
            <a:r>
              <a:rPr lang="zh-CN" altLang="en-US" dirty="0"/>
              <a:t>）中 </a:t>
            </a:r>
            <a:r>
              <a:rPr lang="en-US" altLang="zh-CN" i="1" dirty="0"/>
              <a:t>F</a:t>
            </a:r>
            <a:r>
              <a:rPr lang="en-US" altLang="zh-CN" dirty="0"/>
              <a:t> </a:t>
            </a:r>
            <a:r>
              <a:rPr lang="zh-CN" altLang="en-US" dirty="0"/>
              <a:t>作的功相比较，用了起重机能够少作功。</a:t>
            </a:r>
          </a:p>
        </p:txBody>
      </p:sp>
      <p:sp>
        <p:nvSpPr>
          <p:cNvPr id="60432" name="Rectangle 16"/>
          <p:cNvSpPr>
            <a:spLocks noChangeArrowheads="1"/>
          </p:cNvSpPr>
          <p:nvPr/>
        </p:nvSpPr>
        <p:spPr bwMode="auto">
          <a:xfrm>
            <a:off x="179388" y="4221163"/>
            <a:ext cx="5400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t>（</a:t>
            </a:r>
            <a:r>
              <a:rPr lang="en-US" altLang="zh-CN"/>
              <a:t>1</a:t>
            </a:r>
            <a:r>
              <a:rPr lang="zh-CN" altLang="en-US"/>
              <a:t>）中推力 </a:t>
            </a:r>
            <a:r>
              <a:rPr lang="en-US" altLang="zh-CN" i="1"/>
              <a:t>F</a:t>
            </a:r>
            <a:r>
              <a:rPr lang="en-US" altLang="zh-CN"/>
              <a:t>  </a:t>
            </a:r>
            <a:r>
              <a:rPr lang="zh-CN" altLang="en-US"/>
              <a:t>所多作的功：</a:t>
            </a:r>
          </a:p>
        </p:txBody>
      </p:sp>
      <p:graphicFrame>
        <p:nvGraphicFramePr>
          <p:cNvPr id="60433" name="Object 17"/>
          <p:cNvGraphicFramePr>
            <a:graphicFrameLocks noChangeAspect="1"/>
          </p:cNvGraphicFramePr>
          <p:nvPr/>
        </p:nvGraphicFramePr>
        <p:xfrm>
          <a:off x="971550" y="4797425"/>
          <a:ext cx="6048375" cy="611188"/>
        </p:xfrm>
        <a:graphic>
          <a:graphicData uri="http://schemas.openxmlformats.org/presentationml/2006/ole">
            <mc:AlternateContent xmlns:mc="http://schemas.openxmlformats.org/markup-compatibility/2006">
              <mc:Choice xmlns:v="urn:schemas-microsoft-com:vml" Requires="v">
                <p:oleObj spid="_x0000_s24640" name="公式" r:id="rId5" imgW="2260600" imgH="228600" progId="Equation.3">
                  <p:embed/>
                </p:oleObj>
              </mc:Choice>
              <mc:Fallback>
                <p:oleObj name="公式" r:id="rId5" imgW="226060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4797425"/>
                        <a:ext cx="6048375"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34" name="Rectangle 18"/>
          <p:cNvSpPr>
            <a:spLocks noChangeArrowheads="1"/>
          </p:cNvSpPr>
          <p:nvPr/>
        </p:nvSpPr>
        <p:spPr bwMode="auto">
          <a:xfrm>
            <a:off x="323850" y="5435600"/>
            <a:ext cx="862171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zh-CN" altLang="en-US"/>
              <a:t>其中，</a:t>
            </a:r>
            <a:r>
              <a:rPr kumimoji="1" lang="en-US" altLang="zh-CN"/>
              <a:t>435 J </a:t>
            </a:r>
            <a:r>
              <a:rPr kumimoji="1" lang="zh-CN" altLang="en-US"/>
              <a:t>的功用于克服摩擦力，转变成热量；余下</a:t>
            </a:r>
            <a:r>
              <a:rPr kumimoji="1" lang="en-US" altLang="zh-CN"/>
              <a:t>165 J </a:t>
            </a:r>
            <a:r>
              <a:rPr kumimoji="1" lang="zh-CN" altLang="en-US"/>
              <a:t>的功将使木箱的动能增加。</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31"/>
                                        </p:tgtEl>
                                        <p:attrNameLst>
                                          <p:attrName>style.visibility</p:attrName>
                                        </p:attrNameLst>
                                      </p:cBhvr>
                                      <p:to>
                                        <p:strVal val="visible"/>
                                      </p:to>
                                    </p:set>
                                    <p:anim calcmode="lin" valueType="num">
                                      <p:cBhvr additive="base">
                                        <p:cTn id="7" dur="500" fill="hold"/>
                                        <p:tgtEl>
                                          <p:spTgt spid="60431"/>
                                        </p:tgtEl>
                                        <p:attrNameLst>
                                          <p:attrName>ppt_x</p:attrName>
                                        </p:attrNameLst>
                                      </p:cBhvr>
                                      <p:tavLst>
                                        <p:tav tm="0">
                                          <p:val>
                                            <p:strVal val="#ppt_x"/>
                                          </p:val>
                                        </p:tav>
                                        <p:tav tm="100000">
                                          <p:val>
                                            <p:strVal val="#ppt_x"/>
                                          </p:val>
                                        </p:tav>
                                      </p:tavLst>
                                    </p:anim>
                                    <p:anim calcmode="lin" valueType="num">
                                      <p:cBhvr additive="base">
                                        <p:cTn id="8" dur="500" fill="hold"/>
                                        <p:tgtEl>
                                          <p:spTgt spid="604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432"/>
                                        </p:tgtEl>
                                        <p:attrNameLst>
                                          <p:attrName>style.visibility</p:attrName>
                                        </p:attrNameLst>
                                      </p:cBhvr>
                                      <p:to>
                                        <p:strVal val="visible"/>
                                      </p:to>
                                    </p:set>
                                    <p:anim calcmode="lin" valueType="num">
                                      <p:cBhvr additive="base">
                                        <p:cTn id="11" dur="500" fill="hold"/>
                                        <p:tgtEl>
                                          <p:spTgt spid="60432"/>
                                        </p:tgtEl>
                                        <p:attrNameLst>
                                          <p:attrName>ppt_x</p:attrName>
                                        </p:attrNameLst>
                                      </p:cBhvr>
                                      <p:tavLst>
                                        <p:tav tm="0">
                                          <p:val>
                                            <p:strVal val="#ppt_x"/>
                                          </p:val>
                                        </p:tav>
                                        <p:tav tm="100000">
                                          <p:val>
                                            <p:strVal val="#ppt_x"/>
                                          </p:val>
                                        </p:tav>
                                      </p:tavLst>
                                    </p:anim>
                                    <p:anim calcmode="lin" valueType="num">
                                      <p:cBhvr additive="base">
                                        <p:cTn id="12" dur="500" fill="hold"/>
                                        <p:tgtEl>
                                          <p:spTgt spid="604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0433"/>
                                        </p:tgtEl>
                                        <p:attrNameLst>
                                          <p:attrName>style.visibility</p:attrName>
                                        </p:attrNameLst>
                                      </p:cBhvr>
                                      <p:to>
                                        <p:strVal val="visible"/>
                                      </p:to>
                                    </p:set>
                                    <p:anim calcmode="lin" valueType="num">
                                      <p:cBhvr additive="base">
                                        <p:cTn id="15" dur="500" fill="hold"/>
                                        <p:tgtEl>
                                          <p:spTgt spid="60433"/>
                                        </p:tgtEl>
                                        <p:attrNameLst>
                                          <p:attrName>ppt_x</p:attrName>
                                        </p:attrNameLst>
                                      </p:cBhvr>
                                      <p:tavLst>
                                        <p:tav tm="0">
                                          <p:val>
                                            <p:strVal val="#ppt_x"/>
                                          </p:val>
                                        </p:tav>
                                        <p:tav tm="100000">
                                          <p:val>
                                            <p:strVal val="#ppt_x"/>
                                          </p:val>
                                        </p:tav>
                                      </p:tavLst>
                                    </p:anim>
                                    <p:anim calcmode="lin" valueType="num">
                                      <p:cBhvr additive="base">
                                        <p:cTn id="16" dur="500" fill="hold"/>
                                        <p:tgtEl>
                                          <p:spTgt spid="6043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434"/>
                                        </p:tgtEl>
                                        <p:attrNameLst>
                                          <p:attrName>style.visibility</p:attrName>
                                        </p:attrNameLst>
                                      </p:cBhvr>
                                      <p:to>
                                        <p:strVal val="visible"/>
                                      </p:to>
                                    </p:set>
                                    <p:anim calcmode="lin" valueType="num">
                                      <p:cBhvr additive="base">
                                        <p:cTn id="19" dur="500" fill="hold"/>
                                        <p:tgtEl>
                                          <p:spTgt spid="60434"/>
                                        </p:tgtEl>
                                        <p:attrNameLst>
                                          <p:attrName>ppt_x</p:attrName>
                                        </p:attrNameLst>
                                      </p:cBhvr>
                                      <p:tavLst>
                                        <p:tav tm="0">
                                          <p:val>
                                            <p:strVal val="#ppt_x"/>
                                          </p:val>
                                        </p:tav>
                                        <p:tav tm="100000">
                                          <p:val>
                                            <p:strVal val="#ppt_x"/>
                                          </p:val>
                                        </p:tav>
                                      </p:tavLst>
                                    </p:anim>
                                    <p:anim calcmode="lin" valueType="num">
                                      <p:cBhvr additive="base">
                                        <p:cTn id="20" dur="500" fill="hold"/>
                                        <p:tgtEl>
                                          <p:spTgt spid="604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1" grpId="0"/>
      <p:bldP spid="60432" grpId="0"/>
      <p:bldP spid="604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1" name="Text Box 41"/>
          <p:cNvSpPr txBox="1">
            <a:spLocks noChangeArrowheads="1"/>
          </p:cNvSpPr>
          <p:nvPr/>
        </p:nvSpPr>
        <p:spPr bwMode="auto">
          <a:xfrm>
            <a:off x="179388" y="115888"/>
            <a:ext cx="876300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nSpc>
                <a:spcPct val="120000"/>
              </a:lnSpc>
            </a:pPr>
            <a:r>
              <a:rPr kumimoji="1" lang="zh-CN" altLang="en-US" dirty="0">
                <a:solidFill>
                  <a:srgbClr val="0000FF"/>
                </a:solidFill>
              </a:rPr>
              <a:t>例</a:t>
            </a:r>
            <a:r>
              <a:rPr kumimoji="1" lang="en-US" altLang="zh-CN" dirty="0">
                <a:solidFill>
                  <a:srgbClr val="0000FF"/>
                </a:solidFill>
              </a:rPr>
              <a:t>4-3</a:t>
            </a:r>
            <a:r>
              <a:rPr kumimoji="1" lang="en-US" altLang="zh-CN" dirty="0"/>
              <a:t>   </a:t>
            </a:r>
            <a:r>
              <a:rPr kumimoji="1" lang="zh-CN" altLang="en-US" dirty="0"/>
              <a:t>柔软匀质物体以初速</a:t>
            </a:r>
            <a:r>
              <a:rPr kumimoji="1" lang="en-US" altLang="zh-CN" i="1" dirty="0"/>
              <a:t>v</a:t>
            </a:r>
            <a:r>
              <a:rPr kumimoji="1" lang="en-US" altLang="zh-CN" baseline="-25000" dirty="0"/>
              <a:t>0</a:t>
            </a:r>
            <a:r>
              <a:rPr kumimoji="1" lang="en-US" altLang="zh-CN" dirty="0"/>
              <a:t> </a:t>
            </a:r>
            <a:r>
              <a:rPr kumimoji="1" lang="zh-CN" altLang="en-US" dirty="0"/>
              <a:t>送上平台，物体前端在平台上滑行 </a:t>
            </a:r>
            <a:r>
              <a:rPr kumimoji="1" lang="en-US" altLang="zh-CN" i="1" dirty="0"/>
              <a:t>s </a:t>
            </a:r>
            <a:r>
              <a:rPr kumimoji="1" lang="zh-CN" altLang="en-US" dirty="0"/>
              <a:t>距离后停止。设滑道上无摩擦，物体与台面间的摩擦系数为</a:t>
            </a:r>
            <a:r>
              <a:rPr kumimoji="1" lang="en-US" altLang="zh-CN" i="1" dirty="0"/>
              <a:t>μ</a:t>
            </a:r>
            <a:r>
              <a:rPr kumimoji="1" lang="en-US" altLang="zh-CN" dirty="0"/>
              <a:t> </a:t>
            </a:r>
            <a:r>
              <a:rPr kumimoji="1" lang="zh-CN" altLang="en-US" dirty="0"/>
              <a:t>，且 </a:t>
            </a:r>
            <a:r>
              <a:rPr kumimoji="1" lang="en-US" altLang="zh-CN" i="1" dirty="0"/>
              <a:t>s </a:t>
            </a:r>
            <a:r>
              <a:rPr kumimoji="1" lang="zh-CN" altLang="en-US" dirty="0"/>
              <a:t>＞</a:t>
            </a:r>
            <a:r>
              <a:rPr kumimoji="1" lang="zh-CN" altLang="en-US" i="1" dirty="0"/>
              <a:t>Ｌ</a:t>
            </a:r>
            <a:r>
              <a:rPr kumimoji="1" lang="zh-CN" altLang="en-US" dirty="0"/>
              <a:t>，求初速度</a:t>
            </a:r>
            <a:r>
              <a:rPr kumimoji="1" lang="en-US" altLang="zh-CN" i="1" dirty="0"/>
              <a:t>v</a:t>
            </a:r>
            <a:r>
              <a:rPr kumimoji="1" lang="en-US" altLang="zh-CN" baseline="-25000" dirty="0"/>
              <a:t>0</a:t>
            </a:r>
            <a:r>
              <a:rPr kumimoji="1" lang="en-US" altLang="zh-CN" dirty="0"/>
              <a:t> </a:t>
            </a:r>
            <a:r>
              <a:rPr kumimoji="1" lang="zh-CN" altLang="en-US" dirty="0"/>
              <a:t>。</a:t>
            </a:r>
          </a:p>
        </p:txBody>
      </p:sp>
      <p:graphicFrame>
        <p:nvGraphicFramePr>
          <p:cNvPr id="61482" name="Object 42"/>
          <p:cNvGraphicFramePr>
            <a:graphicFrameLocks noChangeAspect="1"/>
          </p:cNvGraphicFramePr>
          <p:nvPr/>
        </p:nvGraphicFramePr>
        <p:xfrm>
          <a:off x="1908175" y="1484313"/>
          <a:ext cx="4176713" cy="1117600"/>
        </p:xfrm>
        <a:graphic>
          <a:graphicData uri="http://schemas.openxmlformats.org/presentationml/2006/ole">
            <mc:AlternateContent xmlns:mc="http://schemas.openxmlformats.org/markup-compatibility/2006">
              <mc:Choice xmlns:v="urn:schemas-microsoft-com:vml" Requires="v">
                <p:oleObj spid="_x0000_s25723" name="公式" r:id="rId3" imgW="1417320" imgH="371475" progId="Equation.3">
                  <p:embed/>
                </p:oleObj>
              </mc:Choice>
              <mc:Fallback>
                <p:oleObj name="公式" r:id="rId3" imgW="1417320" imgH="371475" progId="Equation.3">
                  <p:embed/>
                  <p:pic>
                    <p:nvPicPr>
                      <p:cNvPr id="0" name="Picture 2"/>
                      <p:cNvPicPr>
                        <a:picLocks noChangeAspect="1" noChangeArrowheads="1"/>
                      </p:cNvPicPr>
                      <p:nvPr/>
                    </p:nvPicPr>
                    <p:blipFill>
                      <a:blip r:embed="rId4">
                        <a:lum bright="2000" contrast="100000"/>
                        <a:extLst>
                          <a:ext uri="{28A0092B-C50C-407E-A947-70E740481C1C}">
                            <a14:useLocalDpi xmlns:a14="http://schemas.microsoft.com/office/drawing/2010/main" val="0"/>
                          </a:ext>
                        </a:extLst>
                      </a:blip>
                      <a:srcRect/>
                      <a:stretch>
                        <a:fillRect/>
                      </a:stretch>
                    </p:blipFill>
                    <p:spPr bwMode="auto">
                      <a:xfrm>
                        <a:off x="1908175" y="1484313"/>
                        <a:ext cx="4176713"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83" name="Rectangle 43"/>
          <p:cNvSpPr>
            <a:spLocks noChangeArrowheads="1"/>
          </p:cNvSpPr>
          <p:nvPr/>
        </p:nvSpPr>
        <p:spPr bwMode="auto">
          <a:xfrm>
            <a:off x="217488" y="1773238"/>
            <a:ext cx="12588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rPr>
              <a:t>解：</a:t>
            </a:r>
          </a:p>
        </p:txBody>
      </p:sp>
      <p:graphicFrame>
        <p:nvGraphicFramePr>
          <p:cNvPr id="61484" name="Object 44"/>
          <p:cNvGraphicFramePr>
            <a:graphicFrameLocks noChangeAspect="1"/>
          </p:cNvGraphicFramePr>
          <p:nvPr/>
        </p:nvGraphicFramePr>
        <p:xfrm>
          <a:off x="2555875" y="2565400"/>
          <a:ext cx="3095625" cy="568325"/>
        </p:xfrm>
        <a:graphic>
          <a:graphicData uri="http://schemas.openxmlformats.org/presentationml/2006/ole">
            <mc:AlternateContent xmlns:mc="http://schemas.openxmlformats.org/markup-compatibility/2006">
              <mc:Choice xmlns:v="urn:schemas-microsoft-com:vml" Requires="v">
                <p:oleObj spid="_x0000_s25724" name="公式" r:id="rId5" imgW="1060450" imgH="189865" progId="Equation.3">
                  <p:embed/>
                </p:oleObj>
              </mc:Choice>
              <mc:Fallback>
                <p:oleObj name="公式" r:id="rId5" imgW="1060450" imgH="189865" progId="Equation.3">
                  <p:embed/>
                  <p:pic>
                    <p:nvPicPr>
                      <p:cNvPr id="0" name="Picture 3"/>
                      <p:cNvPicPr>
                        <a:picLocks noChangeAspect="1" noChangeArrowheads="1"/>
                      </p:cNvPicPr>
                      <p:nvPr/>
                    </p:nvPicPr>
                    <p:blipFill>
                      <a:blip r:embed="rId6">
                        <a:lum bright="2000" contrast="100000"/>
                        <a:extLst>
                          <a:ext uri="{28A0092B-C50C-407E-A947-70E740481C1C}">
                            <a14:useLocalDpi xmlns:a14="http://schemas.microsoft.com/office/drawing/2010/main" val="0"/>
                          </a:ext>
                        </a:extLst>
                      </a:blip>
                      <a:srcRect/>
                      <a:stretch>
                        <a:fillRect/>
                      </a:stretch>
                    </p:blipFill>
                    <p:spPr bwMode="auto">
                      <a:xfrm>
                        <a:off x="2555875" y="2565400"/>
                        <a:ext cx="3095625"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5" name="Object 45"/>
          <p:cNvGraphicFramePr>
            <a:graphicFrameLocks noChangeAspect="1"/>
          </p:cNvGraphicFramePr>
          <p:nvPr/>
        </p:nvGraphicFramePr>
        <p:xfrm>
          <a:off x="1835150" y="3227388"/>
          <a:ext cx="4392613" cy="876300"/>
        </p:xfrm>
        <a:graphic>
          <a:graphicData uri="http://schemas.openxmlformats.org/presentationml/2006/ole">
            <mc:AlternateContent xmlns:mc="http://schemas.openxmlformats.org/markup-compatibility/2006">
              <mc:Choice xmlns:v="urn:schemas-microsoft-com:vml" Requires="v">
                <p:oleObj spid="_x0000_s25725" name="Equation" r:id="rId7" imgW="1316990" imgH="289560" progId="Equation.3">
                  <p:embed/>
                </p:oleObj>
              </mc:Choice>
              <mc:Fallback>
                <p:oleObj name="Equation" r:id="rId7" imgW="1316990" imgH="289560" progId="Equation.3">
                  <p:embed/>
                  <p:pic>
                    <p:nvPicPr>
                      <p:cNvPr id="0" name="Picture 4"/>
                      <p:cNvPicPr>
                        <a:picLocks noChangeAspect="1" noChangeArrowheads="1"/>
                      </p:cNvPicPr>
                      <p:nvPr/>
                    </p:nvPicPr>
                    <p:blipFill>
                      <a:blip r:embed="rId8">
                        <a:lum bright="2000" contrast="100000"/>
                        <a:extLst>
                          <a:ext uri="{28A0092B-C50C-407E-A947-70E740481C1C}">
                            <a14:useLocalDpi xmlns:a14="http://schemas.microsoft.com/office/drawing/2010/main" val="0"/>
                          </a:ext>
                        </a:extLst>
                      </a:blip>
                      <a:srcRect/>
                      <a:stretch>
                        <a:fillRect/>
                      </a:stretch>
                    </p:blipFill>
                    <p:spPr bwMode="auto">
                      <a:xfrm>
                        <a:off x="1835150" y="3227388"/>
                        <a:ext cx="4392613"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7" name="Object 47"/>
          <p:cNvGraphicFramePr>
            <a:graphicFrameLocks noChangeAspect="1"/>
          </p:cNvGraphicFramePr>
          <p:nvPr/>
        </p:nvGraphicFramePr>
        <p:xfrm>
          <a:off x="1692275" y="3933825"/>
          <a:ext cx="5832475" cy="1119188"/>
        </p:xfrm>
        <a:graphic>
          <a:graphicData uri="http://schemas.openxmlformats.org/presentationml/2006/ole">
            <mc:AlternateContent xmlns:mc="http://schemas.openxmlformats.org/markup-compatibility/2006">
              <mc:Choice xmlns:v="urn:schemas-microsoft-com:vml" Requires="v">
                <p:oleObj spid="_x0000_s25726" name="Equation" r:id="rId9" imgW="1764665" imgH="371475" progId="Equation.3">
                  <p:embed/>
                </p:oleObj>
              </mc:Choice>
              <mc:Fallback>
                <p:oleObj name="Equation" r:id="rId9" imgW="1764665" imgH="371475" progId="Equation.3">
                  <p:embed/>
                  <p:pic>
                    <p:nvPicPr>
                      <p:cNvPr id="0" name="Picture 5"/>
                      <p:cNvPicPr>
                        <a:picLocks noChangeAspect="1" noChangeArrowheads="1"/>
                      </p:cNvPicPr>
                      <p:nvPr/>
                    </p:nvPicPr>
                    <p:blipFill>
                      <a:blip r:embed="rId10">
                        <a:lum bright="2000" contrast="100000"/>
                        <a:extLst>
                          <a:ext uri="{28A0092B-C50C-407E-A947-70E740481C1C}">
                            <a14:useLocalDpi xmlns:a14="http://schemas.microsoft.com/office/drawing/2010/main" val="0"/>
                          </a:ext>
                        </a:extLst>
                      </a:blip>
                      <a:srcRect/>
                      <a:stretch>
                        <a:fillRect/>
                      </a:stretch>
                    </p:blipFill>
                    <p:spPr bwMode="auto">
                      <a:xfrm>
                        <a:off x="1692275" y="3933825"/>
                        <a:ext cx="5832475" cy="1119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824" name="Picture 54" descr="图片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95513" y="4973638"/>
            <a:ext cx="4194175"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2"/>
                                        </p:tgtEl>
                                        <p:attrNameLst>
                                          <p:attrName>style.visibility</p:attrName>
                                        </p:attrNameLst>
                                      </p:cBhvr>
                                      <p:to>
                                        <p:strVal val="visible"/>
                                      </p:to>
                                    </p:set>
                                    <p:anim calcmode="lin" valueType="num">
                                      <p:cBhvr additive="base">
                                        <p:cTn id="7" dur="500" fill="hold"/>
                                        <p:tgtEl>
                                          <p:spTgt spid="61482"/>
                                        </p:tgtEl>
                                        <p:attrNameLst>
                                          <p:attrName>ppt_x</p:attrName>
                                        </p:attrNameLst>
                                      </p:cBhvr>
                                      <p:tavLst>
                                        <p:tav tm="0">
                                          <p:val>
                                            <p:strVal val="#ppt_x"/>
                                          </p:val>
                                        </p:tav>
                                        <p:tav tm="100000">
                                          <p:val>
                                            <p:strVal val="#ppt_x"/>
                                          </p:val>
                                        </p:tav>
                                      </p:tavLst>
                                    </p:anim>
                                    <p:anim calcmode="lin" valueType="num">
                                      <p:cBhvr additive="base">
                                        <p:cTn id="8" dur="500" fill="hold"/>
                                        <p:tgtEl>
                                          <p:spTgt spid="6148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83"/>
                                        </p:tgtEl>
                                        <p:attrNameLst>
                                          <p:attrName>style.visibility</p:attrName>
                                        </p:attrNameLst>
                                      </p:cBhvr>
                                      <p:to>
                                        <p:strVal val="visible"/>
                                      </p:to>
                                    </p:set>
                                    <p:anim calcmode="lin" valueType="num">
                                      <p:cBhvr additive="base">
                                        <p:cTn id="11" dur="500" fill="hold"/>
                                        <p:tgtEl>
                                          <p:spTgt spid="61483"/>
                                        </p:tgtEl>
                                        <p:attrNameLst>
                                          <p:attrName>ppt_x</p:attrName>
                                        </p:attrNameLst>
                                      </p:cBhvr>
                                      <p:tavLst>
                                        <p:tav tm="0">
                                          <p:val>
                                            <p:strVal val="#ppt_x"/>
                                          </p:val>
                                        </p:tav>
                                        <p:tav tm="100000">
                                          <p:val>
                                            <p:strVal val="#ppt_x"/>
                                          </p:val>
                                        </p:tav>
                                      </p:tavLst>
                                    </p:anim>
                                    <p:anim calcmode="lin" valueType="num">
                                      <p:cBhvr additive="base">
                                        <p:cTn id="12" dur="500" fill="hold"/>
                                        <p:tgtEl>
                                          <p:spTgt spid="6148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1484"/>
                                        </p:tgtEl>
                                        <p:attrNameLst>
                                          <p:attrName>style.visibility</p:attrName>
                                        </p:attrNameLst>
                                      </p:cBhvr>
                                      <p:to>
                                        <p:strVal val="visible"/>
                                      </p:to>
                                    </p:set>
                                    <p:anim calcmode="lin" valueType="num">
                                      <p:cBhvr additive="base">
                                        <p:cTn id="15" dur="500" fill="hold"/>
                                        <p:tgtEl>
                                          <p:spTgt spid="61484"/>
                                        </p:tgtEl>
                                        <p:attrNameLst>
                                          <p:attrName>ppt_x</p:attrName>
                                        </p:attrNameLst>
                                      </p:cBhvr>
                                      <p:tavLst>
                                        <p:tav tm="0">
                                          <p:val>
                                            <p:strVal val="#ppt_x"/>
                                          </p:val>
                                        </p:tav>
                                        <p:tav tm="100000">
                                          <p:val>
                                            <p:strVal val="#ppt_x"/>
                                          </p:val>
                                        </p:tav>
                                      </p:tavLst>
                                    </p:anim>
                                    <p:anim calcmode="lin" valueType="num">
                                      <p:cBhvr additive="base">
                                        <p:cTn id="16" dur="500" fill="hold"/>
                                        <p:tgtEl>
                                          <p:spTgt spid="6148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1485"/>
                                        </p:tgtEl>
                                        <p:attrNameLst>
                                          <p:attrName>style.visibility</p:attrName>
                                        </p:attrNameLst>
                                      </p:cBhvr>
                                      <p:to>
                                        <p:strVal val="visible"/>
                                      </p:to>
                                    </p:set>
                                    <p:anim calcmode="lin" valueType="num">
                                      <p:cBhvr additive="base">
                                        <p:cTn id="19" dur="500" fill="hold"/>
                                        <p:tgtEl>
                                          <p:spTgt spid="61485"/>
                                        </p:tgtEl>
                                        <p:attrNameLst>
                                          <p:attrName>ppt_x</p:attrName>
                                        </p:attrNameLst>
                                      </p:cBhvr>
                                      <p:tavLst>
                                        <p:tav tm="0">
                                          <p:val>
                                            <p:strVal val="#ppt_x"/>
                                          </p:val>
                                        </p:tav>
                                        <p:tav tm="100000">
                                          <p:val>
                                            <p:strVal val="#ppt_x"/>
                                          </p:val>
                                        </p:tav>
                                      </p:tavLst>
                                    </p:anim>
                                    <p:anim calcmode="lin" valueType="num">
                                      <p:cBhvr additive="base">
                                        <p:cTn id="20" dur="500" fill="hold"/>
                                        <p:tgtEl>
                                          <p:spTgt spid="6148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487"/>
                                        </p:tgtEl>
                                        <p:attrNameLst>
                                          <p:attrName>style.visibility</p:attrName>
                                        </p:attrNameLst>
                                      </p:cBhvr>
                                      <p:to>
                                        <p:strVal val="visible"/>
                                      </p:to>
                                    </p:set>
                                    <p:anim calcmode="lin" valueType="num">
                                      <p:cBhvr additive="base">
                                        <p:cTn id="23" dur="500" fill="hold"/>
                                        <p:tgtEl>
                                          <p:spTgt spid="61487"/>
                                        </p:tgtEl>
                                        <p:attrNameLst>
                                          <p:attrName>ppt_x</p:attrName>
                                        </p:attrNameLst>
                                      </p:cBhvr>
                                      <p:tavLst>
                                        <p:tav tm="0">
                                          <p:val>
                                            <p:strVal val="#ppt_x"/>
                                          </p:val>
                                        </p:tav>
                                        <p:tav tm="100000">
                                          <p:val>
                                            <p:strVal val="#ppt_x"/>
                                          </p:val>
                                        </p:tav>
                                      </p:tavLst>
                                    </p:anim>
                                    <p:anim calcmode="lin" valueType="num">
                                      <p:cBhvr additive="base">
                                        <p:cTn id="24" dur="500" fill="hold"/>
                                        <p:tgtEl>
                                          <p:spTgt spid="614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70" name="Object 6"/>
          <p:cNvGraphicFramePr>
            <a:graphicFrameLocks noChangeAspect="1"/>
          </p:cNvGraphicFramePr>
          <p:nvPr/>
        </p:nvGraphicFramePr>
        <p:xfrm>
          <a:off x="2409825" y="685800"/>
          <a:ext cx="4025900" cy="1103313"/>
        </p:xfrm>
        <a:graphic>
          <a:graphicData uri="http://schemas.openxmlformats.org/presentationml/2006/ole">
            <mc:AlternateContent xmlns:mc="http://schemas.openxmlformats.org/markup-compatibility/2006">
              <mc:Choice xmlns:v="urn:schemas-microsoft-com:vml" Requires="v">
                <p:oleObj spid="_x0000_s26717" name="Equation" r:id="rId3" imgW="1106170" imgH="371475" progId="Equation.3">
                  <p:embed/>
                </p:oleObj>
              </mc:Choice>
              <mc:Fallback>
                <p:oleObj name="Equation" r:id="rId3" imgW="1106170" imgH="371475" progId="Equation.3">
                  <p:embed/>
                  <p:pic>
                    <p:nvPicPr>
                      <p:cNvPr id="0" name="Picture 2"/>
                      <p:cNvPicPr>
                        <a:picLocks noChangeAspect="1" noChangeArrowheads="1"/>
                      </p:cNvPicPr>
                      <p:nvPr/>
                    </p:nvPicPr>
                    <p:blipFill>
                      <a:blip r:embed="rId4">
                        <a:lum bright="2000" contrast="100000"/>
                        <a:extLst>
                          <a:ext uri="{28A0092B-C50C-407E-A947-70E740481C1C}">
                            <a14:useLocalDpi xmlns:a14="http://schemas.microsoft.com/office/drawing/2010/main" val="0"/>
                          </a:ext>
                        </a:extLst>
                      </a:blip>
                      <a:srcRect/>
                      <a:stretch>
                        <a:fillRect/>
                      </a:stretch>
                    </p:blipFill>
                    <p:spPr bwMode="auto">
                      <a:xfrm>
                        <a:off x="2409825" y="685800"/>
                        <a:ext cx="4025900" cy="1103313"/>
                      </a:xfrm>
                      <a:prstGeom prst="rect">
                        <a:avLst/>
                      </a:prstGeom>
                      <a:noFill/>
                      <a:extLst>
                        <a:ext uri="{909E8E84-426E-40DD-AFC4-6F175D3DCCD1}">
                          <a14:hiddenFill xmlns:a14="http://schemas.microsoft.com/office/drawing/2010/main">
                            <a:solidFill>
                              <a:srgbClr val="339966"/>
                            </a:solidFill>
                          </a14:hiddenFill>
                        </a:ext>
                      </a:extLst>
                    </p:spPr>
                  </p:pic>
                </p:oleObj>
              </mc:Fallback>
            </mc:AlternateContent>
          </a:graphicData>
        </a:graphic>
      </p:graphicFrame>
      <p:sp>
        <p:nvSpPr>
          <p:cNvPr id="62471" name="Rectangle 7"/>
          <p:cNvSpPr>
            <a:spLocks noChangeArrowheads="1"/>
          </p:cNvSpPr>
          <p:nvPr/>
        </p:nvSpPr>
        <p:spPr bwMode="auto">
          <a:xfrm>
            <a:off x="827088" y="1989138"/>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由动能定理：</a:t>
            </a:r>
          </a:p>
        </p:txBody>
      </p:sp>
      <p:graphicFrame>
        <p:nvGraphicFramePr>
          <p:cNvPr id="62472" name="Object 8"/>
          <p:cNvGraphicFramePr>
            <a:graphicFrameLocks noChangeAspect="1"/>
          </p:cNvGraphicFramePr>
          <p:nvPr/>
        </p:nvGraphicFramePr>
        <p:xfrm>
          <a:off x="1371600" y="2667000"/>
          <a:ext cx="6226175" cy="1106488"/>
        </p:xfrm>
        <a:graphic>
          <a:graphicData uri="http://schemas.openxmlformats.org/presentationml/2006/ole">
            <mc:AlternateContent xmlns:mc="http://schemas.openxmlformats.org/markup-compatibility/2006">
              <mc:Choice xmlns:v="urn:schemas-microsoft-com:vml" Requires="v">
                <p:oleObj spid="_x0000_s26718" name="Equation" r:id="rId5" imgW="2194560" imgH="371475" progId="Equation.3">
                  <p:embed/>
                </p:oleObj>
              </mc:Choice>
              <mc:Fallback>
                <p:oleObj name="Equation" r:id="rId5" imgW="2194560" imgH="371475" progId="Equation.3">
                  <p:embed/>
                  <p:pic>
                    <p:nvPicPr>
                      <p:cNvPr id="0" name="Picture 3"/>
                      <p:cNvPicPr>
                        <a:picLocks noChangeAspect="1" noChangeArrowheads="1"/>
                      </p:cNvPicPr>
                      <p:nvPr/>
                    </p:nvPicPr>
                    <p:blipFill>
                      <a:blip r:embed="rId6">
                        <a:lum bright="2000" contrast="100000"/>
                        <a:extLst>
                          <a:ext uri="{28A0092B-C50C-407E-A947-70E740481C1C}">
                            <a14:useLocalDpi xmlns:a14="http://schemas.microsoft.com/office/drawing/2010/main" val="0"/>
                          </a:ext>
                        </a:extLst>
                      </a:blip>
                      <a:srcRect/>
                      <a:stretch>
                        <a:fillRect/>
                      </a:stretch>
                    </p:blipFill>
                    <p:spPr bwMode="auto">
                      <a:xfrm>
                        <a:off x="1371600" y="2667000"/>
                        <a:ext cx="6226175" cy="1106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3" name="Object 9"/>
          <p:cNvGraphicFramePr>
            <a:graphicFrameLocks noChangeAspect="1"/>
          </p:cNvGraphicFramePr>
          <p:nvPr/>
        </p:nvGraphicFramePr>
        <p:xfrm>
          <a:off x="1447800" y="4114800"/>
          <a:ext cx="5068888" cy="1249363"/>
        </p:xfrm>
        <a:graphic>
          <a:graphicData uri="http://schemas.openxmlformats.org/presentationml/2006/ole">
            <mc:AlternateContent xmlns:mc="http://schemas.openxmlformats.org/markup-compatibility/2006">
              <mc:Choice xmlns:v="urn:schemas-microsoft-com:vml" Requires="v">
                <p:oleObj spid="_x0000_s26719" name="Equation" r:id="rId7" imgW="1358265" imgH="444500" progId="Equation.3">
                  <p:embed/>
                </p:oleObj>
              </mc:Choice>
              <mc:Fallback>
                <p:oleObj name="Equation" r:id="rId7" imgW="1358265" imgH="444500" progId="Equation.3">
                  <p:embed/>
                  <p:pic>
                    <p:nvPicPr>
                      <p:cNvPr id="0" name="Picture 4"/>
                      <p:cNvPicPr>
                        <a:picLocks noChangeAspect="1" noChangeArrowheads="1"/>
                      </p:cNvPicPr>
                      <p:nvPr/>
                    </p:nvPicPr>
                    <p:blipFill>
                      <a:blip r:embed="rId8">
                        <a:lum bright="2000" contrast="100000"/>
                        <a:extLst>
                          <a:ext uri="{28A0092B-C50C-407E-A947-70E740481C1C}">
                            <a14:useLocalDpi xmlns:a14="http://schemas.microsoft.com/office/drawing/2010/main" val="0"/>
                          </a:ext>
                        </a:extLst>
                      </a:blip>
                      <a:srcRect/>
                      <a:stretch>
                        <a:fillRect/>
                      </a:stretch>
                    </p:blipFill>
                    <p:spPr bwMode="auto">
                      <a:xfrm>
                        <a:off x="1447800" y="4114800"/>
                        <a:ext cx="5068888" cy="1249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5" name="AutoShape 11"/>
          <p:cNvSpPr>
            <a:spLocks noChangeArrowheads="1"/>
          </p:cNvSpPr>
          <p:nvPr/>
        </p:nvSpPr>
        <p:spPr bwMode="auto">
          <a:xfrm>
            <a:off x="1258888" y="1196975"/>
            <a:ext cx="576262" cy="144463"/>
          </a:xfrm>
          <a:prstGeom prst="rightArrow">
            <a:avLst>
              <a:gd name="adj1" fmla="val 50000"/>
              <a:gd name="adj2" fmla="val 99725"/>
            </a:avLst>
          </a:prstGeom>
          <a:solidFill>
            <a:schemeClr val="accent1"/>
          </a:soli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3" name="Rectangle 11"/>
          <p:cNvSpPr>
            <a:spLocks noChangeArrowheads="1"/>
          </p:cNvSpPr>
          <p:nvPr/>
        </p:nvSpPr>
        <p:spPr bwMode="auto">
          <a:xfrm>
            <a:off x="179388" y="677863"/>
            <a:ext cx="4392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t>一、质点系的动能定理</a:t>
            </a:r>
          </a:p>
        </p:txBody>
      </p:sp>
      <p:sp>
        <p:nvSpPr>
          <p:cNvPr id="74764" name="Rectangle 12"/>
          <p:cNvSpPr>
            <a:spLocks noChangeArrowheads="1"/>
          </p:cNvSpPr>
          <p:nvPr/>
        </p:nvSpPr>
        <p:spPr bwMode="auto">
          <a:xfrm>
            <a:off x="395288" y="1268413"/>
            <a:ext cx="533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设系统由两个质点</a:t>
            </a:r>
            <a:r>
              <a:rPr kumimoji="1" lang="en-US" altLang="zh-CN" i="1"/>
              <a:t>m</a:t>
            </a:r>
            <a:r>
              <a:rPr kumimoji="1" lang="en-US" altLang="zh-CN" baseline="-25000"/>
              <a:t>1</a:t>
            </a:r>
            <a:r>
              <a:rPr kumimoji="1" lang="en-US" altLang="zh-CN"/>
              <a:t> </a:t>
            </a:r>
            <a:r>
              <a:rPr kumimoji="1" lang="zh-CN" altLang="en-US"/>
              <a:t>和</a:t>
            </a:r>
            <a:r>
              <a:rPr kumimoji="1" lang="en-US" altLang="zh-CN" i="1"/>
              <a:t>m</a:t>
            </a:r>
            <a:r>
              <a:rPr kumimoji="1" lang="en-US" altLang="zh-CN" baseline="-25000"/>
              <a:t>2</a:t>
            </a:r>
            <a:r>
              <a:rPr kumimoji="1" lang="zh-CN" altLang="en-US"/>
              <a:t>组成，</a:t>
            </a:r>
          </a:p>
        </p:txBody>
      </p:sp>
      <p:sp>
        <p:nvSpPr>
          <p:cNvPr id="74785" name="Rectangle 33"/>
          <p:cNvSpPr>
            <a:spLocks noChangeArrowheads="1"/>
          </p:cNvSpPr>
          <p:nvPr/>
        </p:nvSpPr>
        <p:spPr bwMode="auto">
          <a:xfrm>
            <a:off x="395288" y="1844675"/>
            <a:ext cx="5251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对质点</a:t>
            </a:r>
            <a:r>
              <a:rPr kumimoji="1" lang="en-US" altLang="zh-CN"/>
              <a:t>1 </a:t>
            </a:r>
            <a:r>
              <a:rPr kumimoji="1" lang="zh-CN" altLang="en-US"/>
              <a:t>和</a:t>
            </a:r>
            <a:r>
              <a:rPr kumimoji="1" lang="en-US" altLang="zh-CN"/>
              <a:t>2</a:t>
            </a:r>
            <a:r>
              <a:rPr kumimoji="1" lang="zh-CN" altLang="en-US"/>
              <a:t>分别应用动能定理：</a:t>
            </a:r>
          </a:p>
        </p:txBody>
      </p:sp>
      <p:graphicFrame>
        <p:nvGraphicFramePr>
          <p:cNvPr id="74786" name="Object 34"/>
          <p:cNvGraphicFramePr>
            <a:graphicFrameLocks noChangeAspect="1"/>
          </p:cNvGraphicFramePr>
          <p:nvPr/>
        </p:nvGraphicFramePr>
        <p:xfrm>
          <a:off x="395288" y="2395538"/>
          <a:ext cx="4697412" cy="866775"/>
        </p:xfrm>
        <a:graphic>
          <a:graphicData uri="http://schemas.openxmlformats.org/presentationml/2006/ole">
            <mc:AlternateContent xmlns:mc="http://schemas.openxmlformats.org/markup-compatibility/2006">
              <mc:Choice xmlns:v="urn:schemas-microsoft-com:vml" Requires="v">
                <p:oleObj spid="_x0000_s27771" name="公式" r:id="rId3" imgW="1651000" imgH="304800" progId="Equation.3">
                  <p:embed/>
                </p:oleObj>
              </mc:Choice>
              <mc:Fallback>
                <p:oleObj name="公式" r:id="rId3" imgW="1651000" imgH="304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395538"/>
                        <a:ext cx="4697412"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88" name="Object 36"/>
          <p:cNvGraphicFramePr>
            <a:graphicFrameLocks noChangeAspect="1"/>
          </p:cNvGraphicFramePr>
          <p:nvPr/>
        </p:nvGraphicFramePr>
        <p:xfrm>
          <a:off x="395288" y="3203575"/>
          <a:ext cx="4824412" cy="865188"/>
        </p:xfrm>
        <a:graphic>
          <a:graphicData uri="http://schemas.openxmlformats.org/presentationml/2006/ole">
            <mc:AlternateContent xmlns:mc="http://schemas.openxmlformats.org/markup-compatibility/2006">
              <mc:Choice xmlns:v="urn:schemas-microsoft-com:vml" Requires="v">
                <p:oleObj spid="_x0000_s27772" name="公式" r:id="rId5" imgW="1701800" imgH="304800" progId="Equation.3">
                  <p:embed/>
                </p:oleObj>
              </mc:Choice>
              <mc:Fallback>
                <p:oleObj name="公式" r:id="rId5" imgW="1701800" imgH="304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203575"/>
                        <a:ext cx="4824412"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89" name="Object 37"/>
          <p:cNvGraphicFramePr>
            <a:graphicFrameLocks noChangeAspect="1"/>
          </p:cNvGraphicFramePr>
          <p:nvPr/>
        </p:nvGraphicFramePr>
        <p:xfrm>
          <a:off x="468313" y="4256088"/>
          <a:ext cx="6985000" cy="1454150"/>
        </p:xfrm>
        <a:graphic>
          <a:graphicData uri="http://schemas.openxmlformats.org/presentationml/2006/ole">
            <mc:AlternateContent xmlns:mc="http://schemas.openxmlformats.org/markup-compatibility/2006">
              <mc:Choice xmlns:v="urn:schemas-microsoft-com:vml" Requires="v">
                <p:oleObj spid="_x0000_s27773" name="公式" r:id="rId7" imgW="2565400" imgH="533400" progId="Equation.3">
                  <p:embed/>
                </p:oleObj>
              </mc:Choice>
              <mc:Fallback>
                <p:oleObj name="公式" r:id="rId7" imgW="2565400" imgH="5334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4256088"/>
                        <a:ext cx="6985000" cy="145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90" name="AutoShape 38"/>
          <p:cNvSpPr/>
          <p:nvPr/>
        </p:nvSpPr>
        <p:spPr bwMode="auto">
          <a:xfrm>
            <a:off x="5437188" y="2743200"/>
            <a:ext cx="71437" cy="1081088"/>
          </a:xfrm>
          <a:prstGeom prst="rightBrace">
            <a:avLst>
              <a:gd name="adj1" fmla="val 126112"/>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791" name="Text Box 39"/>
          <p:cNvSpPr txBox="1">
            <a:spLocks noChangeArrowheads="1"/>
          </p:cNvSpPr>
          <p:nvPr/>
        </p:nvSpPr>
        <p:spPr bwMode="auto">
          <a:xfrm>
            <a:off x="5651500" y="3248025"/>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相加，得：</a:t>
            </a:r>
          </a:p>
        </p:txBody>
      </p:sp>
      <p:graphicFrame>
        <p:nvGraphicFramePr>
          <p:cNvPr id="74792" name="Object 40"/>
          <p:cNvGraphicFramePr>
            <a:graphicFrameLocks noChangeAspect="1"/>
          </p:cNvGraphicFramePr>
          <p:nvPr/>
        </p:nvGraphicFramePr>
        <p:xfrm>
          <a:off x="2555875" y="5838825"/>
          <a:ext cx="2592388" cy="685800"/>
        </p:xfrm>
        <a:graphic>
          <a:graphicData uri="http://schemas.openxmlformats.org/presentationml/2006/ole">
            <mc:AlternateContent xmlns:mc="http://schemas.openxmlformats.org/markup-compatibility/2006">
              <mc:Choice xmlns:v="urn:schemas-microsoft-com:vml" Requires="v">
                <p:oleObj spid="_x0000_s27774" name="公式" r:id="rId9" imgW="831850" imgH="217170" progId="Equation.3">
                  <p:embed/>
                </p:oleObj>
              </mc:Choice>
              <mc:Fallback>
                <p:oleObj name="公式" r:id="rId9" imgW="831850" imgH="21717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5838825"/>
                        <a:ext cx="25923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FF"/>
                            </a:solidFill>
                            <a:miter lim="800000"/>
                            <a:headEnd/>
                            <a:tailEnd/>
                          </a14:hiddenLine>
                        </a:ext>
                      </a:extLst>
                    </p:spPr>
                  </p:pic>
                </p:oleObj>
              </mc:Fallback>
            </mc:AlternateContent>
          </a:graphicData>
        </a:graphic>
      </p:graphicFrame>
      <p:sp>
        <p:nvSpPr>
          <p:cNvPr id="74793" name="AutoShape 41"/>
          <p:cNvSpPr>
            <a:spLocks noChangeArrowheads="1"/>
          </p:cNvSpPr>
          <p:nvPr/>
        </p:nvSpPr>
        <p:spPr bwMode="auto">
          <a:xfrm>
            <a:off x="395288" y="4111625"/>
            <a:ext cx="3384550" cy="1008063"/>
          </a:xfrm>
          <a:prstGeom prst="wedgeEllipseCallout">
            <a:avLst>
              <a:gd name="adj1" fmla="val 36444"/>
              <a:gd name="adj2" fmla="val 55199"/>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74794" name="Rectangle 42"/>
          <p:cNvSpPr>
            <a:spLocks noChangeArrowheads="1"/>
          </p:cNvSpPr>
          <p:nvPr/>
        </p:nvSpPr>
        <p:spPr bwMode="auto">
          <a:xfrm>
            <a:off x="3132138" y="5119688"/>
            <a:ext cx="2670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系统外力的功</a:t>
            </a:r>
            <a:r>
              <a:rPr kumimoji="1" lang="en-US" altLang="zh-CN" i="1"/>
              <a:t>A</a:t>
            </a:r>
            <a:r>
              <a:rPr kumimoji="1" lang="en-US" altLang="zh-CN" baseline="-25000"/>
              <a:t>e</a:t>
            </a:r>
            <a:endParaRPr kumimoji="1" lang="en-US" altLang="zh-CN"/>
          </a:p>
        </p:txBody>
      </p:sp>
      <p:sp>
        <p:nvSpPr>
          <p:cNvPr id="74795" name="AutoShape 43"/>
          <p:cNvSpPr>
            <a:spLocks noChangeArrowheads="1"/>
          </p:cNvSpPr>
          <p:nvPr/>
        </p:nvSpPr>
        <p:spPr bwMode="auto">
          <a:xfrm>
            <a:off x="4140200" y="4111625"/>
            <a:ext cx="3311525" cy="1008063"/>
          </a:xfrm>
          <a:prstGeom prst="wedgeEllipseCallout">
            <a:avLst>
              <a:gd name="adj1" fmla="val 36963"/>
              <a:gd name="adj2" fmla="val 50157"/>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p>
        </p:txBody>
      </p:sp>
      <p:sp>
        <p:nvSpPr>
          <p:cNvPr id="74796" name="Rectangle 44"/>
          <p:cNvSpPr>
            <a:spLocks noChangeArrowheads="1"/>
          </p:cNvSpPr>
          <p:nvPr/>
        </p:nvSpPr>
        <p:spPr bwMode="auto">
          <a:xfrm>
            <a:off x="6300788" y="5119688"/>
            <a:ext cx="26304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系统内力的功</a:t>
            </a:r>
            <a:r>
              <a:rPr kumimoji="1" lang="en-US" altLang="zh-CN" i="1"/>
              <a:t>A</a:t>
            </a:r>
            <a:r>
              <a:rPr kumimoji="1" lang="en-US" altLang="zh-CN" baseline="-25000"/>
              <a:t>i</a:t>
            </a:r>
            <a:endParaRPr kumimoji="1" lang="en-US" altLang="zh-CN"/>
          </a:p>
        </p:txBody>
      </p:sp>
      <p:sp>
        <p:nvSpPr>
          <p:cNvPr id="74797" name="AutoShape 45"/>
          <p:cNvSpPr>
            <a:spLocks noChangeArrowheads="1"/>
          </p:cNvSpPr>
          <p:nvPr/>
        </p:nvSpPr>
        <p:spPr bwMode="auto">
          <a:xfrm>
            <a:off x="1331913" y="6056313"/>
            <a:ext cx="576262" cy="144462"/>
          </a:xfrm>
          <a:prstGeom prst="rightArrow">
            <a:avLst>
              <a:gd name="adj1" fmla="val 50000"/>
              <a:gd name="adj2" fmla="val 99726"/>
            </a:avLst>
          </a:prstGeom>
          <a:solidFill>
            <a:schemeClr val="accent1"/>
          </a:soli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805" name="Text Box 53"/>
          <p:cNvSpPr txBox="1">
            <a:spLocks noChangeArrowheads="1"/>
          </p:cNvSpPr>
          <p:nvPr/>
        </p:nvSpPr>
        <p:spPr bwMode="auto">
          <a:xfrm>
            <a:off x="107950" y="101600"/>
            <a:ext cx="7200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t>§4-6/7  </a:t>
            </a:r>
            <a:r>
              <a:rPr lang="zh-CN" altLang="en-US" dirty="0">
                <a:cs typeface="Times New Roman" panose="02020603050405020304" pitchFamily="18" charset="0"/>
              </a:rPr>
              <a:t>质点系的功能原理  机械能守恒定律</a:t>
            </a:r>
          </a:p>
        </p:txBody>
      </p:sp>
      <p:pic>
        <p:nvPicPr>
          <p:cNvPr id="74806" name="Picture 54" descr="图片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0063" y="854075"/>
            <a:ext cx="34925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86"/>
                                        </p:tgtEl>
                                        <p:attrNameLst>
                                          <p:attrName>style.visibility</p:attrName>
                                        </p:attrNameLst>
                                      </p:cBhvr>
                                      <p:to>
                                        <p:strVal val="visible"/>
                                      </p:to>
                                    </p:set>
                                    <p:anim calcmode="lin" valueType="num">
                                      <p:cBhvr additive="base">
                                        <p:cTn id="7" dur="500" fill="hold"/>
                                        <p:tgtEl>
                                          <p:spTgt spid="74786"/>
                                        </p:tgtEl>
                                        <p:attrNameLst>
                                          <p:attrName>ppt_x</p:attrName>
                                        </p:attrNameLst>
                                      </p:cBhvr>
                                      <p:tavLst>
                                        <p:tav tm="0">
                                          <p:val>
                                            <p:strVal val="#ppt_x"/>
                                          </p:val>
                                        </p:tav>
                                        <p:tav tm="100000">
                                          <p:val>
                                            <p:strVal val="#ppt_x"/>
                                          </p:val>
                                        </p:tav>
                                      </p:tavLst>
                                    </p:anim>
                                    <p:anim calcmode="lin" valueType="num">
                                      <p:cBhvr additive="base">
                                        <p:cTn id="8" dur="500" fill="hold"/>
                                        <p:tgtEl>
                                          <p:spTgt spid="7478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788"/>
                                        </p:tgtEl>
                                        <p:attrNameLst>
                                          <p:attrName>style.visibility</p:attrName>
                                        </p:attrNameLst>
                                      </p:cBhvr>
                                      <p:to>
                                        <p:strVal val="visible"/>
                                      </p:to>
                                    </p:set>
                                    <p:anim calcmode="lin" valueType="num">
                                      <p:cBhvr additive="base">
                                        <p:cTn id="11" dur="500" fill="hold"/>
                                        <p:tgtEl>
                                          <p:spTgt spid="74788"/>
                                        </p:tgtEl>
                                        <p:attrNameLst>
                                          <p:attrName>ppt_x</p:attrName>
                                        </p:attrNameLst>
                                      </p:cBhvr>
                                      <p:tavLst>
                                        <p:tav tm="0">
                                          <p:val>
                                            <p:strVal val="#ppt_x"/>
                                          </p:val>
                                        </p:tav>
                                        <p:tav tm="100000">
                                          <p:val>
                                            <p:strVal val="#ppt_x"/>
                                          </p:val>
                                        </p:tav>
                                      </p:tavLst>
                                    </p:anim>
                                    <p:anim calcmode="lin" valueType="num">
                                      <p:cBhvr additive="base">
                                        <p:cTn id="12" dur="500" fill="hold"/>
                                        <p:tgtEl>
                                          <p:spTgt spid="7478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4790"/>
                                        </p:tgtEl>
                                        <p:attrNameLst>
                                          <p:attrName>style.visibility</p:attrName>
                                        </p:attrNameLst>
                                      </p:cBhvr>
                                      <p:to>
                                        <p:strVal val="visible"/>
                                      </p:to>
                                    </p:set>
                                    <p:anim calcmode="lin" valueType="num">
                                      <p:cBhvr additive="base">
                                        <p:cTn id="17" dur="500" fill="hold"/>
                                        <p:tgtEl>
                                          <p:spTgt spid="74790"/>
                                        </p:tgtEl>
                                        <p:attrNameLst>
                                          <p:attrName>ppt_x</p:attrName>
                                        </p:attrNameLst>
                                      </p:cBhvr>
                                      <p:tavLst>
                                        <p:tav tm="0">
                                          <p:val>
                                            <p:strVal val="#ppt_x"/>
                                          </p:val>
                                        </p:tav>
                                        <p:tav tm="100000">
                                          <p:val>
                                            <p:strVal val="#ppt_x"/>
                                          </p:val>
                                        </p:tav>
                                      </p:tavLst>
                                    </p:anim>
                                    <p:anim calcmode="lin" valueType="num">
                                      <p:cBhvr additive="base">
                                        <p:cTn id="18" dur="500" fill="hold"/>
                                        <p:tgtEl>
                                          <p:spTgt spid="7479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4791"/>
                                        </p:tgtEl>
                                        <p:attrNameLst>
                                          <p:attrName>style.visibility</p:attrName>
                                        </p:attrNameLst>
                                      </p:cBhvr>
                                      <p:to>
                                        <p:strVal val="visible"/>
                                      </p:to>
                                    </p:set>
                                    <p:anim calcmode="lin" valueType="num">
                                      <p:cBhvr additive="base">
                                        <p:cTn id="21" dur="500" fill="hold"/>
                                        <p:tgtEl>
                                          <p:spTgt spid="74791"/>
                                        </p:tgtEl>
                                        <p:attrNameLst>
                                          <p:attrName>ppt_x</p:attrName>
                                        </p:attrNameLst>
                                      </p:cBhvr>
                                      <p:tavLst>
                                        <p:tav tm="0">
                                          <p:val>
                                            <p:strVal val="#ppt_x"/>
                                          </p:val>
                                        </p:tav>
                                        <p:tav tm="100000">
                                          <p:val>
                                            <p:strVal val="#ppt_x"/>
                                          </p:val>
                                        </p:tav>
                                      </p:tavLst>
                                    </p:anim>
                                    <p:anim calcmode="lin" valueType="num">
                                      <p:cBhvr additive="base">
                                        <p:cTn id="22" dur="500" fill="hold"/>
                                        <p:tgtEl>
                                          <p:spTgt spid="7479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4789"/>
                                        </p:tgtEl>
                                        <p:attrNameLst>
                                          <p:attrName>style.visibility</p:attrName>
                                        </p:attrNameLst>
                                      </p:cBhvr>
                                      <p:to>
                                        <p:strVal val="visible"/>
                                      </p:to>
                                    </p:set>
                                    <p:anim calcmode="lin" valueType="num">
                                      <p:cBhvr additive="base">
                                        <p:cTn id="25" dur="500" fill="hold"/>
                                        <p:tgtEl>
                                          <p:spTgt spid="74789"/>
                                        </p:tgtEl>
                                        <p:attrNameLst>
                                          <p:attrName>ppt_x</p:attrName>
                                        </p:attrNameLst>
                                      </p:cBhvr>
                                      <p:tavLst>
                                        <p:tav tm="0">
                                          <p:val>
                                            <p:strVal val="#ppt_x"/>
                                          </p:val>
                                        </p:tav>
                                        <p:tav tm="100000">
                                          <p:val>
                                            <p:strVal val="#ppt_x"/>
                                          </p:val>
                                        </p:tav>
                                      </p:tavLst>
                                    </p:anim>
                                    <p:anim calcmode="lin" valueType="num">
                                      <p:cBhvr additive="base">
                                        <p:cTn id="26" dur="500" fill="hold"/>
                                        <p:tgtEl>
                                          <p:spTgt spid="7478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4792"/>
                                        </p:tgtEl>
                                        <p:attrNameLst>
                                          <p:attrName>style.visibility</p:attrName>
                                        </p:attrNameLst>
                                      </p:cBhvr>
                                      <p:to>
                                        <p:strVal val="visible"/>
                                      </p:to>
                                    </p:set>
                                    <p:anim calcmode="lin" valueType="num">
                                      <p:cBhvr additive="base">
                                        <p:cTn id="29" dur="500" fill="hold"/>
                                        <p:tgtEl>
                                          <p:spTgt spid="74792"/>
                                        </p:tgtEl>
                                        <p:attrNameLst>
                                          <p:attrName>ppt_x</p:attrName>
                                        </p:attrNameLst>
                                      </p:cBhvr>
                                      <p:tavLst>
                                        <p:tav tm="0">
                                          <p:val>
                                            <p:strVal val="#ppt_x"/>
                                          </p:val>
                                        </p:tav>
                                        <p:tav tm="100000">
                                          <p:val>
                                            <p:strVal val="#ppt_x"/>
                                          </p:val>
                                        </p:tav>
                                      </p:tavLst>
                                    </p:anim>
                                    <p:anim calcmode="lin" valueType="num">
                                      <p:cBhvr additive="base">
                                        <p:cTn id="30" dur="500" fill="hold"/>
                                        <p:tgtEl>
                                          <p:spTgt spid="7479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4793"/>
                                        </p:tgtEl>
                                        <p:attrNameLst>
                                          <p:attrName>style.visibility</p:attrName>
                                        </p:attrNameLst>
                                      </p:cBhvr>
                                      <p:to>
                                        <p:strVal val="visible"/>
                                      </p:to>
                                    </p:set>
                                    <p:anim calcmode="lin" valueType="num">
                                      <p:cBhvr additive="base">
                                        <p:cTn id="33" dur="500" fill="hold"/>
                                        <p:tgtEl>
                                          <p:spTgt spid="74793"/>
                                        </p:tgtEl>
                                        <p:attrNameLst>
                                          <p:attrName>ppt_x</p:attrName>
                                        </p:attrNameLst>
                                      </p:cBhvr>
                                      <p:tavLst>
                                        <p:tav tm="0">
                                          <p:val>
                                            <p:strVal val="#ppt_x"/>
                                          </p:val>
                                        </p:tav>
                                        <p:tav tm="100000">
                                          <p:val>
                                            <p:strVal val="#ppt_x"/>
                                          </p:val>
                                        </p:tav>
                                      </p:tavLst>
                                    </p:anim>
                                    <p:anim calcmode="lin" valueType="num">
                                      <p:cBhvr additive="base">
                                        <p:cTn id="34" dur="500" fill="hold"/>
                                        <p:tgtEl>
                                          <p:spTgt spid="7479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4794"/>
                                        </p:tgtEl>
                                        <p:attrNameLst>
                                          <p:attrName>style.visibility</p:attrName>
                                        </p:attrNameLst>
                                      </p:cBhvr>
                                      <p:to>
                                        <p:strVal val="visible"/>
                                      </p:to>
                                    </p:set>
                                    <p:anim calcmode="lin" valueType="num">
                                      <p:cBhvr additive="base">
                                        <p:cTn id="37" dur="500" fill="hold"/>
                                        <p:tgtEl>
                                          <p:spTgt spid="74794"/>
                                        </p:tgtEl>
                                        <p:attrNameLst>
                                          <p:attrName>ppt_x</p:attrName>
                                        </p:attrNameLst>
                                      </p:cBhvr>
                                      <p:tavLst>
                                        <p:tav tm="0">
                                          <p:val>
                                            <p:strVal val="#ppt_x"/>
                                          </p:val>
                                        </p:tav>
                                        <p:tav tm="100000">
                                          <p:val>
                                            <p:strVal val="#ppt_x"/>
                                          </p:val>
                                        </p:tav>
                                      </p:tavLst>
                                    </p:anim>
                                    <p:anim calcmode="lin" valueType="num">
                                      <p:cBhvr additive="base">
                                        <p:cTn id="38" dur="500" fill="hold"/>
                                        <p:tgtEl>
                                          <p:spTgt spid="7479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4795"/>
                                        </p:tgtEl>
                                        <p:attrNameLst>
                                          <p:attrName>style.visibility</p:attrName>
                                        </p:attrNameLst>
                                      </p:cBhvr>
                                      <p:to>
                                        <p:strVal val="visible"/>
                                      </p:to>
                                    </p:set>
                                    <p:anim calcmode="lin" valueType="num">
                                      <p:cBhvr additive="base">
                                        <p:cTn id="41" dur="500" fill="hold"/>
                                        <p:tgtEl>
                                          <p:spTgt spid="74795"/>
                                        </p:tgtEl>
                                        <p:attrNameLst>
                                          <p:attrName>ppt_x</p:attrName>
                                        </p:attrNameLst>
                                      </p:cBhvr>
                                      <p:tavLst>
                                        <p:tav tm="0">
                                          <p:val>
                                            <p:strVal val="#ppt_x"/>
                                          </p:val>
                                        </p:tav>
                                        <p:tav tm="100000">
                                          <p:val>
                                            <p:strVal val="#ppt_x"/>
                                          </p:val>
                                        </p:tav>
                                      </p:tavLst>
                                    </p:anim>
                                    <p:anim calcmode="lin" valueType="num">
                                      <p:cBhvr additive="base">
                                        <p:cTn id="42" dur="500" fill="hold"/>
                                        <p:tgtEl>
                                          <p:spTgt spid="7479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4796"/>
                                        </p:tgtEl>
                                        <p:attrNameLst>
                                          <p:attrName>style.visibility</p:attrName>
                                        </p:attrNameLst>
                                      </p:cBhvr>
                                      <p:to>
                                        <p:strVal val="visible"/>
                                      </p:to>
                                    </p:set>
                                    <p:anim calcmode="lin" valueType="num">
                                      <p:cBhvr additive="base">
                                        <p:cTn id="45" dur="500" fill="hold"/>
                                        <p:tgtEl>
                                          <p:spTgt spid="74796"/>
                                        </p:tgtEl>
                                        <p:attrNameLst>
                                          <p:attrName>ppt_x</p:attrName>
                                        </p:attrNameLst>
                                      </p:cBhvr>
                                      <p:tavLst>
                                        <p:tav tm="0">
                                          <p:val>
                                            <p:strVal val="#ppt_x"/>
                                          </p:val>
                                        </p:tav>
                                        <p:tav tm="100000">
                                          <p:val>
                                            <p:strVal val="#ppt_x"/>
                                          </p:val>
                                        </p:tav>
                                      </p:tavLst>
                                    </p:anim>
                                    <p:anim calcmode="lin" valueType="num">
                                      <p:cBhvr additive="base">
                                        <p:cTn id="46" dur="500" fill="hold"/>
                                        <p:tgtEl>
                                          <p:spTgt spid="7479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4797"/>
                                        </p:tgtEl>
                                        <p:attrNameLst>
                                          <p:attrName>style.visibility</p:attrName>
                                        </p:attrNameLst>
                                      </p:cBhvr>
                                      <p:to>
                                        <p:strVal val="visible"/>
                                      </p:to>
                                    </p:set>
                                    <p:anim calcmode="lin" valueType="num">
                                      <p:cBhvr additive="base">
                                        <p:cTn id="49" dur="500" fill="hold"/>
                                        <p:tgtEl>
                                          <p:spTgt spid="74797"/>
                                        </p:tgtEl>
                                        <p:attrNameLst>
                                          <p:attrName>ppt_x</p:attrName>
                                        </p:attrNameLst>
                                      </p:cBhvr>
                                      <p:tavLst>
                                        <p:tav tm="0">
                                          <p:val>
                                            <p:strVal val="#ppt_x"/>
                                          </p:val>
                                        </p:tav>
                                        <p:tav tm="100000">
                                          <p:val>
                                            <p:strVal val="#ppt_x"/>
                                          </p:val>
                                        </p:tav>
                                      </p:tavLst>
                                    </p:anim>
                                    <p:anim calcmode="lin" valueType="num">
                                      <p:cBhvr additive="base">
                                        <p:cTn id="50" dur="500" fill="hold"/>
                                        <p:tgtEl>
                                          <p:spTgt spid="74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90" grpId="0" animBg="1"/>
      <p:bldP spid="74791" grpId="0"/>
      <p:bldP spid="74793" grpId="0" animBg="1"/>
      <p:bldP spid="74794" grpId="0"/>
      <p:bldP spid="74795" grpId="0" animBg="1"/>
      <p:bldP spid="74796" grpId="0"/>
      <p:bldP spid="7479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816" name="Object 40"/>
          <p:cNvGraphicFramePr>
            <a:graphicFrameLocks noChangeAspect="1"/>
          </p:cNvGraphicFramePr>
          <p:nvPr/>
        </p:nvGraphicFramePr>
        <p:xfrm>
          <a:off x="2555875" y="733425"/>
          <a:ext cx="2592388" cy="685800"/>
        </p:xfrm>
        <a:graphic>
          <a:graphicData uri="http://schemas.openxmlformats.org/presentationml/2006/ole">
            <mc:AlternateContent xmlns:mc="http://schemas.openxmlformats.org/markup-compatibility/2006">
              <mc:Choice xmlns:v="urn:schemas-microsoft-com:vml" Requires="v">
                <p:oleObj spid="_x0000_s28705" name="公式" r:id="rId3" imgW="831850" imgH="217170" progId="Equation.3">
                  <p:embed/>
                </p:oleObj>
              </mc:Choice>
              <mc:Fallback>
                <p:oleObj name="公式" r:id="rId3" imgW="831850" imgH="21717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733425"/>
                        <a:ext cx="25923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FF"/>
                            </a:solidFill>
                            <a:miter lim="800000"/>
                            <a:headEnd/>
                            <a:tailEnd/>
                          </a14:hiddenLine>
                        </a:ext>
                      </a:extLst>
                    </p:spPr>
                  </p:pic>
                </p:oleObj>
              </mc:Fallback>
            </mc:AlternateContent>
          </a:graphicData>
        </a:graphic>
      </p:graphicFrame>
      <p:sp>
        <p:nvSpPr>
          <p:cNvPr id="75817" name="Rectangle 41"/>
          <p:cNvSpPr>
            <a:spLocks noChangeArrowheads="1"/>
          </p:cNvSpPr>
          <p:nvPr/>
        </p:nvSpPr>
        <p:spPr bwMode="auto">
          <a:xfrm>
            <a:off x="468313" y="1484313"/>
            <a:ext cx="7848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kumimoji="1" lang="zh-CN" altLang="en-US">
                <a:solidFill>
                  <a:srgbClr val="0000FF"/>
                </a:solidFill>
              </a:rPr>
              <a:t>质点系的动能定理：</a:t>
            </a:r>
            <a:r>
              <a:rPr kumimoji="1" lang="zh-CN" altLang="en-US"/>
              <a:t>系统的外力和内力作功的总和等于系统动能的增量。</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noChangeArrowheads="1"/>
          </p:cNvSpPr>
          <p:nvPr/>
        </p:nvSpPr>
        <p:spPr bwMode="auto">
          <a:xfrm>
            <a:off x="107950" y="115888"/>
            <a:ext cx="45481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t>二、质点系的功能原理</a:t>
            </a:r>
          </a:p>
        </p:txBody>
      </p:sp>
      <p:sp>
        <p:nvSpPr>
          <p:cNvPr id="77831" name="Rectangle 7"/>
          <p:cNvSpPr>
            <a:spLocks noChangeArrowheads="1"/>
          </p:cNvSpPr>
          <p:nvPr/>
        </p:nvSpPr>
        <p:spPr bwMode="auto">
          <a:xfrm>
            <a:off x="468313" y="692150"/>
            <a:ext cx="8042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内力的功可分为保守内力的功和非保守内力的功：</a:t>
            </a:r>
          </a:p>
        </p:txBody>
      </p:sp>
      <p:graphicFrame>
        <p:nvGraphicFramePr>
          <p:cNvPr id="77832" name="Object 8"/>
          <p:cNvGraphicFramePr>
            <a:graphicFrameLocks noChangeAspect="1"/>
          </p:cNvGraphicFramePr>
          <p:nvPr/>
        </p:nvGraphicFramePr>
        <p:xfrm>
          <a:off x="2339975" y="1268413"/>
          <a:ext cx="2447925" cy="687387"/>
        </p:xfrm>
        <a:graphic>
          <a:graphicData uri="http://schemas.openxmlformats.org/presentationml/2006/ole">
            <mc:AlternateContent xmlns:mc="http://schemas.openxmlformats.org/markup-compatibility/2006">
              <mc:Choice xmlns:v="urn:schemas-microsoft-com:vml" Requires="v">
                <p:oleObj spid="_x0000_s29789" name="公式" r:id="rId3" imgW="812165" imgH="228600" progId="Equation.3">
                  <p:embed/>
                </p:oleObj>
              </mc:Choice>
              <mc:Fallback>
                <p:oleObj name="公式" r:id="rId3" imgW="812165"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268413"/>
                        <a:ext cx="2447925" cy="687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33" name="Object 9"/>
          <p:cNvGraphicFramePr>
            <a:graphicFrameLocks noChangeAspect="1"/>
          </p:cNvGraphicFramePr>
          <p:nvPr/>
        </p:nvGraphicFramePr>
        <p:xfrm>
          <a:off x="2268538" y="1989138"/>
          <a:ext cx="2360612" cy="690562"/>
        </p:xfrm>
        <a:graphic>
          <a:graphicData uri="http://schemas.openxmlformats.org/presentationml/2006/ole">
            <mc:AlternateContent xmlns:mc="http://schemas.openxmlformats.org/markup-compatibility/2006">
              <mc:Choice xmlns:v="urn:schemas-microsoft-com:vml" Requires="v">
                <p:oleObj spid="_x0000_s29790" name="公式" r:id="rId5" imgW="825500" imgH="241300" progId="Equation.3">
                  <p:embed/>
                </p:oleObj>
              </mc:Choice>
              <mc:Fallback>
                <p:oleObj name="公式" r:id="rId5" imgW="825500" imgH="2413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1989138"/>
                        <a:ext cx="2360612" cy="690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34" name="Object 10"/>
          <p:cNvGraphicFramePr>
            <a:graphicFrameLocks noChangeAspect="1"/>
          </p:cNvGraphicFramePr>
          <p:nvPr/>
        </p:nvGraphicFramePr>
        <p:xfrm>
          <a:off x="1331913" y="2636838"/>
          <a:ext cx="5119687" cy="690562"/>
        </p:xfrm>
        <a:graphic>
          <a:graphicData uri="http://schemas.openxmlformats.org/presentationml/2006/ole">
            <mc:AlternateContent xmlns:mc="http://schemas.openxmlformats.org/markup-compatibility/2006">
              <mc:Choice xmlns:v="urn:schemas-microsoft-com:vml" Requires="v">
                <p:oleObj spid="_x0000_s29791" name="公式" r:id="rId7" imgW="1718945" imgH="226060" progId="Equation.3">
                  <p:embed/>
                </p:oleObj>
              </mc:Choice>
              <mc:Fallback>
                <p:oleObj name="公式" r:id="rId7" imgW="1718945" imgH="22606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2636838"/>
                        <a:ext cx="5119687"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77835" name="Rectangle 11"/>
          <p:cNvSpPr>
            <a:spLocks noChangeArrowheads="1"/>
          </p:cNvSpPr>
          <p:nvPr/>
        </p:nvSpPr>
        <p:spPr bwMode="auto">
          <a:xfrm>
            <a:off x="323850" y="3357563"/>
            <a:ext cx="8424863"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kumimoji="1" lang="zh-CN" altLang="en-US">
                <a:solidFill>
                  <a:srgbClr val="0000FF"/>
                </a:solidFill>
              </a:rPr>
              <a:t>质点系的功能原理：</a:t>
            </a:r>
            <a:r>
              <a:rPr kumimoji="1" lang="zh-CN" altLang="en-US"/>
              <a:t>当系统从状态</a:t>
            </a:r>
            <a:r>
              <a:rPr kumimoji="1" lang="en-US" altLang="zh-CN"/>
              <a:t>1</a:t>
            </a:r>
            <a:r>
              <a:rPr kumimoji="1" lang="zh-CN" altLang="en-US"/>
              <a:t>变化到状态</a:t>
            </a:r>
            <a:r>
              <a:rPr kumimoji="1" lang="en-US" altLang="zh-CN"/>
              <a:t>2</a:t>
            </a:r>
            <a:r>
              <a:rPr kumimoji="1" lang="zh-CN" altLang="en-US"/>
              <a:t>时，它的机械能的增量等于外力的功与非保守内力的功的总和。</a:t>
            </a:r>
          </a:p>
        </p:txBody>
      </p:sp>
      <p:sp>
        <p:nvSpPr>
          <p:cNvPr id="77836" name="Rectangle 12"/>
          <p:cNvSpPr>
            <a:spLocks noChangeArrowheads="1"/>
          </p:cNvSpPr>
          <p:nvPr/>
        </p:nvSpPr>
        <p:spPr bwMode="auto">
          <a:xfrm>
            <a:off x="323850" y="4941888"/>
            <a:ext cx="856932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Tx/>
              <a:buBlip>
                <a:blip r:embed="rId9"/>
              </a:buBlip>
            </a:pPr>
            <a:r>
              <a:rPr kumimoji="1" lang="zh-CN" altLang="en-US" dirty="0"/>
              <a:t>与动能定理比较，运用功能原理时由于保守力所作的功已为系统势能的变化所代替，因此不必再计算保守内的功。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35"/>
                                        </p:tgtEl>
                                        <p:attrNameLst>
                                          <p:attrName>style.visibility</p:attrName>
                                        </p:attrNameLst>
                                      </p:cBhvr>
                                      <p:to>
                                        <p:strVal val="visible"/>
                                      </p:to>
                                    </p:set>
                                    <p:anim calcmode="lin" valueType="num">
                                      <p:cBhvr additive="base">
                                        <p:cTn id="7" dur="500" fill="hold"/>
                                        <p:tgtEl>
                                          <p:spTgt spid="77835"/>
                                        </p:tgtEl>
                                        <p:attrNameLst>
                                          <p:attrName>ppt_x</p:attrName>
                                        </p:attrNameLst>
                                      </p:cBhvr>
                                      <p:tavLst>
                                        <p:tav tm="0">
                                          <p:val>
                                            <p:strVal val="#ppt_x"/>
                                          </p:val>
                                        </p:tav>
                                        <p:tav tm="100000">
                                          <p:val>
                                            <p:strVal val="#ppt_x"/>
                                          </p:val>
                                        </p:tav>
                                      </p:tavLst>
                                    </p:anim>
                                    <p:anim calcmode="lin" valueType="num">
                                      <p:cBhvr additive="base">
                                        <p:cTn id="8" dur="500" fill="hold"/>
                                        <p:tgtEl>
                                          <p:spTgt spid="778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7836"/>
                                        </p:tgtEl>
                                        <p:attrNameLst>
                                          <p:attrName>style.visibility</p:attrName>
                                        </p:attrNameLst>
                                      </p:cBhvr>
                                      <p:to>
                                        <p:strVal val="visible"/>
                                      </p:to>
                                    </p:set>
                                    <p:anim calcmode="lin" valueType="num">
                                      <p:cBhvr additive="base">
                                        <p:cTn id="11" dur="500" fill="hold"/>
                                        <p:tgtEl>
                                          <p:spTgt spid="77836"/>
                                        </p:tgtEl>
                                        <p:attrNameLst>
                                          <p:attrName>ppt_x</p:attrName>
                                        </p:attrNameLst>
                                      </p:cBhvr>
                                      <p:tavLst>
                                        <p:tav tm="0">
                                          <p:val>
                                            <p:strVal val="#ppt_x"/>
                                          </p:val>
                                        </p:tav>
                                        <p:tav tm="100000">
                                          <p:val>
                                            <p:strVal val="#ppt_x"/>
                                          </p:val>
                                        </p:tav>
                                      </p:tavLst>
                                    </p:anim>
                                    <p:anim calcmode="lin" valueType="num">
                                      <p:cBhvr additive="base">
                                        <p:cTn id="12" dur="500" fill="hold"/>
                                        <p:tgtEl>
                                          <p:spTgt spid="778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5" grpId="0"/>
      <p:bldP spid="778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noChangeArrowheads="1"/>
          </p:cNvSpPr>
          <p:nvPr/>
        </p:nvSpPr>
        <p:spPr bwMode="auto">
          <a:xfrm>
            <a:off x="323850" y="115888"/>
            <a:ext cx="8640763"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zh-CN" altLang="en-US" dirty="0">
                <a:solidFill>
                  <a:srgbClr val="0000FF"/>
                </a:solidFill>
              </a:rPr>
              <a:t>例</a:t>
            </a:r>
            <a:r>
              <a:rPr kumimoji="1" lang="en-US" altLang="zh-CN" dirty="0">
                <a:solidFill>
                  <a:srgbClr val="0000FF"/>
                </a:solidFill>
              </a:rPr>
              <a:t>4-4</a:t>
            </a:r>
            <a:r>
              <a:rPr kumimoji="1" lang="en-US" altLang="zh-CN" dirty="0"/>
              <a:t>  </a:t>
            </a:r>
            <a:r>
              <a:rPr kumimoji="1" lang="zh-CN" altLang="en-US" dirty="0"/>
              <a:t>一汽车的速度</a:t>
            </a:r>
            <a:r>
              <a:rPr kumimoji="1" lang="en-US" altLang="zh-CN" i="1" dirty="0"/>
              <a:t>v</a:t>
            </a:r>
            <a:r>
              <a:rPr kumimoji="1" lang="en-US" altLang="zh-CN" baseline="-25000" dirty="0"/>
              <a:t>0</a:t>
            </a:r>
            <a:r>
              <a:rPr kumimoji="1" lang="en-US" altLang="zh-CN" dirty="0"/>
              <a:t>=36km/h</a:t>
            </a:r>
            <a:r>
              <a:rPr kumimoji="1" lang="zh-CN" altLang="en-US" dirty="0"/>
              <a:t>，驶至一斜率为</a:t>
            </a:r>
            <a:r>
              <a:rPr kumimoji="1" lang="en-US" altLang="zh-CN" dirty="0"/>
              <a:t>0.010</a:t>
            </a:r>
            <a:r>
              <a:rPr kumimoji="1" lang="zh-CN" altLang="en-US" dirty="0"/>
              <a:t>的斜坡时，关闭油门。设车与路面间的摩擦阻力为车重</a:t>
            </a:r>
            <a:r>
              <a:rPr kumimoji="1" lang="en-US" altLang="zh-CN" dirty="0"/>
              <a:t>G</a:t>
            </a:r>
            <a:r>
              <a:rPr kumimoji="1" lang="zh-CN" altLang="en-US" dirty="0"/>
              <a:t>的</a:t>
            </a:r>
            <a:r>
              <a:rPr kumimoji="1" lang="en-US" altLang="zh-CN" dirty="0"/>
              <a:t>0.05</a:t>
            </a:r>
            <a:r>
              <a:rPr kumimoji="1" lang="zh-CN" altLang="en-US" dirty="0"/>
              <a:t>倍，问汽车能冲上斜坡多远？</a:t>
            </a:r>
          </a:p>
        </p:txBody>
      </p:sp>
      <p:sp>
        <p:nvSpPr>
          <p:cNvPr id="78856" name="Rectangle 8"/>
          <p:cNvSpPr>
            <a:spLocks noChangeArrowheads="1"/>
          </p:cNvSpPr>
          <p:nvPr/>
        </p:nvSpPr>
        <p:spPr bwMode="auto">
          <a:xfrm>
            <a:off x="1116013" y="1608138"/>
            <a:ext cx="512286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zh-CN" altLang="en-US"/>
              <a:t>解法一：取汽车为研究对象。受力分析如图所示。</a:t>
            </a:r>
          </a:p>
        </p:txBody>
      </p:sp>
      <p:sp>
        <p:nvSpPr>
          <p:cNvPr id="78909" name="Rectangle 61"/>
          <p:cNvSpPr>
            <a:spLocks noChangeArrowheads="1"/>
          </p:cNvSpPr>
          <p:nvPr/>
        </p:nvSpPr>
        <p:spPr bwMode="auto">
          <a:xfrm>
            <a:off x="323850" y="1695450"/>
            <a:ext cx="987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rPr>
              <a:t>解： </a:t>
            </a:r>
          </a:p>
        </p:txBody>
      </p:sp>
      <p:sp>
        <p:nvSpPr>
          <p:cNvPr id="78910" name="Rectangle 62"/>
          <p:cNvSpPr>
            <a:spLocks noChangeArrowheads="1"/>
          </p:cNvSpPr>
          <p:nvPr/>
        </p:nvSpPr>
        <p:spPr bwMode="auto">
          <a:xfrm>
            <a:off x="323850" y="2703513"/>
            <a:ext cx="4176713"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zh-CN" altLang="en-US"/>
              <a:t>设汽车能冲上斜坡的距离为</a:t>
            </a:r>
            <a:r>
              <a:rPr kumimoji="1" lang="en-US" altLang="zh-CN"/>
              <a:t>s</a:t>
            </a:r>
            <a:r>
              <a:rPr kumimoji="1" lang="zh-CN" altLang="en-US"/>
              <a:t>，此时汽车的末速度为</a:t>
            </a:r>
            <a:r>
              <a:rPr kumimoji="1" lang="en-US" altLang="zh-CN"/>
              <a:t>0</a:t>
            </a:r>
            <a:r>
              <a:rPr kumimoji="1" lang="zh-CN" altLang="en-US"/>
              <a:t>。根据动能定理：</a:t>
            </a:r>
          </a:p>
        </p:txBody>
      </p:sp>
      <p:graphicFrame>
        <p:nvGraphicFramePr>
          <p:cNvPr id="78912" name="Object 64"/>
          <p:cNvGraphicFramePr>
            <a:graphicFrameLocks noChangeAspect="1"/>
          </p:cNvGraphicFramePr>
          <p:nvPr/>
        </p:nvGraphicFramePr>
        <p:xfrm>
          <a:off x="395288" y="4214813"/>
          <a:ext cx="4165600" cy="979487"/>
        </p:xfrm>
        <a:graphic>
          <a:graphicData uri="http://schemas.openxmlformats.org/presentationml/2006/ole">
            <mc:AlternateContent xmlns:mc="http://schemas.openxmlformats.org/markup-compatibility/2006">
              <mc:Choice xmlns:v="urn:schemas-microsoft-com:vml" Requires="v">
                <p:oleObj spid="_x0000_s30873" name="公式" r:id="rId3" imgW="1777365" imgH="393700" progId="Equation.3">
                  <p:embed/>
                </p:oleObj>
              </mc:Choice>
              <mc:Fallback>
                <p:oleObj name="公式" r:id="rId3" imgW="1777365" imgH="3937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214813"/>
                        <a:ext cx="4165600" cy="97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914" name="Object 66"/>
          <p:cNvGraphicFramePr>
            <a:graphicFrameLocks noChangeAspect="1"/>
          </p:cNvGraphicFramePr>
          <p:nvPr/>
        </p:nvGraphicFramePr>
        <p:xfrm>
          <a:off x="468313" y="5151438"/>
          <a:ext cx="3286125" cy="569912"/>
        </p:xfrm>
        <a:graphic>
          <a:graphicData uri="http://schemas.openxmlformats.org/presentationml/2006/ole">
            <mc:AlternateContent xmlns:mc="http://schemas.openxmlformats.org/markup-compatibility/2006">
              <mc:Choice xmlns:v="urn:schemas-microsoft-com:vml" Requires="v">
                <p:oleObj spid="_x0000_s30874" name="公式" r:id="rId5" imgW="1243965" imgH="215900" progId="Equation.3">
                  <p:embed/>
                </p:oleObj>
              </mc:Choice>
              <mc:Fallback>
                <p:oleObj name="公式" r:id="rId5" imgW="1243965" imgH="2159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5151438"/>
                        <a:ext cx="3286125" cy="569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915" name="Object 67"/>
          <p:cNvGraphicFramePr>
            <a:graphicFrameLocks noChangeAspect="1"/>
          </p:cNvGraphicFramePr>
          <p:nvPr/>
        </p:nvGraphicFramePr>
        <p:xfrm>
          <a:off x="468313" y="5872163"/>
          <a:ext cx="4319587" cy="581025"/>
        </p:xfrm>
        <a:graphic>
          <a:graphicData uri="http://schemas.openxmlformats.org/presentationml/2006/ole">
            <mc:AlternateContent xmlns:mc="http://schemas.openxmlformats.org/markup-compatibility/2006">
              <mc:Choice xmlns:v="urn:schemas-microsoft-com:vml" Requires="v">
                <p:oleObj spid="_x0000_s30875" name="公式" r:id="rId7" imgW="1511300" imgH="203200" progId="Equation.3">
                  <p:embed/>
                </p:oleObj>
              </mc:Choice>
              <mc:Fallback>
                <p:oleObj name="公式" r:id="rId7" imgW="1511300" imgH="2032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5872163"/>
                        <a:ext cx="4319587"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917" name="Object 69"/>
          <p:cNvGraphicFramePr>
            <a:graphicFrameLocks noChangeAspect="1"/>
          </p:cNvGraphicFramePr>
          <p:nvPr/>
        </p:nvGraphicFramePr>
        <p:xfrm>
          <a:off x="5550917" y="4676775"/>
          <a:ext cx="3557587" cy="1217613"/>
        </p:xfrm>
        <a:graphic>
          <a:graphicData uri="http://schemas.openxmlformats.org/presentationml/2006/ole">
            <mc:AlternateContent xmlns:mc="http://schemas.openxmlformats.org/markup-compatibility/2006">
              <mc:Choice xmlns:v="urn:schemas-microsoft-com:vml" Requires="v">
                <p:oleObj spid="_x0000_s30876" name="公式" r:id="rId9" imgW="1143000" imgH="457200" progId="Equation.3">
                  <p:embed/>
                </p:oleObj>
              </mc:Choice>
              <mc:Fallback>
                <p:oleObj name="公式" r:id="rId9" imgW="1143000" imgH="4572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0917" y="4676775"/>
                        <a:ext cx="3557587" cy="121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919" name="AutoShape 71"/>
          <p:cNvSpPr/>
          <p:nvPr/>
        </p:nvSpPr>
        <p:spPr bwMode="auto">
          <a:xfrm>
            <a:off x="4787900" y="4719638"/>
            <a:ext cx="144463" cy="1511300"/>
          </a:xfrm>
          <a:prstGeom prst="rightBrace">
            <a:avLst>
              <a:gd name="adj1" fmla="val 148544"/>
              <a:gd name="adj2" fmla="val 49157"/>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8920" name="AutoShape 72"/>
          <p:cNvSpPr>
            <a:spLocks noChangeArrowheads="1"/>
          </p:cNvSpPr>
          <p:nvPr/>
        </p:nvSpPr>
        <p:spPr bwMode="auto">
          <a:xfrm>
            <a:off x="5076825" y="5229225"/>
            <a:ext cx="576263" cy="144463"/>
          </a:xfrm>
          <a:prstGeom prst="rightArrow">
            <a:avLst>
              <a:gd name="adj1" fmla="val 50000"/>
              <a:gd name="adj2" fmla="val 99725"/>
            </a:avLst>
          </a:prstGeom>
          <a:solidFill>
            <a:schemeClr val="accent1"/>
          </a:soli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8921" name="Object 73"/>
          <p:cNvGraphicFramePr>
            <a:graphicFrameLocks noChangeAspect="1"/>
          </p:cNvGraphicFramePr>
          <p:nvPr/>
        </p:nvGraphicFramePr>
        <p:xfrm>
          <a:off x="6013450" y="5949950"/>
          <a:ext cx="1366838" cy="509588"/>
        </p:xfrm>
        <a:graphic>
          <a:graphicData uri="http://schemas.openxmlformats.org/presentationml/2006/ole">
            <mc:AlternateContent xmlns:mc="http://schemas.openxmlformats.org/markup-compatibility/2006">
              <mc:Choice xmlns:v="urn:schemas-microsoft-com:vml" Requires="v">
                <p:oleObj spid="_x0000_s30877" name="公式" r:id="rId11" imgW="545465" imgH="203200" progId="Equation.3">
                  <p:embed/>
                </p:oleObj>
              </mc:Choice>
              <mc:Fallback>
                <p:oleObj name="公式" r:id="rId11" imgW="545465" imgH="2032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3450" y="5949950"/>
                        <a:ext cx="1366838"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8927" name="Picture 79" descr="图3-9 汽车沿斜坡上冲"/>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54550" y="2205038"/>
            <a:ext cx="3949700" cy="214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6" name="矩形 17"/>
          <p:cNvSpPr>
            <a:spLocks noChangeArrowheads="1"/>
          </p:cNvSpPr>
          <p:nvPr/>
        </p:nvSpPr>
        <p:spPr bwMode="auto">
          <a:xfrm>
            <a:off x="7500938" y="4143375"/>
            <a:ext cx="1214437" cy="35718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909"/>
                                        </p:tgtEl>
                                        <p:attrNameLst>
                                          <p:attrName>style.visibility</p:attrName>
                                        </p:attrNameLst>
                                      </p:cBhvr>
                                      <p:to>
                                        <p:strVal val="visible"/>
                                      </p:to>
                                    </p:set>
                                    <p:anim calcmode="lin" valueType="num">
                                      <p:cBhvr additive="base">
                                        <p:cTn id="7" dur="500" fill="hold"/>
                                        <p:tgtEl>
                                          <p:spTgt spid="78909"/>
                                        </p:tgtEl>
                                        <p:attrNameLst>
                                          <p:attrName>ppt_x</p:attrName>
                                        </p:attrNameLst>
                                      </p:cBhvr>
                                      <p:tavLst>
                                        <p:tav tm="0">
                                          <p:val>
                                            <p:strVal val="#ppt_x"/>
                                          </p:val>
                                        </p:tav>
                                        <p:tav tm="100000">
                                          <p:val>
                                            <p:strVal val="#ppt_x"/>
                                          </p:val>
                                        </p:tav>
                                      </p:tavLst>
                                    </p:anim>
                                    <p:anim calcmode="lin" valueType="num">
                                      <p:cBhvr additive="base">
                                        <p:cTn id="8" dur="500" fill="hold"/>
                                        <p:tgtEl>
                                          <p:spTgt spid="7890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8910"/>
                                        </p:tgtEl>
                                        <p:attrNameLst>
                                          <p:attrName>style.visibility</p:attrName>
                                        </p:attrNameLst>
                                      </p:cBhvr>
                                      <p:to>
                                        <p:strVal val="visible"/>
                                      </p:to>
                                    </p:set>
                                    <p:anim calcmode="lin" valueType="num">
                                      <p:cBhvr additive="base">
                                        <p:cTn id="11" dur="500" fill="hold"/>
                                        <p:tgtEl>
                                          <p:spTgt spid="78910"/>
                                        </p:tgtEl>
                                        <p:attrNameLst>
                                          <p:attrName>ppt_x</p:attrName>
                                        </p:attrNameLst>
                                      </p:cBhvr>
                                      <p:tavLst>
                                        <p:tav tm="0">
                                          <p:val>
                                            <p:strVal val="#ppt_x"/>
                                          </p:val>
                                        </p:tav>
                                        <p:tav tm="100000">
                                          <p:val>
                                            <p:strVal val="#ppt_x"/>
                                          </p:val>
                                        </p:tav>
                                      </p:tavLst>
                                    </p:anim>
                                    <p:anim calcmode="lin" valueType="num">
                                      <p:cBhvr additive="base">
                                        <p:cTn id="12" dur="500" fill="hold"/>
                                        <p:tgtEl>
                                          <p:spTgt spid="789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8912"/>
                                        </p:tgtEl>
                                        <p:attrNameLst>
                                          <p:attrName>style.visibility</p:attrName>
                                        </p:attrNameLst>
                                      </p:cBhvr>
                                      <p:to>
                                        <p:strVal val="visible"/>
                                      </p:to>
                                    </p:set>
                                    <p:anim calcmode="lin" valueType="num">
                                      <p:cBhvr additive="base">
                                        <p:cTn id="15" dur="500" fill="hold"/>
                                        <p:tgtEl>
                                          <p:spTgt spid="78912"/>
                                        </p:tgtEl>
                                        <p:attrNameLst>
                                          <p:attrName>ppt_x</p:attrName>
                                        </p:attrNameLst>
                                      </p:cBhvr>
                                      <p:tavLst>
                                        <p:tav tm="0">
                                          <p:val>
                                            <p:strVal val="#ppt_x"/>
                                          </p:val>
                                        </p:tav>
                                        <p:tav tm="100000">
                                          <p:val>
                                            <p:strVal val="#ppt_x"/>
                                          </p:val>
                                        </p:tav>
                                      </p:tavLst>
                                    </p:anim>
                                    <p:anim calcmode="lin" valueType="num">
                                      <p:cBhvr additive="base">
                                        <p:cTn id="16" dur="500" fill="hold"/>
                                        <p:tgtEl>
                                          <p:spTgt spid="789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8914"/>
                                        </p:tgtEl>
                                        <p:attrNameLst>
                                          <p:attrName>style.visibility</p:attrName>
                                        </p:attrNameLst>
                                      </p:cBhvr>
                                      <p:to>
                                        <p:strVal val="visible"/>
                                      </p:to>
                                    </p:set>
                                    <p:anim calcmode="lin" valueType="num">
                                      <p:cBhvr additive="base">
                                        <p:cTn id="19" dur="500" fill="hold"/>
                                        <p:tgtEl>
                                          <p:spTgt spid="78914"/>
                                        </p:tgtEl>
                                        <p:attrNameLst>
                                          <p:attrName>ppt_x</p:attrName>
                                        </p:attrNameLst>
                                      </p:cBhvr>
                                      <p:tavLst>
                                        <p:tav tm="0">
                                          <p:val>
                                            <p:strVal val="#ppt_x"/>
                                          </p:val>
                                        </p:tav>
                                        <p:tav tm="100000">
                                          <p:val>
                                            <p:strVal val="#ppt_x"/>
                                          </p:val>
                                        </p:tav>
                                      </p:tavLst>
                                    </p:anim>
                                    <p:anim calcmode="lin" valueType="num">
                                      <p:cBhvr additive="base">
                                        <p:cTn id="20" dur="500" fill="hold"/>
                                        <p:tgtEl>
                                          <p:spTgt spid="789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915"/>
                                        </p:tgtEl>
                                        <p:attrNameLst>
                                          <p:attrName>style.visibility</p:attrName>
                                        </p:attrNameLst>
                                      </p:cBhvr>
                                      <p:to>
                                        <p:strVal val="visible"/>
                                      </p:to>
                                    </p:set>
                                    <p:anim calcmode="lin" valueType="num">
                                      <p:cBhvr additive="base">
                                        <p:cTn id="23" dur="500" fill="hold"/>
                                        <p:tgtEl>
                                          <p:spTgt spid="78915"/>
                                        </p:tgtEl>
                                        <p:attrNameLst>
                                          <p:attrName>ppt_x</p:attrName>
                                        </p:attrNameLst>
                                      </p:cBhvr>
                                      <p:tavLst>
                                        <p:tav tm="0">
                                          <p:val>
                                            <p:strVal val="#ppt_x"/>
                                          </p:val>
                                        </p:tav>
                                        <p:tav tm="100000">
                                          <p:val>
                                            <p:strVal val="#ppt_x"/>
                                          </p:val>
                                        </p:tav>
                                      </p:tavLst>
                                    </p:anim>
                                    <p:anim calcmode="lin" valueType="num">
                                      <p:cBhvr additive="base">
                                        <p:cTn id="24" dur="500" fill="hold"/>
                                        <p:tgtEl>
                                          <p:spTgt spid="789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8856"/>
                                        </p:tgtEl>
                                        <p:attrNameLst>
                                          <p:attrName>style.visibility</p:attrName>
                                        </p:attrNameLst>
                                      </p:cBhvr>
                                      <p:to>
                                        <p:strVal val="visible"/>
                                      </p:to>
                                    </p:set>
                                    <p:anim calcmode="lin" valueType="num">
                                      <p:cBhvr additive="base">
                                        <p:cTn id="27" dur="500" fill="hold"/>
                                        <p:tgtEl>
                                          <p:spTgt spid="78856"/>
                                        </p:tgtEl>
                                        <p:attrNameLst>
                                          <p:attrName>ppt_x</p:attrName>
                                        </p:attrNameLst>
                                      </p:cBhvr>
                                      <p:tavLst>
                                        <p:tav tm="0">
                                          <p:val>
                                            <p:strVal val="#ppt_x"/>
                                          </p:val>
                                        </p:tav>
                                        <p:tav tm="100000">
                                          <p:val>
                                            <p:strVal val="#ppt_x"/>
                                          </p:val>
                                        </p:tav>
                                      </p:tavLst>
                                    </p:anim>
                                    <p:anim calcmode="lin" valueType="num">
                                      <p:cBhvr additive="base">
                                        <p:cTn id="28" dur="500" fill="hold"/>
                                        <p:tgtEl>
                                          <p:spTgt spid="7885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8917"/>
                                        </p:tgtEl>
                                        <p:attrNameLst>
                                          <p:attrName>style.visibility</p:attrName>
                                        </p:attrNameLst>
                                      </p:cBhvr>
                                      <p:to>
                                        <p:strVal val="visible"/>
                                      </p:to>
                                    </p:set>
                                    <p:anim calcmode="lin" valueType="num">
                                      <p:cBhvr additive="base">
                                        <p:cTn id="33" dur="500" fill="hold"/>
                                        <p:tgtEl>
                                          <p:spTgt spid="78917"/>
                                        </p:tgtEl>
                                        <p:attrNameLst>
                                          <p:attrName>ppt_x</p:attrName>
                                        </p:attrNameLst>
                                      </p:cBhvr>
                                      <p:tavLst>
                                        <p:tav tm="0">
                                          <p:val>
                                            <p:strVal val="#ppt_x"/>
                                          </p:val>
                                        </p:tav>
                                        <p:tav tm="100000">
                                          <p:val>
                                            <p:strVal val="#ppt_x"/>
                                          </p:val>
                                        </p:tav>
                                      </p:tavLst>
                                    </p:anim>
                                    <p:anim calcmode="lin" valueType="num">
                                      <p:cBhvr additive="base">
                                        <p:cTn id="34" dur="500" fill="hold"/>
                                        <p:tgtEl>
                                          <p:spTgt spid="7891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8919"/>
                                        </p:tgtEl>
                                        <p:attrNameLst>
                                          <p:attrName>style.visibility</p:attrName>
                                        </p:attrNameLst>
                                      </p:cBhvr>
                                      <p:to>
                                        <p:strVal val="visible"/>
                                      </p:to>
                                    </p:set>
                                    <p:anim calcmode="lin" valueType="num">
                                      <p:cBhvr additive="base">
                                        <p:cTn id="37" dur="500" fill="hold"/>
                                        <p:tgtEl>
                                          <p:spTgt spid="78919"/>
                                        </p:tgtEl>
                                        <p:attrNameLst>
                                          <p:attrName>ppt_x</p:attrName>
                                        </p:attrNameLst>
                                      </p:cBhvr>
                                      <p:tavLst>
                                        <p:tav tm="0">
                                          <p:val>
                                            <p:strVal val="#ppt_x"/>
                                          </p:val>
                                        </p:tav>
                                        <p:tav tm="100000">
                                          <p:val>
                                            <p:strVal val="#ppt_x"/>
                                          </p:val>
                                        </p:tav>
                                      </p:tavLst>
                                    </p:anim>
                                    <p:anim calcmode="lin" valueType="num">
                                      <p:cBhvr additive="base">
                                        <p:cTn id="38" dur="500" fill="hold"/>
                                        <p:tgtEl>
                                          <p:spTgt spid="789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8920"/>
                                        </p:tgtEl>
                                        <p:attrNameLst>
                                          <p:attrName>style.visibility</p:attrName>
                                        </p:attrNameLst>
                                      </p:cBhvr>
                                      <p:to>
                                        <p:strVal val="visible"/>
                                      </p:to>
                                    </p:set>
                                    <p:anim calcmode="lin" valueType="num">
                                      <p:cBhvr additive="base">
                                        <p:cTn id="41" dur="500" fill="hold"/>
                                        <p:tgtEl>
                                          <p:spTgt spid="78920"/>
                                        </p:tgtEl>
                                        <p:attrNameLst>
                                          <p:attrName>ppt_x</p:attrName>
                                        </p:attrNameLst>
                                      </p:cBhvr>
                                      <p:tavLst>
                                        <p:tav tm="0">
                                          <p:val>
                                            <p:strVal val="#ppt_x"/>
                                          </p:val>
                                        </p:tav>
                                        <p:tav tm="100000">
                                          <p:val>
                                            <p:strVal val="#ppt_x"/>
                                          </p:val>
                                        </p:tav>
                                      </p:tavLst>
                                    </p:anim>
                                    <p:anim calcmode="lin" valueType="num">
                                      <p:cBhvr additive="base">
                                        <p:cTn id="42" dur="500" fill="hold"/>
                                        <p:tgtEl>
                                          <p:spTgt spid="7892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8921"/>
                                        </p:tgtEl>
                                        <p:attrNameLst>
                                          <p:attrName>style.visibility</p:attrName>
                                        </p:attrNameLst>
                                      </p:cBhvr>
                                      <p:to>
                                        <p:strVal val="visible"/>
                                      </p:to>
                                    </p:set>
                                    <p:anim calcmode="lin" valueType="num">
                                      <p:cBhvr additive="base">
                                        <p:cTn id="45" dur="500" fill="hold"/>
                                        <p:tgtEl>
                                          <p:spTgt spid="78921"/>
                                        </p:tgtEl>
                                        <p:attrNameLst>
                                          <p:attrName>ppt_x</p:attrName>
                                        </p:attrNameLst>
                                      </p:cBhvr>
                                      <p:tavLst>
                                        <p:tav tm="0">
                                          <p:val>
                                            <p:strVal val="#ppt_x"/>
                                          </p:val>
                                        </p:tav>
                                        <p:tav tm="100000">
                                          <p:val>
                                            <p:strVal val="#ppt_x"/>
                                          </p:val>
                                        </p:tav>
                                      </p:tavLst>
                                    </p:anim>
                                    <p:anim calcmode="lin" valueType="num">
                                      <p:cBhvr additive="base">
                                        <p:cTn id="46" dur="500" fill="hold"/>
                                        <p:tgtEl>
                                          <p:spTgt spid="789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6" grpId="0"/>
      <p:bldP spid="78909" grpId="0"/>
      <p:bldP spid="78910" grpId="0"/>
      <p:bldP spid="78919" grpId="0" animBg="1"/>
      <p:bldP spid="789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907" name="Object 11"/>
          <p:cNvGraphicFramePr>
            <a:graphicFrameLocks noChangeAspect="1"/>
          </p:cNvGraphicFramePr>
          <p:nvPr/>
        </p:nvGraphicFramePr>
        <p:xfrm>
          <a:off x="971550" y="1773238"/>
          <a:ext cx="7181850" cy="1089025"/>
        </p:xfrm>
        <a:graphic>
          <a:graphicData uri="http://schemas.openxmlformats.org/presentationml/2006/ole">
            <mc:AlternateContent xmlns:mc="http://schemas.openxmlformats.org/markup-compatibility/2006">
              <mc:Choice xmlns:v="urn:schemas-microsoft-com:vml" Requires="v">
                <p:oleObj spid="_x0000_s31777" name="公式" r:id="rId3" imgW="2222500" imgH="393700" progId="Equation.3">
                  <p:embed/>
                </p:oleObj>
              </mc:Choice>
              <mc:Fallback>
                <p:oleObj name="公式" r:id="rId3" imgW="2222500" imgH="3937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773238"/>
                        <a:ext cx="7181850"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13" name="Rectangle 17"/>
          <p:cNvSpPr>
            <a:spLocks noChangeArrowheads="1"/>
          </p:cNvSpPr>
          <p:nvPr/>
        </p:nvSpPr>
        <p:spPr bwMode="auto">
          <a:xfrm>
            <a:off x="323850" y="476250"/>
            <a:ext cx="8229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zh-CN" altLang="en-US"/>
              <a:t>解法二：取汽车和地球这一系统为研究对象，运用系统的功能原理：</a:t>
            </a:r>
          </a:p>
        </p:txBody>
      </p:sp>
      <p:sp>
        <p:nvSpPr>
          <p:cNvPr id="80916" name="Text Box 20"/>
          <p:cNvSpPr txBox="1">
            <a:spLocks noChangeArrowheads="1"/>
          </p:cNvSpPr>
          <p:nvPr/>
        </p:nvSpPr>
        <p:spPr bwMode="auto">
          <a:xfrm>
            <a:off x="468313" y="3357563"/>
            <a:ext cx="35988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以下同</a:t>
            </a:r>
            <a:r>
              <a:rPr kumimoji="1" lang="zh-CN" altLang="en-US"/>
              <a:t>解法一。</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2" name="Rectangle 16"/>
          <p:cNvSpPr>
            <a:spLocks noChangeArrowheads="1"/>
          </p:cNvSpPr>
          <p:nvPr/>
        </p:nvSpPr>
        <p:spPr bwMode="auto">
          <a:xfrm>
            <a:off x="250825" y="836613"/>
            <a:ext cx="8497888"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30000"/>
              </a:spcBef>
            </a:pPr>
            <a:r>
              <a:rPr kumimoji="1" lang="en-US" altLang="zh-CN">
                <a:latin typeface="宋体" panose="02010600030101010101" pitchFamily="2" charset="-122"/>
              </a:rPr>
              <a:t>    </a:t>
            </a:r>
            <a:r>
              <a:rPr kumimoji="1" lang="zh-CN" altLang="en-US">
                <a:latin typeface="宋体" panose="02010600030101010101" pitchFamily="2" charset="-122"/>
              </a:rPr>
              <a:t>能量是反映各种运动形式共性的物理量，各种运动形式的相互转化可以用能量来量度。各种运动形式的相互转化遵循能量的转换和守恒定律。</a:t>
            </a:r>
          </a:p>
        </p:txBody>
      </p:sp>
      <p:sp>
        <p:nvSpPr>
          <p:cNvPr id="55314" name="Rectangle 18"/>
          <p:cNvSpPr>
            <a:spLocks noChangeArrowheads="1"/>
          </p:cNvSpPr>
          <p:nvPr/>
        </p:nvSpPr>
        <p:spPr bwMode="auto">
          <a:xfrm>
            <a:off x="323850" y="4365625"/>
            <a:ext cx="849630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kumimoji="1" lang="en-US" altLang="zh-CN">
                <a:latin typeface="宋体" panose="02010600030101010101" pitchFamily="2" charset="-122"/>
              </a:rPr>
              <a:t>    </a:t>
            </a:r>
            <a:r>
              <a:rPr kumimoji="1" lang="zh-CN" altLang="en-US">
                <a:latin typeface="宋体" panose="02010600030101010101" pitchFamily="2" charset="-122"/>
              </a:rPr>
              <a:t>与机械运动直接相关的能量是机械能，它是</a:t>
            </a:r>
            <a:r>
              <a:rPr kumimoji="1" lang="zh-CN" altLang="en-US"/>
              <a:t>物体机械运动状态（即位置和速度）的单值函数，包括动能和势能。</a:t>
            </a:r>
          </a:p>
        </p:txBody>
      </p:sp>
      <p:sp>
        <p:nvSpPr>
          <p:cNvPr id="55315" name="Rectangle 19"/>
          <p:cNvSpPr>
            <a:spLocks noChangeArrowheads="1"/>
          </p:cNvSpPr>
          <p:nvPr/>
        </p:nvSpPr>
        <p:spPr bwMode="auto">
          <a:xfrm>
            <a:off x="415290" y="210503"/>
            <a:ext cx="21177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能量</a:t>
            </a:r>
          </a:p>
        </p:txBody>
      </p:sp>
      <p:sp>
        <p:nvSpPr>
          <p:cNvPr id="55316" name="Rectangle 20"/>
          <p:cNvSpPr>
            <a:spLocks noChangeArrowheads="1"/>
          </p:cNvSpPr>
          <p:nvPr/>
        </p:nvSpPr>
        <p:spPr bwMode="auto">
          <a:xfrm>
            <a:off x="250825" y="2997200"/>
            <a:ext cx="8497888"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kumimoji="1" lang="en-US" altLang="zh-CN"/>
              <a:t>        </a:t>
            </a:r>
            <a:r>
              <a:rPr kumimoji="1" lang="zh-CN" altLang="en-US">
                <a:solidFill>
                  <a:srgbClr val="FF0000"/>
                </a:solidFill>
              </a:rPr>
              <a:t>能量是物体状态的单值函数</a:t>
            </a:r>
            <a:r>
              <a:rPr kumimoji="1" lang="zh-CN" altLang="en-US"/>
              <a:t>。物体状态发生变化，它的能量也随之变化。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5315"/>
                                        </p:tgtEl>
                                        <p:attrNameLst>
                                          <p:attrName>style.visibility</p:attrName>
                                        </p:attrNameLst>
                                      </p:cBhvr>
                                      <p:to>
                                        <p:strVal val="visible"/>
                                      </p:to>
                                    </p:set>
                                    <p:animEffect transition="in" filter="wipe(down)">
                                      <p:cBhvr>
                                        <p:cTn id="7" dur="500"/>
                                        <p:tgtEl>
                                          <p:spTgt spid="553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312"/>
                                        </p:tgtEl>
                                        <p:attrNameLst>
                                          <p:attrName>style.visibility</p:attrName>
                                        </p:attrNameLst>
                                      </p:cBhvr>
                                      <p:to>
                                        <p:strVal val="visible"/>
                                      </p:to>
                                    </p:set>
                                    <p:animEffect transition="in" filter="wipe(left)">
                                      <p:cBhvr>
                                        <p:cTn id="12" dur="500"/>
                                        <p:tgtEl>
                                          <p:spTgt spid="553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316"/>
                                        </p:tgtEl>
                                        <p:attrNameLst>
                                          <p:attrName>style.visibility</p:attrName>
                                        </p:attrNameLst>
                                      </p:cBhvr>
                                      <p:to>
                                        <p:strVal val="visible"/>
                                      </p:to>
                                    </p:set>
                                    <p:animEffect transition="in" filter="wipe(left)">
                                      <p:cBhvr>
                                        <p:cTn id="17" dur="500"/>
                                        <p:tgtEl>
                                          <p:spTgt spid="553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314"/>
                                        </p:tgtEl>
                                        <p:attrNameLst>
                                          <p:attrName>style.visibility</p:attrName>
                                        </p:attrNameLst>
                                      </p:cBhvr>
                                      <p:to>
                                        <p:strVal val="visible"/>
                                      </p:to>
                                    </p:set>
                                    <p:animEffect transition="in" filter="wipe(left)">
                                      <p:cBhvr>
                                        <p:cTn id="22" dur="500"/>
                                        <p:tgtEl>
                                          <p:spTgt spid="55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2" grpId="0" autoUpdateAnimBg="0"/>
      <p:bldP spid="55314" grpId="0" autoUpdateAnimBg="0"/>
      <p:bldP spid="55315" grpId="0"/>
      <p:bldP spid="553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Text Box 7"/>
          <p:cNvSpPr txBox="1">
            <a:spLocks noChangeArrowheads="1"/>
          </p:cNvSpPr>
          <p:nvPr/>
        </p:nvSpPr>
        <p:spPr bwMode="auto">
          <a:xfrm>
            <a:off x="827088" y="2262188"/>
            <a:ext cx="7740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t>  </a:t>
            </a:r>
            <a:r>
              <a:rPr kumimoji="1" lang="zh-CN" altLang="en-US" dirty="0"/>
              <a:t>物体受力：重力的作用、摩擦力和正压力 。</a:t>
            </a:r>
          </a:p>
        </p:txBody>
      </p:sp>
      <p:sp>
        <p:nvSpPr>
          <p:cNvPr id="81928" name="Text Box 8"/>
          <p:cNvSpPr txBox="1">
            <a:spLocks noChangeArrowheads="1"/>
          </p:cNvSpPr>
          <p:nvPr/>
        </p:nvSpPr>
        <p:spPr bwMode="auto">
          <a:xfrm>
            <a:off x="395288" y="3346450"/>
            <a:ext cx="525621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1" lang="zh-CN" altLang="en-US">
                <a:latin typeface="楷体_GB2312" pitchFamily="49" charset="-122"/>
              </a:rPr>
              <a:t>用功能原理进行计算，把物体和地球作为系统。</a:t>
            </a:r>
            <a:endParaRPr kumimoji="1" lang="zh-CN" altLang="en-US" sz="2400" b="0"/>
          </a:p>
        </p:txBody>
      </p:sp>
      <p:sp>
        <p:nvSpPr>
          <p:cNvPr id="81929" name="Text Box 9"/>
          <p:cNvSpPr txBox="1">
            <a:spLocks noChangeArrowheads="1"/>
          </p:cNvSpPr>
          <p:nvPr/>
        </p:nvSpPr>
        <p:spPr bwMode="auto">
          <a:xfrm>
            <a:off x="250825" y="115888"/>
            <a:ext cx="86868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kumimoji="1" lang="zh-CN" altLang="en-US" dirty="0">
                <a:solidFill>
                  <a:srgbClr val="0000FF"/>
                </a:solidFill>
              </a:rPr>
              <a:t>例</a:t>
            </a:r>
            <a:r>
              <a:rPr kumimoji="1" lang="en-US" altLang="zh-CN" dirty="0">
                <a:solidFill>
                  <a:srgbClr val="0000FF"/>
                </a:solidFill>
              </a:rPr>
              <a:t>4-5   </a:t>
            </a:r>
            <a:r>
              <a:rPr kumimoji="1" lang="en-US" altLang="zh-CN" dirty="0">
                <a:solidFill>
                  <a:schemeClr val="accent2"/>
                </a:solidFill>
              </a:rPr>
              <a:t>  </a:t>
            </a:r>
            <a:r>
              <a:rPr kumimoji="1" lang="zh-CN" altLang="en-US" dirty="0"/>
              <a:t>如图，一质量</a:t>
            </a:r>
            <a:r>
              <a:rPr kumimoji="1" lang="en-US" altLang="zh-CN" i="1" dirty="0"/>
              <a:t>m</a:t>
            </a:r>
            <a:r>
              <a:rPr kumimoji="1" lang="en-US" altLang="zh-CN" dirty="0"/>
              <a:t>=2kg</a:t>
            </a:r>
            <a:r>
              <a:rPr kumimoji="1" lang="zh-CN" altLang="en-US" dirty="0"/>
              <a:t>的物体从静止开始，沿四分之一的圆周从</a:t>
            </a:r>
            <a:r>
              <a:rPr kumimoji="1" lang="en-US" altLang="zh-CN" i="1" dirty="0"/>
              <a:t>A</a:t>
            </a:r>
            <a:r>
              <a:rPr kumimoji="1" lang="zh-CN" altLang="en-US" dirty="0"/>
              <a:t>滑到</a:t>
            </a:r>
            <a:r>
              <a:rPr kumimoji="1" lang="en-US" altLang="zh-CN" i="1" dirty="0"/>
              <a:t>B</a:t>
            </a:r>
            <a:r>
              <a:rPr kumimoji="1" lang="zh-CN" altLang="en-US" dirty="0"/>
              <a:t>，已知圆的半径</a:t>
            </a:r>
            <a:r>
              <a:rPr kumimoji="1" lang="en-US" altLang="zh-CN" i="1" dirty="0"/>
              <a:t>R</a:t>
            </a:r>
            <a:r>
              <a:rPr kumimoji="1" lang="en-US" altLang="zh-CN" dirty="0"/>
              <a:t>=4m</a:t>
            </a:r>
            <a:r>
              <a:rPr kumimoji="1" lang="zh-CN" altLang="en-US" dirty="0"/>
              <a:t>，设物体在</a:t>
            </a:r>
            <a:r>
              <a:rPr kumimoji="1" lang="en-US" altLang="zh-CN" i="1" dirty="0"/>
              <a:t>B</a:t>
            </a:r>
            <a:r>
              <a:rPr kumimoji="1" lang="zh-CN" altLang="en-US" dirty="0"/>
              <a:t>处的速度</a:t>
            </a:r>
            <a:r>
              <a:rPr kumimoji="1" lang="en-US" altLang="zh-CN" i="1" dirty="0"/>
              <a:t>v</a:t>
            </a:r>
            <a:r>
              <a:rPr kumimoji="1" lang="en-US" altLang="zh-CN" dirty="0"/>
              <a:t>=6m/s</a:t>
            </a:r>
            <a:r>
              <a:rPr kumimoji="1" lang="zh-CN" altLang="en-US" dirty="0"/>
              <a:t>，求在下滑过程中，摩擦力所作的功。</a:t>
            </a:r>
          </a:p>
        </p:txBody>
      </p:sp>
      <p:sp>
        <p:nvSpPr>
          <p:cNvPr id="81951" name="Rectangle 31"/>
          <p:cNvSpPr>
            <a:spLocks noChangeArrowheads="1"/>
          </p:cNvSpPr>
          <p:nvPr/>
        </p:nvSpPr>
        <p:spPr bwMode="auto">
          <a:xfrm>
            <a:off x="250825" y="2193925"/>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rPr>
              <a:t>解：</a:t>
            </a:r>
          </a:p>
        </p:txBody>
      </p:sp>
      <p:sp>
        <p:nvSpPr>
          <p:cNvPr id="81952" name="Text Box 32"/>
          <p:cNvSpPr txBox="1">
            <a:spLocks noChangeArrowheads="1"/>
          </p:cNvSpPr>
          <p:nvPr/>
        </p:nvSpPr>
        <p:spPr bwMode="auto">
          <a:xfrm>
            <a:off x="971550" y="2765425"/>
            <a:ext cx="777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t>摩擦力和正压力都是变力。正压力不作功。</a:t>
            </a:r>
          </a:p>
        </p:txBody>
      </p:sp>
      <p:graphicFrame>
        <p:nvGraphicFramePr>
          <p:cNvPr id="81953" name="Object 33"/>
          <p:cNvGraphicFramePr>
            <a:graphicFrameLocks noChangeAspect="1"/>
          </p:cNvGraphicFramePr>
          <p:nvPr/>
        </p:nvGraphicFramePr>
        <p:xfrm>
          <a:off x="468313" y="4457700"/>
          <a:ext cx="5616575" cy="1995488"/>
        </p:xfrm>
        <a:graphic>
          <a:graphicData uri="http://schemas.openxmlformats.org/presentationml/2006/ole">
            <mc:AlternateContent xmlns:mc="http://schemas.openxmlformats.org/markup-compatibility/2006">
              <mc:Choice xmlns:v="urn:schemas-microsoft-com:vml" Requires="v">
                <p:oleObj spid="_x0000_s32801" name="公式" r:id="rId3" imgW="2286000" imgH="787400" progId="Equation.3">
                  <p:embed/>
                </p:oleObj>
              </mc:Choice>
              <mc:Fallback>
                <p:oleObj name="公式" r:id="rId3" imgW="2286000" imgH="787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4457700"/>
                        <a:ext cx="5616575" cy="199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6328" name="组合 13"/>
          <p:cNvGrpSpPr/>
          <p:nvPr/>
        </p:nvGrpSpPr>
        <p:grpSpPr bwMode="auto">
          <a:xfrm>
            <a:off x="6097588" y="3716338"/>
            <a:ext cx="3046412" cy="2784475"/>
            <a:chOff x="6097588" y="3716338"/>
            <a:chExt cx="3046412" cy="2784475"/>
          </a:xfrm>
        </p:grpSpPr>
        <p:pic>
          <p:nvPicPr>
            <p:cNvPr id="56329" name="Picture 40" descr="图3-10  物体沿圆轨道下滑"/>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588" y="3716338"/>
              <a:ext cx="3011487"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矩形 12"/>
            <p:cNvSpPr>
              <a:spLocks noChangeArrowheads="1"/>
            </p:cNvSpPr>
            <p:nvPr/>
          </p:nvSpPr>
          <p:spPr bwMode="auto">
            <a:xfrm>
              <a:off x="7715250" y="6143625"/>
              <a:ext cx="1428750" cy="357188"/>
            </a:xfrm>
            <a:prstGeom prst="rect">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27"/>
                                        </p:tgtEl>
                                        <p:attrNameLst>
                                          <p:attrName>style.visibility</p:attrName>
                                        </p:attrNameLst>
                                      </p:cBhvr>
                                      <p:to>
                                        <p:strVal val="visible"/>
                                      </p:to>
                                    </p:set>
                                    <p:anim calcmode="lin" valueType="num">
                                      <p:cBhvr additive="base">
                                        <p:cTn id="7" dur="500" fill="hold"/>
                                        <p:tgtEl>
                                          <p:spTgt spid="81927"/>
                                        </p:tgtEl>
                                        <p:attrNameLst>
                                          <p:attrName>ppt_x</p:attrName>
                                        </p:attrNameLst>
                                      </p:cBhvr>
                                      <p:tavLst>
                                        <p:tav tm="0">
                                          <p:val>
                                            <p:strVal val="#ppt_x"/>
                                          </p:val>
                                        </p:tav>
                                        <p:tav tm="100000">
                                          <p:val>
                                            <p:strVal val="#ppt_x"/>
                                          </p:val>
                                        </p:tav>
                                      </p:tavLst>
                                    </p:anim>
                                    <p:anim calcmode="lin" valueType="num">
                                      <p:cBhvr additive="base">
                                        <p:cTn id="8" dur="500" fill="hold"/>
                                        <p:tgtEl>
                                          <p:spTgt spid="819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1951"/>
                                        </p:tgtEl>
                                        <p:attrNameLst>
                                          <p:attrName>style.visibility</p:attrName>
                                        </p:attrNameLst>
                                      </p:cBhvr>
                                      <p:to>
                                        <p:strVal val="visible"/>
                                      </p:to>
                                    </p:set>
                                    <p:anim calcmode="lin" valueType="num">
                                      <p:cBhvr additive="base">
                                        <p:cTn id="11" dur="500" fill="hold"/>
                                        <p:tgtEl>
                                          <p:spTgt spid="81951"/>
                                        </p:tgtEl>
                                        <p:attrNameLst>
                                          <p:attrName>ppt_x</p:attrName>
                                        </p:attrNameLst>
                                      </p:cBhvr>
                                      <p:tavLst>
                                        <p:tav tm="0">
                                          <p:val>
                                            <p:strVal val="#ppt_x"/>
                                          </p:val>
                                        </p:tav>
                                        <p:tav tm="100000">
                                          <p:val>
                                            <p:strVal val="#ppt_x"/>
                                          </p:val>
                                        </p:tav>
                                      </p:tavLst>
                                    </p:anim>
                                    <p:anim calcmode="lin" valueType="num">
                                      <p:cBhvr additive="base">
                                        <p:cTn id="12" dur="500" fill="hold"/>
                                        <p:tgtEl>
                                          <p:spTgt spid="819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1952"/>
                                        </p:tgtEl>
                                        <p:attrNameLst>
                                          <p:attrName>style.visibility</p:attrName>
                                        </p:attrNameLst>
                                      </p:cBhvr>
                                      <p:to>
                                        <p:strVal val="visible"/>
                                      </p:to>
                                    </p:set>
                                    <p:anim calcmode="lin" valueType="num">
                                      <p:cBhvr additive="base">
                                        <p:cTn id="15" dur="500" fill="hold"/>
                                        <p:tgtEl>
                                          <p:spTgt spid="81952"/>
                                        </p:tgtEl>
                                        <p:attrNameLst>
                                          <p:attrName>ppt_x</p:attrName>
                                        </p:attrNameLst>
                                      </p:cBhvr>
                                      <p:tavLst>
                                        <p:tav tm="0">
                                          <p:val>
                                            <p:strVal val="#ppt_x"/>
                                          </p:val>
                                        </p:tav>
                                        <p:tav tm="100000">
                                          <p:val>
                                            <p:strVal val="#ppt_x"/>
                                          </p:val>
                                        </p:tav>
                                      </p:tavLst>
                                    </p:anim>
                                    <p:anim calcmode="lin" valueType="num">
                                      <p:cBhvr additive="base">
                                        <p:cTn id="16" dur="500" fill="hold"/>
                                        <p:tgtEl>
                                          <p:spTgt spid="819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1928"/>
                                        </p:tgtEl>
                                        <p:attrNameLst>
                                          <p:attrName>style.visibility</p:attrName>
                                        </p:attrNameLst>
                                      </p:cBhvr>
                                      <p:to>
                                        <p:strVal val="visible"/>
                                      </p:to>
                                    </p:set>
                                    <p:anim calcmode="lin" valueType="num">
                                      <p:cBhvr additive="base">
                                        <p:cTn id="19" dur="500" fill="hold"/>
                                        <p:tgtEl>
                                          <p:spTgt spid="81928"/>
                                        </p:tgtEl>
                                        <p:attrNameLst>
                                          <p:attrName>ppt_x</p:attrName>
                                        </p:attrNameLst>
                                      </p:cBhvr>
                                      <p:tavLst>
                                        <p:tav tm="0">
                                          <p:val>
                                            <p:strVal val="#ppt_x"/>
                                          </p:val>
                                        </p:tav>
                                        <p:tav tm="100000">
                                          <p:val>
                                            <p:strVal val="#ppt_x"/>
                                          </p:val>
                                        </p:tav>
                                      </p:tavLst>
                                    </p:anim>
                                    <p:anim calcmode="lin" valueType="num">
                                      <p:cBhvr additive="base">
                                        <p:cTn id="20" dur="500" fill="hold"/>
                                        <p:tgtEl>
                                          <p:spTgt spid="8192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1953"/>
                                        </p:tgtEl>
                                        <p:attrNameLst>
                                          <p:attrName>style.visibility</p:attrName>
                                        </p:attrNameLst>
                                      </p:cBhvr>
                                      <p:to>
                                        <p:strVal val="visible"/>
                                      </p:to>
                                    </p:set>
                                    <p:anim calcmode="lin" valueType="num">
                                      <p:cBhvr additive="base">
                                        <p:cTn id="23" dur="500" fill="hold"/>
                                        <p:tgtEl>
                                          <p:spTgt spid="81953"/>
                                        </p:tgtEl>
                                        <p:attrNameLst>
                                          <p:attrName>ppt_x</p:attrName>
                                        </p:attrNameLst>
                                      </p:cBhvr>
                                      <p:tavLst>
                                        <p:tav tm="0">
                                          <p:val>
                                            <p:strVal val="#ppt_x"/>
                                          </p:val>
                                        </p:tav>
                                        <p:tav tm="100000">
                                          <p:val>
                                            <p:strVal val="#ppt_x"/>
                                          </p:val>
                                        </p:tav>
                                      </p:tavLst>
                                    </p:anim>
                                    <p:anim calcmode="lin" valueType="num">
                                      <p:cBhvr additive="base">
                                        <p:cTn id="24" dur="500" fill="hold"/>
                                        <p:tgtEl>
                                          <p:spTgt spid="819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7" grpId="0"/>
      <p:bldP spid="81928" grpId="0"/>
      <p:bldP spid="81951" grpId="0"/>
      <p:bldP spid="819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4" name="Rectangle 8"/>
          <p:cNvSpPr>
            <a:spLocks noChangeArrowheads="1"/>
          </p:cNvSpPr>
          <p:nvPr/>
        </p:nvSpPr>
        <p:spPr bwMode="auto">
          <a:xfrm>
            <a:off x="107950" y="115888"/>
            <a:ext cx="4679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三、机械能守恒定律</a:t>
            </a:r>
          </a:p>
        </p:txBody>
      </p:sp>
      <p:graphicFrame>
        <p:nvGraphicFramePr>
          <p:cNvPr id="86025" name="Object 9"/>
          <p:cNvGraphicFramePr>
            <a:graphicFrameLocks noChangeAspect="1"/>
          </p:cNvGraphicFramePr>
          <p:nvPr/>
        </p:nvGraphicFramePr>
        <p:xfrm>
          <a:off x="1547813" y="3141663"/>
          <a:ext cx="5903912" cy="695325"/>
        </p:xfrm>
        <a:graphic>
          <a:graphicData uri="http://schemas.openxmlformats.org/presentationml/2006/ole">
            <mc:AlternateContent xmlns:mc="http://schemas.openxmlformats.org/markup-compatibility/2006">
              <mc:Choice xmlns:v="urn:schemas-microsoft-com:vml" Requires="v">
                <p:oleObj spid="_x0000_s33885" name="Equation" r:id="rId3" imgW="1755775" imgH="226060" progId="Equation.3">
                  <p:embed/>
                </p:oleObj>
              </mc:Choice>
              <mc:Fallback>
                <p:oleObj name="Equation" r:id="rId3" imgW="1755775" imgH="226060" progId="Equation.3">
                  <p:embed/>
                  <p:pic>
                    <p:nvPicPr>
                      <p:cNvPr id="0" name="Picture 2"/>
                      <p:cNvPicPr>
                        <a:picLocks noChangeAspect="1" noChangeArrowheads="1"/>
                      </p:cNvPicPr>
                      <p:nvPr/>
                    </p:nvPicPr>
                    <p:blipFill>
                      <a:blip r:embed="rId4">
                        <a:lum bright="2000" contrast="100000"/>
                        <a:extLst>
                          <a:ext uri="{28A0092B-C50C-407E-A947-70E740481C1C}">
                            <a14:useLocalDpi xmlns:a14="http://schemas.microsoft.com/office/drawing/2010/main" val="0"/>
                          </a:ext>
                        </a:extLst>
                      </a:blip>
                      <a:srcRect/>
                      <a:stretch>
                        <a:fillRect/>
                      </a:stretch>
                    </p:blipFill>
                    <p:spPr bwMode="auto">
                      <a:xfrm>
                        <a:off x="1547813" y="3141663"/>
                        <a:ext cx="5903912"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6" name="Object 10"/>
          <p:cNvGraphicFramePr>
            <a:graphicFrameLocks noChangeAspect="1"/>
          </p:cNvGraphicFramePr>
          <p:nvPr/>
        </p:nvGraphicFramePr>
        <p:xfrm>
          <a:off x="1042988" y="2420938"/>
          <a:ext cx="2808287" cy="627062"/>
        </p:xfrm>
        <a:graphic>
          <a:graphicData uri="http://schemas.openxmlformats.org/presentationml/2006/ole">
            <mc:AlternateContent xmlns:mc="http://schemas.openxmlformats.org/markup-compatibility/2006">
              <mc:Choice xmlns:v="urn:schemas-microsoft-com:vml" Requires="v">
                <p:oleObj spid="_x0000_s33886" name="公式" r:id="rId5" imgW="1014730" imgH="217170" progId="Equation.3">
                  <p:embed/>
                </p:oleObj>
              </mc:Choice>
              <mc:Fallback>
                <p:oleObj name="公式" r:id="rId5" imgW="1014730" imgH="217170" progId="Equation.3">
                  <p:embed/>
                  <p:pic>
                    <p:nvPicPr>
                      <p:cNvPr id="0" name="Picture 3"/>
                      <p:cNvPicPr>
                        <a:picLocks noChangeAspect="1" noChangeArrowheads="1"/>
                      </p:cNvPicPr>
                      <p:nvPr/>
                    </p:nvPicPr>
                    <p:blipFill>
                      <a:blip r:embed="rId6">
                        <a:lum bright="2000" contrast="100000"/>
                        <a:extLst>
                          <a:ext uri="{28A0092B-C50C-407E-A947-70E740481C1C}">
                            <a14:useLocalDpi xmlns:a14="http://schemas.microsoft.com/office/drawing/2010/main" val="0"/>
                          </a:ext>
                        </a:extLst>
                      </a:blip>
                      <a:srcRect/>
                      <a:stretch>
                        <a:fillRect/>
                      </a:stretch>
                    </p:blipFill>
                    <p:spPr bwMode="auto">
                      <a:xfrm>
                        <a:off x="1042988" y="2420938"/>
                        <a:ext cx="2808287" cy="627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6030" name="Text Box 14"/>
          <p:cNvSpPr txBox="1">
            <a:spLocks noChangeArrowheads="1"/>
          </p:cNvSpPr>
          <p:nvPr/>
        </p:nvSpPr>
        <p:spPr bwMode="auto">
          <a:xfrm>
            <a:off x="827088" y="2420938"/>
            <a:ext cx="93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rPr>
              <a:t>若  </a:t>
            </a:r>
            <a:endParaRPr kumimoji="1" lang="zh-CN" altLang="en-US" i="1">
              <a:solidFill>
                <a:srgbClr val="0000FF"/>
              </a:solidFill>
            </a:endParaRPr>
          </a:p>
        </p:txBody>
      </p:sp>
      <p:sp>
        <p:nvSpPr>
          <p:cNvPr id="86031" name="Rectangle 15"/>
          <p:cNvSpPr>
            <a:spLocks noChangeArrowheads="1"/>
          </p:cNvSpPr>
          <p:nvPr/>
        </p:nvSpPr>
        <p:spPr bwMode="auto">
          <a:xfrm>
            <a:off x="827088" y="836613"/>
            <a:ext cx="43211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由质点系的功能原理： </a:t>
            </a:r>
          </a:p>
        </p:txBody>
      </p:sp>
      <p:graphicFrame>
        <p:nvGraphicFramePr>
          <p:cNvPr id="86032" name="Object 16"/>
          <p:cNvGraphicFramePr>
            <a:graphicFrameLocks noChangeAspect="1"/>
          </p:cNvGraphicFramePr>
          <p:nvPr/>
        </p:nvGraphicFramePr>
        <p:xfrm>
          <a:off x="1979613" y="1484313"/>
          <a:ext cx="4756150" cy="690562"/>
        </p:xfrm>
        <a:graphic>
          <a:graphicData uri="http://schemas.openxmlformats.org/presentationml/2006/ole">
            <mc:AlternateContent xmlns:mc="http://schemas.openxmlformats.org/markup-compatibility/2006">
              <mc:Choice xmlns:v="urn:schemas-microsoft-com:vml" Requires="v">
                <p:oleObj spid="_x0000_s33887" name="公式" r:id="rId7" imgW="1663700" imgH="241300" progId="Equation.3">
                  <p:embed/>
                </p:oleObj>
              </mc:Choice>
              <mc:Fallback>
                <p:oleObj name="公式" r:id="rId7" imgW="1663700" imgH="2413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1484313"/>
                        <a:ext cx="475615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86033" name="Text Box 17"/>
          <p:cNvSpPr txBox="1">
            <a:spLocks noChangeArrowheads="1"/>
          </p:cNvSpPr>
          <p:nvPr/>
        </p:nvSpPr>
        <p:spPr bwMode="auto">
          <a:xfrm>
            <a:off x="827088" y="3141663"/>
            <a:ext cx="792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则</a:t>
            </a:r>
          </a:p>
        </p:txBody>
      </p:sp>
      <p:sp>
        <p:nvSpPr>
          <p:cNvPr id="86034" name="Rectangle 18"/>
          <p:cNvSpPr>
            <a:spLocks noChangeArrowheads="1"/>
          </p:cNvSpPr>
          <p:nvPr/>
        </p:nvSpPr>
        <p:spPr bwMode="auto">
          <a:xfrm>
            <a:off x="468313" y="4005263"/>
            <a:ext cx="82804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pPr>
            <a:r>
              <a:rPr kumimoji="1" lang="zh-CN" altLang="en-US">
                <a:solidFill>
                  <a:srgbClr val="0000FF"/>
                </a:solidFill>
              </a:rPr>
              <a:t>机械能守恒定律（</a:t>
            </a:r>
            <a:r>
              <a:rPr kumimoji="1" lang="en-US" altLang="zh-CN">
                <a:solidFill>
                  <a:srgbClr val="0000FF"/>
                </a:solidFill>
              </a:rPr>
              <a:t>law of conservation of mechanical energy</a:t>
            </a:r>
            <a:r>
              <a:rPr kumimoji="1" lang="zh-CN" altLang="en-US">
                <a:solidFill>
                  <a:srgbClr val="0000FF"/>
                </a:solidFill>
              </a:rPr>
              <a:t>）</a:t>
            </a:r>
            <a:r>
              <a:rPr kumimoji="1" lang="zh-CN" altLang="en-US"/>
              <a:t>：如果系统内非保守内力与外力的功都为零，则系统内各物体的动能和势能可以互相转换，但机械能的总值保持不变。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025"/>
                                        </p:tgtEl>
                                        <p:attrNameLst>
                                          <p:attrName>style.visibility</p:attrName>
                                        </p:attrNameLst>
                                      </p:cBhvr>
                                      <p:to>
                                        <p:strVal val="visible"/>
                                      </p:to>
                                    </p:set>
                                    <p:anim calcmode="lin" valueType="num">
                                      <p:cBhvr additive="base">
                                        <p:cTn id="7" dur="500" fill="hold"/>
                                        <p:tgtEl>
                                          <p:spTgt spid="86025"/>
                                        </p:tgtEl>
                                        <p:attrNameLst>
                                          <p:attrName>ppt_x</p:attrName>
                                        </p:attrNameLst>
                                      </p:cBhvr>
                                      <p:tavLst>
                                        <p:tav tm="0">
                                          <p:val>
                                            <p:strVal val="#ppt_x"/>
                                          </p:val>
                                        </p:tav>
                                        <p:tav tm="100000">
                                          <p:val>
                                            <p:strVal val="#ppt_x"/>
                                          </p:val>
                                        </p:tav>
                                      </p:tavLst>
                                    </p:anim>
                                    <p:anim calcmode="lin" valueType="num">
                                      <p:cBhvr additive="base">
                                        <p:cTn id="8" dur="500" fill="hold"/>
                                        <p:tgtEl>
                                          <p:spTgt spid="860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6026"/>
                                        </p:tgtEl>
                                        <p:attrNameLst>
                                          <p:attrName>style.visibility</p:attrName>
                                        </p:attrNameLst>
                                      </p:cBhvr>
                                      <p:to>
                                        <p:strVal val="visible"/>
                                      </p:to>
                                    </p:set>
                                    <p:anim calcmode="lin" valueType="num">
                                      <p:cBhvr additive="base">
                                        <p:cTn id="11" dur="500" fill="hold"/>
                                        <p:tgtEl>
                                          <p:spTgt spid="86026"/>
                                        </p:tgtEl>
                                        <p:attrNameLst>
                                          <p:attrName>ppt_x</p:attrName>
                                        </p:attrNameLst>
                                      </p:cBhvr>
                                      <p:tavLst>
                                        <p:tav tm="0">
                                          <p:val>
                                            <p:strVal val="#ppt_x"/>
                                          </p:val>
                                        </p:tav>
                                        <p:tav tm="100000">
                                          <p:val>
                                            <p:strVal val="#ppt_x"/>
                                          </p:val>
                                        </p:tav>
                                      </p:tavLst>
                                    </p:anim>
                                    <p:anim calcmode="lin" valueType="num">
                                      <p:cBhvr additive="base">
                                        <p:cTn id="12" dur="500" fill="hold"/>
                                        <p:tgtEl>
                                          <p:spTgt spid="860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6030"/>
                                        </p:tgtEl>
                                        <p:attrNameLst>
                                          <p:attrName>style.visibility</p:attrName>
                                        </p:attrNameLst>
                                      </p:cBhvr>
                                      <p:to>
                                        <p:strVal val="visible"/>
                                      </p:to>
                                    </p:set>
                                    <p:anim calcmode="lin" valueType="num">
                                      <p:cBhvr additive="base">
                                        <p:cTn id="15" dur="500" fill="hold"/>
                                        <p:tgtEl>
                                          <p:spTgt spid="86030"/>
                                        </p:tgtEl>
                                        <p:attrNameLst>
                                          <p:attrName>ppt_x</p:attrName>
                                        </p:attrNameLst>
                                      </p:cBhvr>
                                      <p:tavLst>
                                        <p:tav tm="0">
                                          <p:val>
                                            <p:strVal val="#ppt_x"/>
                                          </p:val>
                                        </p:tav>
                                        <p:tav tm="100000">
                                          <p:val>
                                            <p:strVal val="#ppt_x"/>
                                          </p:val>
                                        </p:tav>
                                      </p:tavLst>
                                    </p:anim>
                                    <p:anim calcmode="lin" valueType="num">
                                      <p:cBhvr additive="base">
                                        <p:cTn id="16" dur="500" fill="hold"/>
                                        <p:tgtEl>
                                          <p:spTgt spid="860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6033"/>
                                        </p:tgtEl>
                                        <p:attrNameLst>
                                          <p:attrName>style.visibility</p:attrName>
                                        </p:attrNameLst>
                                      </p:cBhvr>
                                      <p:to>
                                        <p:strVal val="visible"/>
                                      </p:to>
                                    </p:set>
                                    <p:anim calcmode="lin" valueType="num">
                                      <p:cBhvr additive="base">
                                        <p:cTn id="19" dur="500" fill="hold"/>
                                        <p:tgtEl>
                                          <p:spTgt spid="86033"/>
                                        </p:tgtEl>
                                        <p:attrNameLst>
                                          <p:attrName>ppt_x</p:attrName>
                                        </p:attrNameLst>
                                      </p:cBhvr>
                                      <p:tavLst>
                                        <p:tav tm="0">
                                          <p:val>
                                            <p:strVal val="#ppt_x"/>
                                          </p:val>
                                        </p:tav>
                                        <p:tav tm="100000">
                                          <p:val>
                                            <p:strVal val="#ppt_x"/>
                                          </p:val>
                                        </p:tav>
                                      </p:tavLst>
                                    </p:anim>
                                    <p:anim calcmode="lin" valueType="num">
                                      <p:cBhvr additive="base">
                                        <p:cTn id="20" dur="500" fill="hold"/>
                                        <p:tgtEl>
                                          <p:spTgt spid="8603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6034"/>
                                        </p:tgtEl>
                                        <p:attrNameLst>
                                          <p:attrName>style.visibility</p:attrName>
                                        </p:attrNameLst>
                                      </p:cBhvr>
                                      <p:to>
                                        <p:strVal val="visible"/>
                                      </p:to>
                                    </p:set>
                                    <p:anim calcmode="lin" valueType="num">
                                      <p:cBhvr additive="base">
                                        <p:cTn id="23" dur="500" fill="hold"/>
                                        <p:tgtEl>
                                          <p:spTgt spid="86034"/>
                                        </p:tgtEl>
                                        <p:attrNameLst>
                                          <p:attrName>ppt_x</p:attrName>
                                        </p:attrNameLst>
                                      </p:cBhvr>
                                      <p:tavLst>
                                        <p:tav tm="0">
                                          <p:val>
                                            <p:strVal val="#ppt_x"/>
                                          </p:val>
                                        </p:tav>
                                        <p:tav tm="100000">
                                          <p:val>
                                            <p:strVal val="#ppt_x"/>
                                          </p:val>
                                        </p:tav>
                                      </p:tavLst>
                                    </p:anim>
                                    <p:anim calcmode="lin" valueType="num">
                                      <p:cBhvr additive="base">
                                        <p:cTn id="24" dur="500" fill="hold"/>
                                        <p:tgtEl>
                                          <p:spTgt spid="860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0" grpId="0"/>
      <p:bldP spid="86033" grpId="0"/>
      <p:bldP spid="8603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89" name="Rectangle 17"/>
          <p:cNvSpPr>
            <a:spLocks noChangeArrowheads="1"/>
          </p:cNvSpPr>
          <p:nvPr/>
        </p:nvSpPr>
        <p:spPr bwMode="auto">
          <a:xfrm>
            <a:off x="107950" y="115888"/>
            <a:ext cx="424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t>四、能量守恒定律</a:t>
            </a:r>
          </a:p>
        </p:txBody>
      </p:sp>
      <p:sp>
        <p:nvSpPr>
          <p:cNvPr id="79890" name="Rectangle 18"/>
          <p:cNvSpPr>
            <a:spLocks noChangeArrowheads="1"/>
          </p:cNvSpPr>
          <p:nvPr/>
        </p:nvSpPr>
        <p:spPr bwMode="auto">
          <a:xfrm>
            <a:off x="611188" y="2349500"/>
            <a:ext cx="2406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srgbClr val="0000FF"/>
                </a:solidFill>
              </a:rPr>
              <a:t> </a:t>
            </a:r>
            <a:r>
              <a:rPr kumimoji="1" lang="zh-CN" altLang="en-US">
                <a:solidFill>
                  <a:srgbClr val="0000FF"/>
                </a:solidFill>
              </a:rPr>
              <a:t>对孤立系统：</a:t>
            </a:r>
          </a:p>
        </p:txBody>
      </p:sp>
      <p:graphicFrame>
        <p:nvGraphicFramePr>
          <p:cNvPr id="79891" name="Object 19"/>
          <p:cNvGraphicFramePr>
            <a:graphicFrameLocks noChangeAspect="1"/>
          </p:cNvGraphicFramePr>
          <p:nvPr/>
        </p:nvGraphicFramePr>
        <p:xfrm>
          <a:off x="4356100" y="2968625"/>
          <a:ext cx="1800225" cy="676275"/>
        </p:xfrm>
        <a:graphic>
          <a:graphicData uri="http://schemas.openxmlformats.org/presentationml/2006/ole">
            <mc:AlternateContent xmlns:mc="http://schemas.openxmlformats.org/markup-compatibility/2006">
              <mc:Choice xmlns:v="urn:schemas-microsoft-com:vml" Requires="v">
                <p:oleObj spid="_x0000_s34909" name="公式" r:id="rId3" imgW="557530" imgH="217170" progId="Equation.3">
                  <p:embed/>
                </p:oleObj>
              </mc:Choice>
              <mc:Fallback>
                <p:oleObj name="公式" r:id="rId3" imgW="557530" imgH="217170" progId="Equation.3">
                  <p:embed/>
                  <p:pic>
                    <p:nvPicPr>
                      <p:cNvPr id="0" name="Picture 2"/>
                      <p:cNvPicPr>
                        <a:picLocks noChangeAspect="1" noChangeArrowheads="1"/>
                      </p:cNvPicPr>
                      <p:nvPr/>
                    </p:nvPicPr>
                    <p:blipFill>
                      <a:blip r:embed="rId4">
                        <a:lum bright="2000" contrast="100000"/>
                        <a:extLst>
                          <a:ext uri="{28A0092B-C50C-407E-A947-70E740481C1C}">
                            <a14:useLocalDpi xmlns:a14="http://schemas.microsoft.com/office/drawing/2010/main" val="0"/>
                          </a:ext>
                        </a:extLst>
                      </a:blip>
                      <a:srcRect/>
                      <a:stretch>
                        <a:fillRect/>
                      </a:stretch>
                    </p:blipFill>
                    <p:spPr bwMode="auto">
                      <a:xfrm>
                        <a:off x="4356100" y="2968625"/>
                        <a:ext cx="18002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Lst>
                    </p:spPr>
                  </p:pic>
                </p:oleObj>
              </mc:Fallback>
            </mc:AlternateContent>
          </a:graphicData>
        </a:graphic>
      </p:graphicFrame>
      <p:sp>
        <p:nvSpPr>
          <p:cNvPr id="79894" name="Rectangle 22"/>
          <p:cNvSpPr>
            <a:spLocks noChangeArrowheads="1"/>
          </p:cNvSpPr>
          <p:nvPr/>
        </p:nvSpPr>
        <p:spPr bwMode="auto">
          <a:xfrm>
            <a:off x="323850" y="3716338"/>
            <a:ext cx="8424863"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zh-CN" altLang="en-US">
                <a:solidFill>
                  <a:srgbClr val="0000FF"/>
                </a:solidFill>
              </a:rPr>
              <a:t>能量转换和守恒定律（</a:t>
            </a:r>
            <a:r>
              <a:rPr kumimoji="1" lang="en-US" altLang="zh-CN">
                <a:solidFill>
                  <a:srgbClr val="0000FF"/>
                </a:solidFill>
              </a:rPr>
              <a:t>law of conservation of energy</a:t>
            </a:r>
            <a:r>
              <a:rPr kumimoji="1" lang="zh-CN" altLang="en-US">
                <a:solidFill>
                  <a:srgbClr val="0000FF"/>
                </a:solidFill>
              </a:rPr>
              <a:t>）：</a:t>
            </a:r>
            <a:r>
              <a:rPr kumimoji="1" lang="zh-CN" altLang="en-US"/>
              <a:t>一个孤立系统经历任何变化时，该系统的所有能量的总和是不变的，能量只能从一种形式变化为另外一种形式，或从系统内一个物体传给另一个物体。它是自然界最普遍的定律之一。</a:t>
            </a:r>
            <a:endParaRPr kumimoji="1" lang="zh-CN" altLang="en-US">
              <a:solidFill>
                <a:srgbClr val="FF0000"/>
              </a:solidFill>
            </a:endParaRPr>
          </a:p>
        </p:txBody>
      </p:sp>
      <p:sp>
        <p:nvSpPr>
          <p:cNvPr id="79897" name="Text Box 25"/>
          <p:cNvSpPr txBox="1">
            <a:spLocks noChangeArrowheads="1"/>
          </p:cNvSpPr>
          <p:nvPr/>
        </p:nvSpPr>
        <p:spPr bwMode="auto">
          <a:xfrm>
            <a:off x="3500438" y="2982913"/>
            <a:ext cx="89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solidFill>
                  <a:srgbClr val="0000FF"/>
                </a:solidFill>
              </a:rPr>
              <a:t>则：</a:t>
            </a:r>
          </a:p>
        </p:txBody>
      </p:sp>
      <p:graphicFrame>
        <p:nvGraphicFramePr>
          <p:cNvPr id="79898" name="Object 26"/>
          <p:cNvGraphicFramePr>
            <a:graphicFrameLocks noChangeAspect="1"/>
          </p:cNvGraphicFramePr>
          <p:nvPr/>
        </p:nvGraphicFramePr>
        <p:xfrm>
          <a:off x="1835150" y="2997200"/>
          <a:ext cx="1212850" cy="623888"/>
        </p:xfrm>
        <a:graphic>
          <a:graphicData uri="http://schemas.openxmlformats.org/presentationml/2006/ole">
            <mc:AlternateContent xmlns:mc="http://schemas.openxmlformats.org/markup-compatibility/2006">
              <mc:Choice xmlns:v="urn:schemas-microsoft-com:vml" Requires="v">
                <p:oleObj spid="_x0000_s34910" name="Equation" r:id="rId5" imgW="438785" imgH="217170" progId="Equation.3">
                  <p:embed/>
                </p:oleObj>
              </mc:Choice>
              <mc:Fallback>
                <p:oleObj name="Equation" r:id="rId5" imgW="438785" imgH="217170" progId="Equation.3">
                  <p:embed/>
                  <p:pic>
                    <p:nvPicPr>
                      <p:cNvPr id="0" name="Picture 3"/>
                      <p:cNvPicPr>
                        <a:picLocks noChangeAspect="1" noChangeArrowheads="1"/>
                      </p:cNvPicPr>
                      <p:nvPr/>
                    </p:nvPicPr>
                    <p:blipFill>
                      <a:blip r:embed="rId6">
                        <a:lum bright="2000" contrast="100000"/>
                        <a:extLst>
                          <a:ext uri="{28A0092B-C50C-407E-A947-70E740481C1C}">
                            <a14:useLocalDpi xmlns:a14="http://schemas.microsoft.com/office/drawing/2010/main" val="0"/>
                          </a:ext>
                        </a:extLst>
                      </a:blip>
                      <a:srcRect/>
                      <a:stretch>
                        <a:fillRect/>
                      </a:stretch>
                    </p:blipFill>
                    <p:spPr bwMode="auto">
                      <a:xfrm>
                        <a:off x="1835150" y="2997200"/>
                        <a:ext cx="121285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99" name="Rectangle 27"/>
          <p:cNvSpPr>
            <a:spLocks noChangeArrowheads="1"/>
          </p:cNvSpPr>
          <p:nvPr/>
        </p:nvSpPr>
        <p:spPr bwMode="auto">
          <a:xfrm>
            <a:off x="755650" y="836613"/>
            <a:ext cx="4248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t>由质点系的功能原理： </a:t>
            </a:r>
          </a:p>
        </p:txBody>
      </p:sp>
      <p:graphicFrame>
        <p:nvGraphicFramePr>
          <p:cNvPr id="79900" name="Object 28"/>
          <p:cNvGraphicFramePr>
            <a:graphicFrameLocks noChangeAspect="1"/>
          </p:cNvGraphicFramePr>
          <p:nvPr/>
        </p:nvGraphicFramePr>
        <p:xfrm>
          <a:off x="1979613" y="1557338"/>
          <a:ext cx="4756150" cy="690562"/>
        </p:xfrm>
        <a:graphic>
          <a:graphicData uri="http://schemas.openxmlformats.org/presentationml/2006/ole">
            <mc:AlternateContent xmlns:mc="http://schemas.openxmlformats.org/markup-compatibility/2006">
              <mc:Choice xmlns:v="urn:schemas-microsoft-com:vml" Requires="v">
                <p:oleObj spid="_x0000_s34911" name="公式" r:id="rId7" imgW="1663700" imgH="241300" progId="Equation.3">
                  <p:embed/>
                </p:oleObj>
              </mc:Choice>
              <mc:Fallback>
                <p:oleObj name="公式" r:id="rId7" imgW="1663700" imgH="2413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1557338"/>
                        <a:ext cx="475615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894"/>
                                        </p:tgtEl>
                                        <p:attrNameLst>
                                          <p:attrName>style.visibility</p:attrName>
                                        </p:attrNameLst>
                                      </p:cBhvr>
                                      <p:to>
                                        <p:strVal val="visible"/>
                                      </p:to>
                                    </p:set>
                                    <p:anim calcmode="lin" valueType="num">
                                      <p:cBhvr additive="base">
                                        <p:cTn id="7" dur="500" fill="hold"/>
                                        <p:tgtEl>
                                          <p:spTgt spid="79894"/>
                                        </p:tgtEl>
                                        <p:attrNameLst>
                                          <p:attrName>ppt_x</p:attrName>
                                        </p:attrNameLst>
                                      </p:cBhvr>
                                      <p:tavLst>
                                        <p:tav tm="0">
                                          <p:val>
                                            <p:strVal val="#ppt_x"/>
                                          </p:val>
                                        </p:tav>
                                        <p:tav tm="100000">
                                          <p:val>
                                            <p:strVal val="#ppt_x"/>
                                          </p:val>
                                        </p:tav>
                                      </p:tavLst>
                                    </p:anim>
                                    <p:anim calcmode="lin" valueType="num">
                                      <p:cBhvr additive="base">
                                        <p:cTn id="8" dur="500" fill="hold"/>
                                        <p:tgtEl>
                                          <p:spTgt spid="79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400050" y="727075"/>
            <a:ext cx="809625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sz="3200">
                <a:solidFill>
                  <a:srgbClr val="000000"/>
                </a:solidFill>
              </a:rPr>
              <a:t>    </a:t>
            </a:r>
            <a:r>
              <a:rPr lang="zh-CN" altLang="en-US" sz="3200">
                <a:solidFill>
                  <a:srgbClr val="000000"/>
                </a:solidFill>
              </a:rPr>
              <a:t>如果考虑各种物理现象，计及各种能量，</a:t>
            </a:r>
          </a:p>
          <a:p>
            <a:pPr algn="just" eaLnBrk="1" hangingPunct="1">
              <a:lnSpc>
                <a:spcPct val="150000"/>
              </a:lnSpc>
            </a:pPr>
            <a:r>
              <a:rPr lang="zh-CN" altLang="en-US" sz="3200">
                <a:solidFill>
                  <a:srgbClr val="000000"/>
                </a:solidFill>
              </a:rPr>
              <a:t>则    </a:t>
            </a:r>
            <a:r>
              <a:rPr lang="zh-CN" altLang="en-US" sz="3200">
                <a:solidFill>
                  <a:srgbClr val="FF0000"/>
                </a:solidFill>
              </a:rPr>
              <a:t>一个孤立系统不管经历何种变化，</a:t>
            </a:r>
          </a:p>
          <a:p>
            <a:pPr algn="just" eaLnBrk="1" hangingPunct="1">
              <a:lnSpc>
                <a:spcPct val="150000"/>
              </a:lnSpc>
            </a:pPr>
            <a:r>
              <a:rPr lang="zh-CN" altLang="en-US" sz="3200">
                <a:solidFill>
                  <a:srgbClr val="FF0000"/>
                </a:solidFill>
              </a:rPr>
              <a:t>        系统所有能量的总和保持不变。</a:t>
            </a:r>
          </a:p>
          <a:p>
            <a:pPr algn="just" eaLnBrk="1" hangingPunct="1">
              <a:lnSpc>
                <a:spcPct val="150000"/>
              </a:lnSpc>
            </a:pPr>
            <a:r>
              <a:rPr lang="zh-CN" altLang="en-US" sz="3200">
                <a:solidFill>
                  <a:srgbClr val="0000FF"/>
                </a:solidFill>
              </a:rPr>
              <a:t>                            </a:t>
            </a:r>
            <a:r>
              <a:rPr lang="en-US" altLang="zh-CN" sz="3200">
                <a:solidFill>
                  <a:srgbClr val="0000FF"/>
                </a:solidFill>
              </a:rPr>
              <a:t>—— </a:t>
            </a:r>
            <a:r>
              <a:rPr lang="zh-CN" altLang="en-US" sz="3200">
                <a:solidFill>
                  <a:srgbClr val="0000FF"/>
                </a:solidFill>
              </a:rPr>
              <a:t>普遍的能量守恒定律   </a:t>
            </a:r>
            <a:endParaRPr lang="zh-CN" altLang="en-US" sz="3200"/>
          </a:p>
        </p:txBody>
      </p:sp>
      <p:sp>
        <p:nvSpPr>
          <p:cNvPr id="5" name="Text Box 4"/>
          <p:cNvSpPr txBox="1">
            <a:spLocks noChangeArrowheads="1"/>
          </p:cNvSpPr>
          <p:nvPr/>
        </p:nvSpPr>
        <p:spPr bwMode="auto">
          <a:xfrm>
            <a:off x="514350" y="4548188"/>
            <a:ext cx="5086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FF"/>
                </a:solidFill>
              </a:rPr>
              <a:t>机械运动范围内的体现。</a:t>
            </a:r>
            <a:endParaRPr lang="zh-CN" altLang="en-US"/>
          </a:p>
        </p:txBody>
      </p:sp>
      <p:sp>
        <p:nvSpPr>
          <p:cNvPr id="6" name="Rectangle 5"/>
          <p:cNvSpPr>
            <a:spLocks noChangeArrowheads="1"/>
          </p:cNvSpPr>
          <p:nvPr/>
        </p:nvSpPr>
        <p:spPr bwMode="auto">
          <a:xfrm>
            <a:off x="1143000" y="1652588"/>
            <a:ext cx="6438900" cy="1295400"/>
          </a:xfrm>
          <a:prstGeom prst="rect">
            <a:avLst/>
          </a:prstGeom>
          <a:noFill/>
          <a:ln w="3810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Rectangle 6"/>
          <p:cNvSpPr>
            <a:spLocks noChangeArrowheads="1"/>
          </p:cNvSpPr>
          <p:nvPr/>
        </p:nvSpPr>
        <p:spPr bwMode="auto">
          <a:xfrm>
            <a:off x="898525" y="3797300"/>
            <a:ext cx="7556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rgbClr val="0000FF"/>
                </a:solidFill>
              </a:rPr>
              <a:t>机械能守恒定律是普遍的能量守恒定律在</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1" name="Text Box 27"/>
          <p:cNvSpPr txBox="1">
            <a:spLocks noChangeArrowheads="1"/>
          </p:cNvSpPr>
          <p:nvPr/>
        </p:nvSpPr>
        <p:spPr bwMode="auto">
          <a:xfrm>
            <a:off x="500063" y="529516"/>
            <a:ext cx="8134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dirty="0">
                <a:solidFill>
                  <a:srgbClr val="0000FF"/>
                </a:solidFill>
              </a:rPr>
              <a:t>已知：</a:t>
            </a:r>
            <a:r>
              <a:rPr lang="en-US" altLang="zh-CN" i="1" dirty="0">
                <a:solidFill>
                  <a:srgbClr val="000000"/>
                </a:solidFill>
              </a:rPr>
              <a:t>m </a:t>
            </a:r>
            <a:r>
              <a:rPr lang="en-US" altLang="zh-CN" dirty="0">
                <a:solidFill>
                  <a:srgbClr val="000000"/>
                </a:solidFill>
              </a:rPr>
              <a:t>= 0.2kg</a:t>
            </a:r>
            <a:r>
              <a:rPr lang="zh-CN" altLang="en-US" dirty="0">
                <a:solidFill>
                  <a:srgbClr val="000000"/>
                </a:solidFill>
              </a:rPr>
              <a:t>， </a:t>
            </a:r>
            <a:r>
              <a:rPr lang="en-US" altLang="zh-CN" i="1" dirty="0">
                <a:solidFill>
                  <a:srgbClr val="000000"/>
                </a:solidFill>
              </a:rPr>
              <a:t>M</a:t>
            </a:r>
            <a:r>
              <a:rPr lang="en-US" altLang="zh-CN" dirty="0">
                <a:solidFill>
                  <a:srgbClr val="000000"/>
                </a:solidFill>
              </a:rPr>
              <a:t>=2kg</a:t>
            </a:r>
            <a:r>
              <a:rPr lang="zh-CN" altLang="en-US" dirty="0">
                <a:solidFill>
                  <a:srgbClr val="000000"/>
                </a:solidFill>
              </a:rPr>
              <a:t>， </a:t>
            </a:r>
            <a:r>
              <a:rPr lang="en-US" altLang="zh-CN" i="1" dirty="0">
                <a:solidFill>
                  <a:srgbClr val="000000"/>
                </a:solidFill>
                <a:latin typeface="Bookman Old Style" panose="02050604050505020204" pitchFamily="18" charset="0"/>
              </a:rPr>
              <a:t>v</a:t>
            </a:r>
            <a:r>
              <a:rPr lang="en-US" altLang="zh-CN" i="1" dirty="0">
                <a:solidFill>
                  <a:srgbClr val="000000"/>
                </a:solidFill>
              </a:rPr>
              <a:t> </a:t>
            </a:r>
            <a:r>
              <a:rPr lang="en-US" altLang="zh-CN" dirty="0">
                <a:solidFill>
                  <a:srgbClr val="000000"/>
                </a:solidFill>
              </a:rPr>
              <a:t>= 4.9m/s </a:t>
            </a:r>
            <a:r>
              <a:rPr lang="zh-CN" altLang="en-US" dirty="0">
                <a:solidFill>
                  <a:srgbClr val="000000"/>
                </a:solidFill>
              </a:rPr>
              <a:t>。</a:t>
            </a:r>
          </a:p>
        </p:txBody>
      </p:sp>
      <p:sp>
        <p:nvSpPr>
          <p:cNvPr id="21532" name="Text Box 28"/>
          <p:cNvSpPr txBox="1">
            <a:spLocks noChangeArrowheads="1"/>
          </p:cNvSpPr>
          <p:nvPr/>
        </p:nvSpPr>
        <p:spPr bwMode="auto">
          <a:xfrm>
            <a:off x="4076700" y="1069975"/>
            <a:ext cx="4438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rgbClr val="0000FF"/>
                </a:solidFill>
              </a:rPr>
              <a:t>求：</a:t>
            </a:r>
            <a:r>
              <a:rPr lang="en-US" altLang="zh-CN" sz="3200" i="1">
                <a:solidFill>
                  <a:srgbClr val="000000"/>
                </a:solidFill>
              </a:rPr>
              <a:t>h</a:t>
            </a:r>
            <a:r>
              <a:rPr lang="en-US" altLang="zh-CN" sz="3200" baseline="-25000">
                <a:solidFill>
                  <a:srgbClr val="000000"/>
                </a:solidFill>
              </a:rPr>
              <a:t>max  </a:t>
            </a:r>
            <a:r>
              <a:rPr lang="en-US" altLang="zh-CN" sz="3200">
                <a:solidFill>
                  <a:srgbClr val="000000"/>
                </a:solidFill>
              </a:rPr>
              <a:t>= ?</a:t>
            </a:r>
            <a:endParaRPr lang="en-US" altLang="zh-CN" sz="3200"/>
          </a:p>
        </p:txBody>
      </p:sp>
      <p:sp>
        <p:nvSpPr>
          <p:cNvPr id="21533" name="Text Box 29"/>
          <p:cNvSpPr txBox="1">
            <a:spLocks noChangeArrowheads="1"/>
          </p:cNvSpPr>
          <p:nvPr/>
        </p:nvSpPr>
        <p:spPr bwMode="auto">
          <a:xfrm>
            <a:off x="4000500" y="1609725"/>
            <a:ext cx="1409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rgbClr val="000000"/>
                </a:solidFill>
              </a:rPr>
              <a:t> </a:t>
            </a:r>
            <a:r>
              <a:rPr lang="zh-CN" altLang="en-US" sz="3200">
                <a:solidFill>
                  <a:srgbClr val="0000FF"/>
                </a:solidFill>
              </a:rPr>
              <a:t>解：</a:t>
            </a:r>
          </a:p>
        </p:txBody>
      </p:sp>
      <p:sp>
        <p:nvSpPr>
          <p:cNvPr id="21534" name="Text Box 30"/>
          <p:cNvSpPr txBox="1">
            <a:spLocks noChangeArrowheads="1"/>
          </p:cNvSpPr>
          <p:nvPr/>
        </p:nvSpPr>
        <p:spPr bwMode="auto">
          <a:xfrm>
            <a:off x="4972050" y="1609725"/>
            <a:ext cx="3562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i="1">
                <a:solidFill>
                  <a:srgbClr val="FF0000"/>
                </a:solidFill>
              </a:rPr>
              <a:t>m </a:t>
            </a:r>
            <a:r>
              <a:rPr lang="en-US" altLang="zh-CN" sz="3200">
                <a:solidFill>
                  <a:srgbClr val="FF0000"/>
                </a:solidFill>
              </a:rPr>
              <a:t>+ </a:t>
            </a:r>
            <a:r>
              <a:rPr lang="en-US" altLang="zh-CN" sz="3200" i="1">
                <a:solidFill>
                  <a:srgbClr val="FF0000"/>
                </a:solidFill>
              </a:rPr>
              <a:t>M </a:t>
            </a:r>
            <a:r>
              <a:rPr lang="en-US" altLang="zh-CN" sz="3200">
                <a:solidFill>
                  <a:srgbClr val="FF0000"/>
                </a:solidFill>
              </a:rPr>
              <a:t>+ </a:t>
            </a:r>
            <a:r>
              <a:rPr lang="zh-CN" altLang="en-US" sz="3200">
                <a:solidFill>
                  <a:srgbClr val="FF0000"/>
                </a:solidFill>
              </a:rPr>
              <a:t>地球：</a:t>
            </a:r>
          </a:p>
        </p:txBody>
      </p:sp>
      <p:sp>
        <p:nvSpPr>
          <p:cNvPr id="21536" name="Text Box 32"/>
          <p:cNvSpPr txBox="1">
            <a:spLocks noChangeArrowheads="1"/>
          </p:cNvSpPr>
          <p:nvPr/>
        </p:nvSpPr>
        <p:spPr bwMode="auto">
          <a:xfrm>
            <a:off x="4857750" y="2212975"/>
            <a:ext cx="4552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i="1">
                <a:solidFill>
                  <a:srgbClr val="000000"/>
                </a:solidFill>
              </a:rPr>
              <a:t>W</a:t>
            </a:r>
            <a:r>
              <a:rPr lang="zh-CN" altLang="en-US" sz="3200" baseline="-25000">
                <a:solidFill>
                  <a:srgbClr val="000000"/>
                </a:solidFill>
              </a:rPr>
              <a:t>外</a:t>
            </a:r>
            <a:r>
              <a:rPr lang="en-US" altLang="zh-CN" sz="3200">
                <a:solidFill>
                  <a:srgbClr val="000000"/>
                </a:solidFill>
              </a:rPr>
              <a:t>= 0</a:t>
            </a:r>
            <a:r>
              <a:rPr lang="zh-CN" altLang="en-US" sz="3200">
                <a:solidFill>
                  <a:srgbClr val="000000"/>
                </a:solidFill>
              </a:rPr>
              <a:t>，</a:t>
            </a:r>
            <a:r>
              <a:rPr lang="en-US" altLang="zh-CN" sz="3200" i="1">
                <a:solidFill>
                  <a:srgbClr val="000000"/>
                </a:solidFill>
              </a:rPr>
              <a:t>W</a:t>
            </a:r>
            <a:r>
              <a:rPr lang="zh-CN" altLang="en-US" sz="3200" baseline="-25000">
                <a:solidFill>
                  <a:srgbClr val="000000"/>
                </a:solidFill>
              </a:rPr>
              <a:t>内非 </a:t>
            </a:r>
            <a:r>
              <a:rPr lang="en-US" altLang="zh-CN" sz="3200">
                <a:solidFill>
                  <a:srgbClr val="000000"/>
                </a:solidFill>
              </a:rPr>
              <a:t>= 0 </a:t>
            </a:r>
            <a:r>
              <a:rPr lang="zh-CN" altLang="en-US" sz="3200">
                <a:solidFill>
                  <a:srgbClr val="000000"/>
                </a:solidFill>
              </a:rPr>
              <a:t>，     </a:t>
            </a:r>
            <a:endParaRPr lang="zh-CN" altLang="en-US" sz="3200"/>
          </a:p>
        </p:txBody>
      </p:sp>
      <p:grpSp>
        <p:nvGrpSpPr>
          <p:cNvPr id="2" name="Group 55"/>
          <p:cNvGrpSpPr/>
          <p:nvPr/>
        </p:nvGrpSpPr>
        <p:grpSpPr bwMode="auto">
          <a:xfrm>
            <a:off x="419100" y="3502025"/>
            <a:ext cx="8591550" cy="579438"/>
            <a:chOff x="264" y="2217"/>
            <a:chExt cx="5412" cy="365"/>
          </a:xfrm>
        </p:grpSpPr>
        <p:sp>
          <p:nvSpPr>
            <p:cNvPr id="59429" name="Text Box 33"/>
            <p:cNvSpPr txBox="1">
              <a:spLocks noChangeArrowheads="1"/>
            </p:cNvSpPr>
            <p:nvPr/>
          </p:nvSpPr>
          <p:spPr bwMode="auto">
            <a:xfrm>
              <a:off x="264" y="2217"/>
              <a:ext cx="54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00"/>
                  </a:solidFill>
                </a:rPr>
                <a:t>当 </a:t>
              </a:r>
              <a:r>
                <a:rPr lang="en-US" altLang="zh-CN" sz="3200" i="1">
                  <a:solidFill>
                    <a:srgbClr val="000000"/>
                  </a:solidFill>
                </a:rPr>
                <a:t>h</a:t>
              </a:r>
              <a:r>
                <a:rPr lang="en-US" altLang="zh-CN" sz="3200">
                  <a:solidFill>
                    <a:srgbClr val="000000"/>
                  </a:solidFill>
                </a:rPr>
                <a:t>=</a:t>
              </a:r>
              <a:r>
                <a:rPr lang="en-US" altLang="zh-CN" sz="3200" i="1">
                  <a:solidFill>
                    <a:srgbClr val="000000"/>
                  </a:solidFill>
                </a:rPr>
                <a:t> h</a:t>
              </a:r>
              <a:r>
                <a:rPr lang="en-US" altLang="zh-CN" sz="3200" baseline="-25000">
                  <a:solidFill>
                    <a:srgbClr val="000000"/>
                  </a:solidFill>
                </a:rPr>
                <a:t> max </a:t>
              </a:r>
              <a:r>
                <a:rPr lang="zh-CN" altLang="en-US" sz="3200">
                  <a:solidFill>
                    <a:srgbClr val="000000"/>
                  </a:solidFill>
                </a:rPr>
                <a:t>时，</a:t>
              </a:r>
              <a:r>
                <a:rPr lang="en-US" altLang="zh-CN" sz="3200" i="1">
                  <a:solidFill>
                    <a:srgbClr val="000000"/>
                  </a:solidFill>
                </a:rPr>
                <a:t>M </a:t>
              </a:r>
              <a:r>
                <a:rPr lang="zh-CN" altLang="en-US" sz="3200">
                  <a:solidFill>
                    <a:srgbClr val="000000"/>
                  </a:solidFill>
                </a:rPr>
                <a:t>与 </a:t>
              </a:r>
              <a:r>
                <a:rPr lang="en-US" altLang="zh-CN" sz="3200" i="1">
                  <a:solidFill>
                    <a:srgbClr val="000000"/>
                  </a:solidFill>
                </a:rPr>
                <a:t>m</a:t>
              </a:r>
              <a:r>
                <a:rPr lang="zh-CN" altLang="en-US" sz="3200">
                  <a:solidFill>
                    <a:srgbClr val="000000"/>
                  </a:solidFill>
                </a:rPr>
                <a:t>有相同的水平速度     。</a:t>
              </a:r>
            </a:p>
          </p:txBody>
        </p:sp>
        <p:graphicFrame>
          <p:nvGraphicFramePr>
            <p:cNvPr id="59395" name="Object 3"/>
            <p:cNvGraphicFramePr>
              <a:graphicFrameLocks noChangeAspect="1"/>
            </p:cNvGraphicFramePr>
            <p:nvPr/>
          </p:nvGraphicFramePr>
          <p:xfrm>
            <a:off x="4938" y="2225"/>
            <a:ext cx="234" cy="332"/>
          </p:xfrm>
          <a:graphic>
            <a:graphicData uri="http://schemas.openxmlformats.org/presentationml/2006/ole">
              <mc:AlternateContent xmlns:mc="http://schemas.openxmlformats.org/markup-compatibility/2006">
                <mc:Choice xmlns:v="urn:schemas-microsoft-com:vml" Requires="v">
                  <p:oleObj spid="_x0000_s35903" name="公式" r:id="rId3" imgW="152400" imgH="215900" progId="Equation.3">
                    <p:embed/>
                  </p:oleObj>
                </mc:Choice>
                <mc:Fallback>
                  <p:oleObj name="公式" r:id="rId3" imgW="152400" imgH="2159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8" y="2225"/>
                          <a:ext cx="234" cy="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1540" name="Text Box 36"/>
          <p:cNvSpPr txBox="1">
            <a:spLocks noChangeArrowheads="1"/>
          </p:cNvSpPr>
          <p:nvPr/>
        </p:nvSpPr>
        <p:spPr bwMode="auto">
          <a:xfrm>
            <a:off x="400050" y="4214813"/>
            <a:ext cx="4324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00"/>
                </a:solidFill>
              </a:rPr>
              <a:t>取地面 </a:t>
            </a:r>
            <a:r>
              <a:rPr lang="en-US" altLang="zh-CN" sz="3200" i="1">
                <a:solidFill>
                  <a:srgbClr val="000000"/>
                </a:solidFill>
              </a:rPr>
              <a:t>E</a:t>
            </a:r>
            <a:r>
              <a:rPr lang="en-US" altLang="zh-CN" sz="3200" i="1" baseline="-25000">
                <a:solidFill>
                  <a:srgbClr val="000000"/>
                </a:solidFill>
              </a:rPr>
              <a:t>p </a:t>
            </a:r>
            <a:r>
              <a:rPr lang="en-US" altLang="zh-CN" sz="3200">
                <a:solidFill>
                  <a:srgbClr val="000000"/>
                </a:solidFill>
              </a:rPr>
              <a:t>= 0</a:t>
            </a:r>
            <a:r>
              <a:rPr lang="zh-CN" altLang="en-US" sz="3200">
                <a:solidFill>
                  <a:srgbClr val="000000"/>
                </a:solidFill>
              </a:rPr>
              <a:t>，有：</a:t>
            </a:r>
          </a:p>
        </p:txBody>
      </p:sp>
      <p:graphicFrame>
        <p:nvGraphicFramePr>
          <p:cNvPr id="21541" name="Object 2"/>
          <p:cNvGraphicFramePr>
            <a:graphicFrameLocks noChangeAspect="1"/>
          </p:cNvGraphicFramePr>
          <p:nvPr/>
        </p:nvGraphicFramePr>
        <p:xfrm>
          <a:off x="344488" y="4927600"/>
          <a:ext cx="8499475" cy="954088"/>
        </p:xfrm>
        <a:graphic>
          <a:graphicData uri="http://schemas.openxmlformats.org/presentationml/2006/ole">
            <mc:AlternateContent xmlns:mc="http://schemas.openxmlformats.org/markup-compatibility/2006">
              <mc:Choice xmlns:v="urn:schemas-microsoft-com:vml" Requires="v">
                <p:oleObj spid="_x0000_s35904" name="公式" r:id="rId5" imgW="6337300" imgH="711200" progId="Equation.3">
                  <p:embed/>
                </p:oleObj>
              </mc:Choice>
              <mc:Fallback>
                <p:oleObj name="公式" r:id="rId5" imgW="6337300" imgH="71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488" y="4927600"/>
                        <a:ext cx="849947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49" name="Line 45"/>
          <p:cNvSpPr>
            <a:spLocks noChangeShapeType="1"/>
          </p:cNvSpPr>
          <p:nvPr/>
        </p:nvSpPr>
        <p:spPr bwMode="auto">
          <a:xfrm>
            <a:off x="1885950" y="5126038"/>
            <a:ext cx="571500" cy="64770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50" name="Line 46"/>
          <p:cNvSpPr>
            <a:spLocks noChangeShapeType="1"/>
          </p:cNvSpPr>
          <p:nvPr/>
        </p:nvSpPr>
        <p:spPr bwMode="auto">
          <a:xfrm>
            <a:off x="5638800" y="5106988"/>
            <a:ext cx="571500" cy="647700"/>
          </a:xfrm>
          <a:prstGeom prst="line">
            <a:avLst/>
          </a:prstGeom>
          <a:noFill/>
          <a:ln w="38100">
            <a:solidFill>
              <a:srgbClr val="FF33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60" name="Rectangle 56"/>
          <p:cNvSpPr>
            <a:spLocks noChangeArrowheads="1"/>
          </p:cNvSpPr>
          <p:nvPr/>
        </p:nvSpPr>
        <p:spPr bwMode="auto">
          <a:xfrm>
            <a:off x="4822825" y="2813050"/>
            <a:ext cx="3775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00"/>
                </a:solidFill>
              </a:rPr>
              <a:t>故机械能守恒。</a:t>
            </a:r>
          </a:p>
        </p:txBody>
      </p:sp>
      <p:grpSp>
        <p:nvGrpSpPr>
          <p:cNvPr id="3" name="Group 58"/>
          <p:cNvGrpSpPr/>
          <p:nvPr/>
        </p:nvGrpSpPr>
        <p:grpSpPr bwMode="auto">
          <a:xfrm>
            <a:off x="152400" y="1374775"/>
            <a:ext cx="3924300" cy="1993900"/>
            <a:chOff x="96" y="1237"/>
            <a:chExt cx="2472" cy="1256"/>
          </a:xfrm>
        </p:grpSpPr>
        <p:sp>
          <p:nvSpPr>
            <p:cNvPr id="59407" name="Line 5"/>
            <p:cNvSpPr>
              <a:spLocks noChangeShapeType="1"/>
            </p:cNvSpPr>
            <p:nvPr/>
          </p:nvSpPr>
          <p:spPr bwMode="auto">
            <a:xfrm>
              <a:off x="120" y="2013"/>
              <a:ext cx="2448"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08" name="Line 6"/>
            <p:cNvSpPr>
              <a:spLocks noChangeShapeType="1"/>
            </p:cNvSpPr>
            <p:nvPr/>
          </p:nvSpPr>
          <p:spPr bwMode="auto">
            <a:xfrm flipV="1">
              <a:off x="710" y="1237"/>
              <a:ext cx="0" cy="764"/>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09" name="Line 7"/>
            <p:cNvSpPr>
              <a:spLocks noChangeShapeType="1"/>
            </p:cNvSpPr>
            <p:nvPr/>
          </p:nvSpPr>
          <p:spPr bwMode="auto">
            <a:xfrm>
              <a:off x="710" y="1237"/>
              <a:ext cx="118"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10" name="Line 9"/>
            <p:cNvSpPr>
              <a:spLocks noChangeShapeType="1"/>
            </p:cNvSpPr>
            <p:nvPr/>
          </p:nvSpPr>
          <p:spPr bwMode="auto">
            <a:xfrm>
              <a:off x="700" y="2001"/>
              <a:ext cx="1573"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11" name="Rectangle 10"/>
            <p:cNvSpPr>
              <a:spLocks noChangeArrowheads="1"/>
            </p:cNvSpPr>
            <p:nvPr/>
          </p:nvSpPr>
          <p:spPr bwMode="auto">
            <a:xfrm>
              <a:off x="1919" y="1919"/>
              <a:ext cx="108" cy="76"/>
            </a:xfrm>
            <a:prstGeom prst="rect">
              <a:avLst/>
            </a:prstGeom>
            <a:solidFill>
              <a:srgbClr val="FF9900"/>
            </a:solidFill>
            <a:ln w="38100">
              <a:solidFill>
                <a:srgbClr val="000000"/>
              </a:solidFill>
              <a:miter lim="800000"/>
            </a:ln>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412" name="Text Box 16"/>
            <p:cNvSpPr txBox="1">
              <a:spLocks noChangeArrowheads="1"/>
            </p:cNvSpPr>
            <p:nvPr/>
          </p:nvSpPr>
          <p:spPr bwMode="auto">
            <a:xfrm>
              <a:off x="2124" y="1705"/>
              <a:ext cx="42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FF0000"/>
                  </a:solidFill>
                </a:rPr>
                <a:t>m</a:t>
              </a:r>
            </a:p>
          </p:txBody>
        </p:sp>
        <p:sp>
          <p:nvSpPr>
            <p:cNvPr id="59413" name="Line 17"/>
            <p:cNvSpPr>
              <a:spLocks noChangeShapeType="1"/>
            </p:cNvSpPr>
            <p:nvPr/>
          </p:nvSpPr>
          <p:spPr bwMode="auto">
            <a:xfrm flipH="1">
              <a:off x="1764" y="1849"/>
              <a:ext cx="384"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14" name="Text Box 18"/>
            <p:cNvSpPr txBox="1">
              <a:spLocks noChangeArrowheads="1"/>
            </p:cNvSpPr>
            <p:nvPr/>
          </p:nvSpPr>
          <p:spPr bwMode="auto">
            <a:xfrm>
              <a:off x="1854" y="1519"/>
              <a:ext cx="56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FF0000"/>
                  </a:solidFill>
                  <a:latin typeface="Bookman Old Style" panose="02050604050505020204" pitchFamily="18" charset="0"/>
                </a:rPr>
                <a:t>v</a:t>
              </a:r>
            </a:p>
          </p:txBody>
        </p:sp>
        <p:sp>
          <p:nvSpPr>
            <p:cNvPr id="59415" name="Line 19"/>
            <p:cNvSpPr>
              <a:spLocks noChangeShapeType="1"/>
            </p:cNvSpPr>
            <p:nvPr/>
          </p:nvSpPr>
          <p:spPr bwMode="auto">
            <a:xfrm>
              <a:off x="1902" y="1621"/>
              <a:ext cx="226" cy="0"/>
            </a:xfrm>
            <a:prstGeom prst="line">
              <a:avLst/>
            </a:prstGeom>
            <a:noFill/>
            <a:ln w="38100">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16" name="Text Box 20"/>
            <p:cNvSpPr txBox="1">
              <a:spLocks noChangeArrowheads="1"/>
            </p:cNvSpPr>
            <p:nvPr/>
          </p:nvSpPr>
          <p:spPr bwMode="auto">
            <a:xfrm>
              <a:off x="749" y="1668"/>
              <a:ext cx="384"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FF"/>
                  </a:solidFill>
                </a:rPr>
                <a:t>M</a:t>
              </a:r>
            </a:p>
          </p:txBody>
        </p:sp>
        <p:sp>
          <p:nvSpPr>
            <p:cNvPr id="59417" name="Text Box 21"/>
            <p:cNvSpPr txBox="1">
              <a:spLocks noChangeArrowheads="1"/>
            </p:cNvSpPr>
            <p:nvPr/>
          </p:nvSpPr>
          <p:spPr bwMode="auto">
            <a:xfrm>
              <a:off x="1161" y="1357"/>
              <a:ext cx="73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rPr>
                <a:t>光滑 </a:t>
              </a:r>
            </a:p>
          </p:txBody>
        </p:sp>
        <p:sp>
          <p:nvSpPr>
            <p:cNvPr id="59418" name="Text Box 22"/>
            <p:cNvSpPr txBox="1">
              <a:spLocks noChangeArrowheads="1"/>
            </p:cNvSpPr>
            <p:nvPr/>
          </p:nvSpPr>
          <p:spPr bwMode="auto">
            <a:xfrm>
              <a:off x="1072" y="2174"/>
              <a:ext cx="73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00"/>
                  </a:solidFill>
                </a:rPr>
                <a:t>光滑 </a:t>
              </a:r>
            </a:p>
          </p:txBody>
        </p:sp>
        <p:sp>
          <p:nvSpPr>
            <p:cNvPr id="59419" name="Line 23"/>
            <p:cNvSpPr>
              <a:spLocks noChangeShapeType="1"/>
            </p:cNvSpPr>
            <p:nvPr/>
          </p:nvSpPr>
          <p:spPr bwMode="auto">
            <a:xfrm flipH="1">
              <a:off x="1013" y="1544"/>
              <a:ext cx="177" cy="104"/>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0" name="Arc 8"/>
            <p:cNvSpPr/>
            <p:nvPr/>
          </p:nvSpPr>
          <p:spPr bwMode="auto">
            <a:xfrm flipH="1" flipV="1">
              <a:off x="818" y="1237"/>
              <a:ext cx="1209" cy="77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9421" name="Group 49"/>
            <p:cNvGrpSpPr/>
            <p:nvPr/>
          </p:nvGrpSpPr>
          <p:grpSpPr bwMode="auto">
            <a:xfrm>
              <a:off x="143" y="1319"/>
              <a:ext cx="973" cy="711"/>
              <a:chOff x="143" y="1055"/>
              <a:chExt cx="973" cy="711"/>
            </a:xfrm>
          </p:grpSpPr>
          <p:sp>
            <p:nvSpPr>
              <p:cNvPr id="59424" name="Line 50"/>
              <p:cNvSpPr>
                <a:spLocks noChangeShapeType="1"/>
              </p:cNvSpPr>
              <p:nvPr/>
            </p:nvSpPr>
            <p:spPr bwMode="auto">
              <a:xfrm flipH="1">
                <a:off x="189" y="1129"/>
                <a:ext cx="73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25" name="Line 51"/>
              <p:cNvSpPr>
                <a:spLocks noChangeShapeType="1"/>
              </p:cNvSpPr>
              <p:nvPr/>
            </p:nvSpPr>
            <p:spPr bwMode="auto">
              <a:xfrm flipV="1">
                <a:off x="295" y="1123"/>
                <a:ext cx="0" cy="220"/>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6" name="Line 52"/>
              <p:cNvSpPr>
                <a:spLocks noChangeShapeType="1"/>
              </p:cNvSpPr>
              <p:nvPr/>
            </p:nvSpPr>
            <p:spPr bwMode="auto">
              <a:xfrm>
                <a:off x="297" y="1535"/>
                <a:ext cx="0" cy="231"/>
              </a:xfrm>
              <a:prstGeom prst="line">
                <a:avLst/>
              </a:prstGeom>
              <a:noFill/>
              <a:ln w="19050">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9427" name="Text Box 53"/>
              <p:cNvSpPr txBox="1">
                <a:spLocks noChangeArrowheads="1"/>
              </p:cNvSpPr>
              <p:nvPr/>
            </p:nvSpPr>
            <p:spPr bwMode="auto">
              <a:xfrm>
                <a:off x="143" y="1268"/>
                <a:ext cx="97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t>h</a:t>
                </a:r>
                <a:r>
                  <a:rPr lang="en-US" altLang="zh-CN" baseline="-25000"/>
                  <a:t>max</a:t>
                </a:r>
              </a:p>
            </p:txBody>
          </p:sp>
          <p:sp>
            <p:nvSpPr>
              <p:cNvPr id="59428" name="Rectangle 54"/>
              <p:cNvSpPr>
                <a:spLocks noChangeArrowheads="1"/>
              </p:cNvSpPr>
              <p:nvPr/>
            </p:nvSpPr>
            <p:spPr bwMode="auto">
              <a:xfrm rot="3519562">
                <a:off x="840" y="1071"/>
                <a:ext cx="108" cy="76"/>
              </a:xfrm>
              <a:prstGeom prst="rect">
                <a:avLst/>
              </a:prstGeom>
              <a:solidFill>
                <a:srgbClr val="FF9900"/>
              </a:solidFill>
              <a:ln w="38100" cap="rnd">
                <a:solidFill>
                  <a:srgbClr val="000000"/>
                </a:solidFill>
                <a:prstDash val="sysDot"/>
                <a:miter lim="800000"/>
              </a:ln>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9422" name="Rectangle 57" descr="深色上对角线"/>
            <p:cNvSpPr>
              <a:spLocks noChangeArrowheads="1"/>
            </p:cNvSpPr>
            <p:nvPr/>
          </p:nvSpPr>
          <p:spPr bwMode="auto">
            <a:xfrm>
              <a:off x="96" y="2028"/>
              <a:ext cx="2472" cy="84"/>
            </a:xfrm>
            <a:prstGeom prst="rect">
              <a:avLst/>
            </a:prstGeom>
            <a:pattFill prst="dkUpDiag">
              <a:fgClr>
                <a:schemeClr val="tx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423" name="Line 24"/>
            <p:cNvSpPr>
              <a:spLocks noChangeShapeType="1"/>
            </p:cNvSpPr>
            <p:nvPr/>
          </p:nvSpPr>
          <p:spPr bwMode="auto">
            <a:xfrm flipH="1" flipV="1">
              <a:off x="856" y="2019"/>
              <a:ext cx="221" cy="283"/>
            </a:xfrm>
            <a:prstGeom prst="line">
              <a:avLst/>
            </a:prstGeom>
            <a:noFill/>
            <a:ln w="19050">
              <a:solidFill>
                <a:srgbClr val="000000"/>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grpSp>
      <p:sp>
        <p:nvSpPr>
          <p:cNvPr id="4" name="矩形 3"/>
          <p:cNvSpPr/>
          <p:nvPr/>
        </p:nvSpPr>
        <p:spPr>
          <a:xfrm>
            <a:off x="13767" y="0"/>
            <a:ext cx="1269899" cy="523220"/>
          </a:xfrm>
          <a:prstGeom prst="rect">
            <a:avLst/>
          </a:prstGeom>
        </p:spPr>
        <p:txBody>
          <a:bodyPr wrap="none">
            <a:spAutoFit/>
          </a:bodyPr>
          <a:lstStyle/>
          <a:p>
            <a:r>
              <a:rPr kumimoji="1" lang="zh-CN" altLang="en-US" sz="2800" b="1" dirty="0">
                <a:solidFill>
                  <a:srgbClr val="0000FF"/>
                </a:solidFill>
                <a:latin typeface="+mj-ea"/>
                <a:ea typeface="+mj-ea"/>
              </a:rPr>
              <a:t>例</a:t>
            </a:r>
            <a:r>
              <a:rPr kumimoji="1" lang="en-US" altLang="zh-CN" sz="2800" b="1" dirty="0">
                <a:solidFill>
                  <a:srgbClr val="0000FF"/>
                </a:solidFill>
                <a:latin typeface="+mj-ea"/>
                <a:ea typeface="+mj-ea"/>
              </a:rPr>
              <a:t>4-6</a:t>
            </a:r>
            <a:r>
              <a:rPr kumimoji="1" lang="en-US" altLang="zh-CN" sz="2800" b="1" dirty="0">
                <a:latin typeface="+mj-ea"/>
                <a:ea typeface="+mj-ea"/>
              </a:rPr>
              <a:t> </a:t>
            </a:r>
            <a:endParaRPr lang="zh-CN" altLang="en-US" sz="2800" b="1"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540"/>
                                        </p:tgtEl>
                                        <p:attrNameLst>
                                          <p:attrName>style.visibility</p:attrName>
                                        </p:attrNameLst>
                                      </p:cBhvr>
                                      <p:to>
                                        <p:strVal val="visible"/>
                                      </p:to>
                                    </p:set>
                                    <p:animEffect transition="in" filter="barn(inVertical)">
                                      <p:cBhvr>
                                        <p:cTn id="10" dur="500"/>
                                        <p:tgtEl>
                                          <p:spTgt spid="21540"/>
                                        </p:tgtEl>
                                      </p:cBhvr>
                                    </p:animEffect>
                                  </p:childTnLst>
                                </p:cTn>
                              </p:par>
                              <p:par>
                                <p:cTn id="11" presetID="16" presetClass="entr" presetSubtype="21" fill="hold" nodeType="withEffect">
                                  <p:stCondLst>
                                    <p:cond delay="0"/>
                                  </p:stCondLst>
                                  <p:childTnLst>
                                    <p:set>
                                      <p:cBhvr>
                                        <p:cTn id="12" dur="1" fill="hold">
                                          <p:stCondLst>
                                            <p:cond delay="0"/>
                                          </p:stCondLst>
                                        </p:cTn>
                                        <p:tgtEl>
                                          <p:spTgt spid="21541"/>
                                        </p:tgtEl>
                                        <p:attrNameLst>
                                          <p:attrName>style.visibility</p:attrName>
                                        </p:attrNameLst>
                                      </p:cBhvr>
                                      <p:to>
                                        <p:strVal val="visible"/>
                                      </p:to>
                                    </p:set>
                                    <p:animEffect transition="in" filter="barn(inVertical)">
                                      <p:cBhvr>
                                        <p:cTn id="13" dur="500"/>
                                        <p:tgtEl>
                                          <p:spTgt spid="2154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549"/>
                                        </p:tgtEl>
                                        <p:attrNameLst>
                                          <p:attrName>style.visibility</p:attrName>
                                        </p:attrNameLst>
                                      </p:cBhvr>
                                      <p:to>
                                        <p:strVal val="visible"/>
                                      </p:to>
                                    </p:set>
                                    <p:animEffect transition="in" filter="barn(inVertical)">
                                      <p:cBhvr>
                                        <p:cTn id="16" dur="500"/>
                                        <p:tgtEl>
                                          <p:spTgt spid="2154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1550"/>
                                        </p:tgtEl>
                                        <p:attrNameLst>
                                          <p:attrName>style.visibility</p:attrName>
                                        </p:attrNameLst>
                                      </p:cBhvr>
                                      <p:to>
                                        <p:strVal val="visible"/>
                                      </p:to>
                                    </p:set>
                                    <p:animEffect transition="in" filter="barn(inVertical)">
                                      <p:cBhvr>
                                        <p:cTn id="19" dur="500"/>
                                        <p:tgtEl>
                                          <p:spTgt spid="21550"/>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21533"/>
                                        </p:tgtEl>
                                        <p:attrNameLst>
                                          <p:attrName>style.visibility</p:attrName>
                                        </p:attrNameLst>
                                      </p:cBhvr>
                                      <p:to>
                                        <p:strVal val="visible"/>
                                      </p:to>
                                    </p:set>
                                    <p:anim calcmode="lin" valueType="num">
                                      <p:cBhvr additive="base">
                                        <p:cTn id="22" dur="500" fill="hold"/>
                                        <p:tgtEl>
                                          <p:spTgt spid="21533"/>
                                        </p:tgtEl>
                                        <p:attrNameLst>
                                          <p:attrName>ppt_x</p:attrName>
                                        </p:attrNameLst>
                                      </p:cBhvr>
                                      <p:tavLst>
                                        <p:tav tm="0">
                                          <p:val>
                                            <p:strVal val="#ppt_x"/>
                                          </p:val>
                                        </p:tav>
                                        <p:tav tm="100000">
                                          <p:val>
                                            <p:strVal val="#ppt_x"/>
                                          </p:val>
                                        </p:tav>
                                      </p:tavLst>
                                    </p:anim>
                                    <p:anim calcmode="lin" valueType="num">
                                      <p:cBhvr additive="base">
                                        <p:cTn id="23" dur="500" fill="hold"/>
                                        <p:tgtEl>
                                          <p:spTgt spid="2153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1534"/>
                                        </p:tgtEl>
                                        <p:attrNameLst>
                                          <p:attrName>style.visibility</p:attrName>
                                        </p:attrNameLst>
                                      </p:cBhvr>
                                      <p:to>
                                        <p:strVal val="visible"/>
                                      </p:to>
                                    </p:set>
                                    <p:anim calcmode="lin" valueType="num">
                                      <p:cBhvr additive="base">
                                        <p:cTn id="26" dur="500" fill="hold"/>
                                        <p:tgtEl>
                                          <p:spTgt spid="21534"/>
                                        </p:tgtEl>
                                        <p:attrNameLst>
                                          <p:attrName>ppt_x</p:attrName>
                                        </p:attrNameLst>
                                      </p:cBhvr>
                                      <p:tavLst>
                                        <p:tav tm="0">
                                          <p:val>
                                            <p:strVal val="#ppt_x"/>
                                          </p:val>
                                        </p:tav>
                                        <p:tav tm="100000">
                                          <p:val>
                                            <p:strVal val="#ppt_x"/>
                                          </p:val>
                                        </p:tav>
                                      </p:tavLst>
                                    </p:anim>
                                    <p:anim calcmode="lin" valueType="num">
                                      <p:cBhvr additive="base">
                                        <p:cTn id="27" dur="500" fill="hold"/>
                                        <p:tgtEl>
                                          <p:spTgt spid="21534"/>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1536"/>
                                        </p:tgtEl>
                                        <p:attrNameLst>
                                          <p:attrName>style.visibility</p:attrName>
                                        </p:attrNameLst>
                                      </p:cBhvr>
                                      <p:to>
                                        <p:strVal val="visible"/>
                                      </p:to>
                                    </p:set>
                                    <p:anim calcmode="lin" valueType="num">
                                      <p:cBhvr additive="base">
                                        <p:cTn id="30" dur="500" fill="hold"/>
                                        <p:tgtEl>
                                          <p:spTgt spid="21536"/>
                                        </p:tgtEl>
                                        <p:attrNameLst>
                                          <p:attrName>ppt_x</p:attrName>
                                        </p:attrNameLst>
                                      </p:cBhvr>
                                      <p:tavLst>
                                        <p:tav tm="0">
                                          <p:val>
                                            <p:strVal val="#ppt_x"/>
                                          </p:val>
                                        </p:tav>
                                        <p:tav tm="100000">
                                          <p:val>
                                            <p:strVal val="#ppt_x"/>
                                          </p:val>
                                        </p:tav>
                                      </p:tavLst>
                                    </p:anim>
                                    <p:anim calcmode="lin" valueType="num">
                                      <p:cBhvr additive="base">
                                        <p:cTn id="31" dur="500" fill="hold"/>
                                        <p:tgtEl>
                                          <p:spTgt spid="2153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1560"/>
                                        </p:tgtEl>
                                        <p:attrNameLst>
                                          <p:attrName>style.visibility</p:attrName>
                                        </p:attrNameLst>
                                      </p:cBhvr>
                                      <p:to>
                                        <p:strVal val="visible"/>
                                      </p:to>
                                    </p:set>
                                    <p:anim calcmode="lin" valueType="num">
                                      <p:cBhvr additive="base">
                                        <p:cTn id="34" dur="500" fill="hold"/>
                                        <p:tgtEl>
                                          <p:spTgt spid="21560"/>
                                        </p:tgtEl>
                                        <p:attrNameLst>
                                          <p:attrName>ppt_x</p:attrName>
                                        </p:attrNameLst>
                                      </p:cBhvr>
                                      <p:tavLst>
                                        <p:tav tm="0">
                                          <p:val>
                                            <p:strVal val="#ppt_x"/>
                                          </p:val>
                                        </p:tav>
                                        <p:tav tm="100000">
                                          <p:val>
                                            <p:strVal val="#ppt_x"/>
                                          </p:val>
                                        </p:tav>
                                      </p:tavLst>
                                    </p:anim>
                                    <p:anim calcmode="lin" valueType="num">
                                      <p:cBhvr additive="base">
                                        <p:cTn id="35" dur="500" fill="hold"/>
                                        <p:tgtEl>
                                          <p:spTgt spid="215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33" grpId="0"/>
      <p:bldP spid="21534" grpId="0"/>
      <p:bldP spid="21536" grpId="0"/>
      <p:bldP spid="21540" grpId="0"/>
      <p:bldP spid="21549" grpId="0" animBg="1"/>
      <p:bldP spid="21550" grpId="0" animBg="1"/>
      <p:bldP spid="2156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1" name="Object 2"/>
          <p:cNvGraphicFramePr>
            <a:graphicFrameLocks noChangeAspect="1"/>
          </p:cNvGraphicFramePr>
          <p:nvPr/>
        </p:nvGraphicFramePr>
        <p:xfrm>
          <a:off x="3670300" y="1817688"/>
          <a:ext cx="2827338" cy="1468437"/>
        </p:xfrm>
        <a:graphic>
          <a:graphicData uri="http://schemas.openxmlformats.org/presentationml/2006/ole">
            <mc:AlternateContent xmlns:mc="http://schemas.openxmlformats.org/markup-compatibility/2006">
              <mc:Choice xmlns:v="urn:schemas-microsoft-com:vml" Requires="v">
                <p:oleObj spid="_x0000_s36927" name="公式" r:id="rId3" imgW="1193800" imgH="622300" progId="Equation.3">
                  <p:embed/>
                </p:oleObj>
              </mc:Choice>
              <mc:Fallback>
                <p:oleObj name="公式" r:id="rId3" imgW="1193800" imgH="6223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300" y="1817688"/>
                        <a:ext cx="2827338" cy="146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8" name="Text Box 10"/>
          <p:cNvSpPr txBox="1">
            <a:spLocks noChangeArrowheads="1"/>
          </p:cNvSpPr>
          <p:nvPr/>
        </p:nvSpPr>
        <p:spPr bwMode="auto">
          <a:xfrm>
            <a:off x="342900" y="3798888"/>
            <a:ext cx="28575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rgbClr val="0000FF"/>
                </a:solidFill>
              </a:rPr>
              <a:t> </a:t>
            </a:r>
            <a:r>
              <a:rPr lang="zh-CN" altLang="en-US" sz="3200">
                <a:solidFill>
                  <a:srgbClr val="0000FF"/>
                </a:solidFill>
              </a:rPr>
              <a:t>代入数据：</a:t>
            </a:r>
          </a:p>
        </p:txBody>
      </p:sp>
      <p:graphicFrame>
        <p:nvGraphicFramePr>
          <p:cNvPr id="22539" name="Object 4"/>
          <p:cNvGraphicFramePr>
            <a:graphicFrameLocks noChangeAspect="1"/>
          </p:cNvGraphicFramePr>
          <p:nvPr/>
        </p:nvGraphicFramePr>
        <p:xfrm>
          <a:off x="2687638" y="3571875"/>
          <a:ext cx="4752975" cy="1450975"/>
        </p:xfrm>
        <a:graphic>
          <a:graphicData uri="http://schemas.openxmlformats.org/presentationml/2006/ole">
            <mc:AlternateContent xmlns:mc="http://schemas.openxmlformats.org/markup-compatibility/2006">
              <mc:Choice xmlns:v="urn:schemas-microsoft-com:vml" Requires="v">
                <p:oleObj spid="_x0000_s36928" name="公式" r:id="rId5" imgW="2032000" imgH="622300" progId="Equation.3">
                  <p:embed/>
                </p:oleObj>
              </mc:Choice>
              <mc:Fallback>
                <p:oleObj name="公式" r:id="rId5" imgW="2032000" imgH="6223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7638" y="3571875"/>
                        <a:ext cx="4752975" cy="145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22"/>
          <p:cNvGrpSpPr/>
          <p:nvPr/>
        </p:nvGrpSpPr>
        <p:grpSpPr bwMode="auto">
          <a:xfrm>
            <a:off x="457200" y="2103438"/>
            <a:ext cx="2819400" cy="579437"/>
            <a:chOff x="264" y="336"/>
            <a:chExt cx="1776" cy="365"/>
          </a:xfrm>
        </p:grpSpPr>
        <p:sp>
          <p:nvSpPr>
            <p:cNvPr id="60426" name="Text Box 2"/>
            <p:cNvSpPr txBox="1">
              <a:spLocks noChangeArrowheads="1"/>
            </p:cNvSpPr>
            <p:nvPr/>
          </p:nvSpPr>
          <p:spPr bwMode="auto">
            <a:xfrm>
              <a:off x="264" y="336"/>
              <a:ext cx="94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00"/>
                  </a:solidFill>
                </a:rPr>
                <a:t>由</a:t>
              </a:r>
              <a:r>
                <a:rPr lang="en-US" altLang="zh-CN" sz="3200">
                  <a:solidFill>
                    <a:srgbClr val="000000"/>
                  </a:solidFill>
                </a:rPr>
                <a:t>(1)</a:t>
              </a:r>
              <a:r>
                <a:rPr lang="zh-CN" altLang="en-US" sz="3200">
                  <a:solidFill>
                    <a:srgbClr val="000000"/>
                  </a:solidFill>
                </a:rPr>
                <a:t>、</a:t>
              </a:r>
            </a:p>
          </p:txBody>
        </p:sp>
        <p:sp>
          <p:nvSpPr>
            <p:cNvPr id="60427" name="Rectangle 21"/>
            <p:cNvSpPr>
              <a:spLocks noChangeArrowheads="1"/>
            </p:cNvSpPr>
            <p:nvPr/>
          </p:nvSpPr>
          <p:spPr bwMode="auto">
            <a:xfrm>
              <a:off x="1046" y="336"/>
              <a:ext cx="99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srgbClr val="000000"/>
                  </a:solidFill>
                </a:rPr>
                <a:t>(2) </a:t>
              </a:r>
              <a:r>
                <a:rPr lang="zh-CN" altLang="en-US" sz="3200">
                  <a:solidFill>
                    <a:srgbClr val="000000"/>
                  </a:solidFill>
                </a:rPr>
                <a:t>得：</a:t>
              </a:r>
            </a:p>
          </p:txBody>
        </p:sp>
      </p:grpSp>
      <p:sp>
        <p:nvSpPr>
          <p:cNvPr id="22551" name="Text Box 23"/>
          <p:cNvSpPr txBox="1">
            <a:spLocks noChangeArrowheads="1"/>
          </p:cNvSpPr>
          <p:nvPr/>
        </p:nvSpPr>
        <p:spPr bwMode="auto">
          <a:xfrm>
            <a:off x="304800" y="573088"/>
            <a:ext cx="2065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i="1">
                <a:solidFill>
                  <a:srgbClr val="FF0000"/>
                </a:solidFill>
              </a:rPr>
              <a:t>m </a:t>
            </a:r>
            <a:r>
              <a:rPr lang="en-US" altLang="zh-CN" sz="3200">
                <a:solidFill>
                  <a:srgbClr val="FF0000"/>
                </a:solidFill>
              </a:rPr>
              <a:t>+ </a:t>
            </a:r>
            <a:r>
              <a:rPr lang="en-US" altLang="zh-CN" sz="3200" i="1">
                <a:solidFill>
                  <a:srgbClr val="FF0000"/>
                </a:solidFill>
              </a:rPr>
              <a:t>M</a:t>
            </a:r>
            <a:r>
              <a:rPr lang="zh-CN" altLang="en-US" sz="3200">
                <a:solidFill>
                  <a:srgbClr val="FF0000"/>
                </a:solidFill>
              </a:rPr>
              <a:t>：</a:t>
            </a:r>
          </a:p>
        </p:txBody>
      </p:sp>
      <p:sp>
        <p:nvSpPr>
          <p:cNvPr id="22552" name="Text Box 24"/>
          <p:cNvSpPr txBox="1">
            <a:spLocks noChangeArrowheads="1"/>
          </p:cNvSpPr>
          <p:nvPr/>
        </p:nvSpPr>
        <p:spPr bwMode="auto">
          <a:xfrm>
            <a:off x="1665288" y="611188"/>
            <a:ext cx="78105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00"/>
                </a:solidFill>
              </a:rPr>
              <a:t>水平方向</a:t>
            </a:r>
            <a:r>
              <a:rPr lang="en-US" altLang="zh-CN" sz="3200" i="1">
                <a:solidFill>
                  <a:srgbClr val="000000"/>
                </a:solidFill>
              </a:rPr>
              <a:t>F</a:t>
            </a:r>
            <a:r>
              <a:rPr lang="zh-CN" altLang="en-US" sz="3200" baseline="-25000">
                <a:solidFill>
                  <a:srgbClr val="000000"/>
                </a:solidFill>
              </a:rPr>
              <a:t>外</a:t>
            </a:r>
            <a:r>
              <a:rPr lang="en-US" altLang="zh-CN" sz="3200">
                <a:solidFill>
                  <a:srgbClr val="000000"/>
                </a:solidFill>
              </a:rPr>
              <a:t>= 0</a:t>
            </a:r>
            <a:r>
              <a:rPr lang="zh-CN" altLang="en-US" sz="3200">
                <a:solidFill>
                  <a:srgbClr val="000000"/>
                </a:solidFill>
              </a:rPr>
              <a:t>，故水平方向动量守恒</a:t>
            </a:r>
          </a:p>
        </p:txBody>
      </p:sp>
      <p:sp>
        <p:nvSpPr>
          <p:cNvPr id="22553" name="Text Box 25"/>
          <p:cNvSpPr txBox="1">
            <a:spLocks noChangeArrowheads="1"/>
          </p:cNvSpPr>
          <p:nvPr/>
        </p:nvSpPr>
        <p:spPr bwMode="auto">
          <a:xfrm>
            <a:off x="2620963" y="1266825"/>
            <a:ext cx="44926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i="1">
                <a:solidFill>
                  <a:srgbClr val="000000"/>
                </a:solidFill>
              </a:rPr>
              <a:t> m</a:t>
            </a:r>
            <a:r>
              <a:rPr lang="en-US" altLang="zh-CN" sz="3200" i="1">
                <a:solidFill>
                  <a:srgbClr val="000000"/>
                </a:solidFill>
                <a:latin typeface="Bookman Old Style" panose="02050604050505020204" pitchFamily="18" charset="0"/>
              </a:rPr>
              <a:t>v</a:t>
            </a:r>
            <a:r>
              <a:rPr lang="en-US" altLang="zh-CN" sz="3200">
                <a:solidFill>
                  <a:srgbClr val="000000"/>
                </a:solidFill>
              </a:rPr>
              <a:t> =</a:t>
            </a:r>
            <a:r>
              <a:rPr lang="zh-CN" altLang="en-US" sz="3200">
                <a:solidFill>
                  <a:srgbClr val="000000"/>
                </a:solidFill>
              </a:rPr>
              <a:t>（</a:t>
            </a:r>
            <a:r>
              <a:rPr lang="en-US" altLang="zh-CN" sz="3200" i="1">
                <a:solidFill>
                  <a:srgbClr val="000000"/>
                </a:solidFill>
              </a:rPr>
              <a:t>m</a:t>
            </a:r>
            <a:r>
              <a:rPr lang="en-US" altLang="zh-CN" sz="3200">
                <a:solidFill>
                  <a:srgbClr val="000000"/>
                </a:solidFill>
              </a:rPr>
              <a:t>+</a:t>
            </a:r>
            <a:r>
              <a:rPr lang="en-US" altLang="zh-CN" sz="3200" i="1">
                <a:solidFill>
                  <a:srgbClr val="000000"/>
                </a:solidFill>
              </a:rPr>
              <a:t>M</a:t>
            </a:r>
            <a:r>
              <a:rPr lang="zh-CN" altLang="en-US" sz="3200">
                <a:solidFill>
                  <a:srgbClr val="000000"/>
                </a:solidFill>
              </a:rPr>
              <a:t>）</a:t>
            </a:r>
            <a:r>
              <a:rPr lang="en-US" altLang="zh-CN" sz="3200" i="1">
                <a:solidFill>
                  <a:srgbClr val="000000"/>
                </a:solidFill>
              </a:rPr>
              <a:t>V</a:t>
            </a:r>
            <a:endParaRPr lang="en-US" altLang="zh-CN" sz="3200">
              <a:solidFill>
                <a:srgbClr val="000000"/>
              </a:solidFill>
            </a:endParaRPr>
          </a:p>
        </p:txBody>
      </p:sp>
      <p:sp>
        <p:nvSpPr>
          <p:cNvPr id="22554" name="Rectangle 26"/>
          <p:cNvSpPr>
            <a:spLocks noChangeArrowheads="1"/>
          </p:cNvSpPr>
          <p:nvPr/>
        </p:nvSpPr>
        <p:spPr bwMode="auto">
          <a:xfrm>
            <a:off x="8023225" y="1189038"/>
            <a:ext cx="10636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rgbClr val="000000"/>
                </a:solidFill>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 calcmode="lin" valueType="num">
                                      <p:cBhvr additive="base">
                                        <p:cTn id="7" dur="500" fill="hold"/>
                                        <p:tgtEl>
                                          <p:spTgt spid="22531"/>
                                        </p:tgtEl>
                                        <p:attrNameLst>
                                          <p:attrName>ppt_x</p:attrName>
                                        </p:attrNameLst>
                                      </p:cBhvr>
                                      <p:tavLst>
                                        <p:tav tm="0">
                                          <p:val>
                                            <p:strVal val="#ppt_x"/>
                                          </p:val>
                                        </p:tav>
                                        <p:tav tm="100000">
                                          <p:val>
                                            <p:strVal val="#ppt_x"/>
                                          </p:val>
                                        </p:tav>
                                      </p:tavLst>
                                    </p:anim>
                                    <p:anim calcmode="lin" valueType="num">
                                      <p:cBhvr additive="base">
                                        <p:cTn id="8" dur="500" fill="hold"/>
                                        <p:tgtEl>
                                          <p:spTgt spid="225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538"/>
                                        </p:tgtEl>
                                        <p:attrNameLst>
                                          <p:attrName>style.visibility</p:attrName>
                                        </p:attrNameLst>
                                      </p:cBhvr>
                                      <p:to>
                                        <p:strVal val="visible"/>
                                      </p:to>
                                    </p:set>
                                    <p:anim calcmode="lin" valueType="num">
                                      <p:cBhvr additive="base">
                                        <p:cTn id="11" dur="500" fill="hold"/>
                                        <p:tgtEl>
                                          <p:spTgt spid="22538"/>
                                        </p:tgtEl>
                                        <p:attrNameLst>
                                          <p:attrName>ppt_x</p:attrName>
                                        </p:attrNameLst>
                                      </p:cBhvr>
                                      <p:tavLst>
                                        <p:tav tm="0">
                                          <p:val>
                                            <p:strVal val="#ppt_x"/>
                                          </p:val>
                                        </p:tav>
                                        <p:tav tm="100000">
                                          <p:val>
                                            <p:strVal val="#ppt_x"/>
                                          </p:val>
                                        </p:tav>
                                      </p:tavLst>
                                    </p:anim>
                                    <p:anim calcmode="lin" valueType="num">
                                      <p:cBhvr additive="base">
                                        <p:cTn id="12" dur="500" fill="hold"/>
                                        <p:tgtEl>
                                          <p:spTgt spid="2253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539"/>
                                        </p:tgtEl>
                                        <p:attrNameLst>
                                          <p:attrName>style.visibility</p:attrName>
                                        </p:attrNameLst>
                                      </p:cBhvr>
                                      <p:to>
                                        <p:strVal val="visible"/>
                                      </p:to>
                                    </p:set>
                                    <p:anim calcmode="lin" valueType="num">
                                      <p:cBhvr additive="base">
                                        <p:cTn id="15" dur="500" fill="hold"/>
                                        <p:tgtEl>
                                          <p:spTgt spid="22539"/>
                                        </p:tgtEl>
                                        <p:attrNameLst>
                                          <p:attrName>ppt_x</p:attrName>
                                        </p:attrNameLst>
                                      </p:cBhvr>
                                      <p:tavLst>
                                        <p:tav tm="0">
                                          <p:val>
                                            <p:strVal val="#ppt_x"/>
                                          </p:val>
                                        </p:tav>
                                        <p:tav tm="100000">
                                          <p:val>
                                            <p:strVal val="#ppt_x"/>
                                          </p:val>
                                        </p:tav>
                                      </p:tavLst>
                                    </p:anim>
                                    <p:anim calcmode="lin" valueType="num">
                                      <p:cBhvr additive="base">
                                        <p:cTn id="16" dur="500" fill="hold"/>
                                        <p:tgtEl>
                                          <p:spTgt spid="2253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6"/>
          <p:cNvSpPr txBox="1">
            <a:spLocks noChangeArrowheads="1"/>
          </p:cNvSpPr>
          <p:nvPr/>
        </p:nvSpPr>
        <p:spPr bwMode="auto">
          <a:xfrm>
            <a:off x="179388" y="188913"/>
            <a:ext cx="8812212"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120000"/>
              </a:lnSpc>
              <a:spcBef>
                <a:spcPct val="50000"/>
              </a:spcBef>
            </a:pPr>
            <a:r>
              <a:rPr kumimoji="1" lang="zh-CN" altLang="en-US" dirty="0">
                <a:solidFill>
                  <a:srgbClr val="0000FF"/>
                </a:solidFill>
              </a:rPr>
              <a:t>例</a:t>
            </a:r>
            <a:r>
              <a:rPr kumimoji="1" lang="en-US" altLang="zh-CN" dirty="0">
                <a:solidFill>
                  <a:srgbClr val="0000FF"/>
                </a:solidFill>
              </a:rPr>
              <a:t>4-7</a:t>
            </a:r>
            <a:r>
              <a:rPr kumimoji="1" lang="en-US" altLang="zh-CN" dirty="0">
                <a:solidFill>
                  <a:prstClr val="black"/>
                </a:solidFill>
              </a:rPr>
              <a:t> </a:t>
            </a:r>
            <a:r>
              <a:rPr kumimoji="1" lang="zh-CN" altLang="en-US" dirty="0">
                <a:solidFill>
                  <a:prstClr val="black"/>
                </a:solidFill>
              </a:rPr>
              <a:t>起重机用钢丝绳吊运一质量为</a:t>
            </a:r>
            <a:r>
              <a:rPr kumimoji="1" lang="en-US" altLang="zh-CN" i="1" dirty="0">
                <a:solidFill>
                  <a:prstClr val="black"/>
                </a:solidFill>
              </a:rPr>
              <a:t>m </a:t>
            </a:r>
            <a:r>
              <a:rPr kumimoji="1" lang="zh-CN" altLang="en-US" dirty="0">
                <a:solidFill>
                  <a:prstClr val="black"/>
                </a:solidFill>
              </a:rPr>
              <a:t>的物体，以速度</a:t>
            </a:r>
            <a:r>
              <a:rPr kumimoji="1" lang="en-US" altLang="zh-CN" i="1" dirty="0">
                <a:solidFill>
                  <a:prstClr val="black"/>
                </a:solidFill>
              </a:rPr>
              <a:t>v</a:t>
            </a:r>
            <a:r>
              <a:rPr kumimoji="1" lang="en-US" altLang="zh-CN" baseline="-25000" dirty="0">
                <a:solidFill>
                  <a:prstClr val="black"/>
                </a:solidFill>
              </a:rPr>
              <a:t>0  </a:t>
            </a:r>
            <a:r>
              <a:rPr kumimoji="1" lang="zh-CN" altLang="en-US" dirty="0">
                <a:solidFill>
                  <a:prstClr val="black"/>
                </a:solidFill>
              </a:rPr>
              <a:t>作匀速下降，如图所示。当起重机突然刹车时，物体因惯性进行下降，问使钢丝绳再有多少微小的伸长？</a:t>
            </a:r>
            <a:r>
              <a:rPr kumimoji="1" lang="en-US" altLang="zh-CN" dirty="0">
                <a:solidFill>
                  <a:prstClr val="black"/>
                </a:solidFill>
              </a:rPr>
              <a:t>(</a:t>
            </a:r>
            <a:r>
              <a:rPr kumimoji="1" lang="zh-CN" altLang="en-US" dirty="0">
                <a:solidFill>
                  <a:prstClr val="black"/>
                </a:solidFill>
              </a:rPr>
              <a:t>设钢丝绳的劲度系数为</a:t>
            </a:r>
            <a:r>
              <a:rPr kumimoji="1" lang="en-US" altLang="zh-CN" dirty="0">
                <a:solidFill>
                  <a:prstClr val="black"/>
                </a:solidFill>
              </a:rPr>
              <a:t>k</a:t>
            </a:r>
            <a:r>
              <a:rPr kumimoji="1" lang="zh-CN" altLang="en-US" dirty="0">
                <a:solidFill>
                  <a:prstClr val="black"/>
                </a:solidFill>
              </a:rPr>
              <a:t>，钢丝绳的重力忽略不计</a:t>
            </a:r>
            <a:r>
              <a:rPr kumimoji="1" lang="en-US" altLang="zh-CN" dirty="0">
                <a:solidFill>
                  <a:prstClr val="black"/>
                </a:solidFill>
              </a:rPr>
              <a:t>)</a:t>
            </a:r>
            <a:r>
              <a:rPr kumimoji="1" lang="zh-CN" altLang="en-US" dirty="0">
                <a:solidFill>
                  <a:prstClr val="black"/>
                </a:solidFill>
              </a:rPr>
              <a:t>。这样突然刹车后，钢丝绳所受的最大拉力将有多大？</a:t>
            </a:r>
          </a:p>
        </p:txBody>
      </p:sp>
      <p:grpSp>
        <p:nvGrpSpPr>
          <p:cNvPr id="2" name="组合 8"/>
          <p:cNvGrpSpPr>
            <a:grpSpLocks/>
          </p:cNvGrpSpPr>
          <p:nvPr/>
        </p:nvGrpSpPr>
        <p:grpSpPr bwMode="auto">
          <a:xfrm>
            <a:off x="1547813" y="3060700"/>
            <a:ext cx="6192837" cy="3368675"/>
            <a:chOff x="1547813" y="3060700"/>
            <a:chExt cx="6192837" cy="3368675"/>
          </a:xfrm>
        </p:grpSpPr>
        <p:pic>
          <p:nvPicPr>
            <p:cNvPr id="120836" name="Picture 71" descr="图3-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813" y="3060700"/>
              <a:ext cx="6192837"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矩形 7"/>
            <p:cNvSpPr>
              <a:spLocks noChangeArrowheads="1"/>
            </p:cNvSpPr>
            <p:nvPr/>
          </p:nvSpPr>
          <p:spPr bwMode="auto">
            <a:xfrm>
              <a:off x="6429375" y="6072188"/>
              <a:ext cx="1214438" cy="3571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grpSp>
    </p:spTree>
    <p:extLst>
      <p:ext uri="{BB962C8B-B14F-4D97-AF65-F5344CB8AC3E}">
        <p14:creationId xmlns:p14="http://schemas.microsoft.com/office/powerpoint/2010/main" val="1847056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4" name="Text Box 6"/>
          <p:cNvSpPr txBox="1">
            <a:spLocks noChangeArrowheads="1"/>
          </p:cNvSpPr>
          <p:nvPr/>
        </p:nvSpPr>
        <p:spPr bwMode="auto">
          <a:xfrm>
            <a:off x="1044575" y="115888"/>
            <a:ext cx="66230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120000"/>
              </a:lnSpc>
              <a:spcBef>
                <a:spcPct val="50000"/>
              </a:spcBef>
            </a:pPr>
            <a:r>
              <a:rPr kumimoji="1" lang="zh-CN" altLang="en-US">
                <a:solidFill>
                  <a:prstClr val="black"/>
                </a:solidFill>
                <a:latin typeface="宋体" pitchFamily="2" charset="-122"/>
              </a:rPr>
              <a:t>研究物体、地球和钢丝绳所组成的系统。系统的机械能守恒。</a:t>
            </a:r>
            <a:endParaRPr kumimoji="1" lang="zh-CN" altLang="en-US" b="0">
              <a:solidFill>
                <a:prstClr val="black"/>
              </a:solidFill>
              <a:latin typeface="宋体" pitchFamily="2" charset="-122"/>
            </a:endParaRPr>
          </a:p>
        </p:txBody>
      </p:sp>
      <p:sp>
        <p:nvSpPr>
          <p:cNvPr id="84032" name="Rectangle 64"/>
          <p:cNvSpPr>
            <a:spLocks noChangeArrowheads="1"/>
          </p:cNvSpPr>
          <p:nvPr/>
        </p:nvSpPr>
        <p:spPr bwMode="auto">
          <a:xfrm>
            <a:off x="323850" y="187325"/>
            <a:ext cx="1076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rPr>
              <a:t>解：  </a:t>
            </a:r>
          </a:p>
        </p:txBody>
      </p:sp>
      <p:sp>
        <p:nvSpPr>
          <p:cNvPr id="84033" name="Rectangle 65"/>
          <p:cNvSpPr>
            <a:spLocks noChangeArrowheads="1"/>
          </p:cNvSpPr>
          <p:nvPr/>
        </p:nvSpPr>
        <p:spPr bwMode="auto">
          <a:xfrm>
            <a:off x="396875" y="1123950"/>
            <a:ext cx="48958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120000"/>
              </a:lnSpc>
            </a:pPr>
            <a:r>
              <a:rPr kumimoji="1" lang="zh-CN" altLang="en-US">
                <a:solidFill>
                  <a:prstClr val="black"/>
                </a:solidFill>
              </a:rPr>
              <a:t>首先讨论起重机突然停止的瞬时位置处的机械能，</a:t>
            </a:r>
          </a:p>
        </p:txBody>
      </p:sp>
      <p:graphicFrame>
        <p:nvGraphicFramePr>
          <p:cNvPr id="84035" name="Object 67"/>
          <p:cNvGraphicFramePr>
            <a:graphicFrameLocks noChangeAspect="1"/>
          </p:cNvGraphicFramePr>
          <p:nvPr/>
        </p:nvGraphicFramePr>
        <p:xfrm>
          <a:off x="2268538" y="2708275"/>
          <a:ext cx="2447925" cy="1100138"/>
        </p:xfrm>
        <a:graphic>
          <a:graphicData uri="http://schemas.openxmlformats.org/presentationml/2006/ole">
            <mc:AlternateContent xmlns:mc="http://schemas.openxmlformats.org/markup-compatibility/2006">
              <mc:Choice xmlns:v="urn:schemas-microsoft-com:vml" Requires="v">
                <p:oleObj spid="_x0000_s37899" name="公式" r:id="rId3" imgW="748975" imgH="393529" progId="Equation.3">
                  <p:embed/>
                </p:oleObj>
              </mc:Choice>
              <mc:Fallback>
                <p:oleObj name="公式" r:id="rId3" imgW="748975"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2708275"/>
                        <a:ext cx="2447925" cy="110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036" name="Object 68"/>
          <p:cNvGraphicFramePr>
            <a:graphicFrameLocks noChangeAspect="1"/>
          </p:cNvGraphicFramePr>
          <p:nvPr/>
        </p:nvGraphicFramePr>
        <p:xfrm>
          <a:off x="2268538" y="3749675"/>
          <a:ext cx="2374900" cy="1085850"/>
        </p:xfrm>
        <a:graphic>
          <a:graphicData uri="http://schemas.openxmlformats.org/presentationml/2006/ole">
            <mc:AlternateContent xmlns:mc="http://schemas.openxmlformats.org/markup-compatibility/2006">
              <mc:Choice xmlns:v="urn:schemas-microsoft-com:vml" Requires="v">
                <p:oleObj spid="_x0000_s37900" name="公式" r:id="rId5" imgW="736280" imgH="393529" progId="Equation.3">
                  <p:embed/>
                </p:oleObj>
              </mc:Choice>
              <mc:Fallback>
                <p:oleObj name="公式" r:id="rId5" imgW="736280"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3749675"/>
                        <a:ext cx="237490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037" name="Object 69"/>
          <p:cNvGraphicFramePr>
            <a:graphicFrameLocks noChangeAspect="1"/>
          </p:cNvGraphicFramePr>
          <p:nvPr/>
        </p:nvGraphicFramePr>
        <p:xfrm>
          <a:off x="2555875" y="5805488"/>
          <a:ext cx="1584325" cy="695325"/>
        </p:xfrm>
        <a:graphic>
          <a:graphicData uri="http://schemas.openxmlformats.org/presentationml/2006/ole">
            <mc:AlternateContent xmlns:mc="http://schemas.openxmlformats.org/markup-compatibility/2006">
              <mc:Choice xmlns:v="urn:schemas-microsoft-com:vml" Requires="v">
                <p:oleObj spid="_x0000_s37901" name="公式" r:id="rId7" imgW="494870" imgH="253780" progId="Equation.3">
                  <p:embed/>
                </p:oleObj>
              </mc:Choice>
              <mc:Fallback>
                <p:oleObj name="公式" r:id="rId7" imgW="494870" imgH="2537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5805488"/>
                        <a:ext cx="158432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038" name="Rectangle 70"/>
          <p:cNvSpPr>
            <a:spLocks noChangeArrowheads="1"/>
          </p:cNvSpPr>
          <p:nvPr/>
        </p:nvSpPr>
        <p:spPr bwMode="auto">
          <a:xfrm>
            <a:off x="323850" y="4797425"/>
            <a:ext cx="777716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120000"/>
              </a:lnSpc>
            </a:pPr>
            <a:r>
              <a:rPr kumimoji="1" lang="en-US" altLang="zh-CN">
                <a:solidFill>
                  <a:prstClr val="black"/>
                </a:solidFill>
              </a:rPr>
              <a:t>    </a:t>
            </a:r>
            <a:r>
              <a:rPr kumimoji="1" lang="zh-CN" altLang="en-US">
                <a:solidFill>
                  <a:prstClr val="black"/>
                </a:solidFill>
              </a:rPr>
              <a:t>设物体因惯性继续下降的微小距离为</a:t>
            </a:r>
            <a:r>
              <a:rPr kumimoji="1" lang="en-US" altLang="zh-CN" i="1">
                <a:solidFill>
                  <a:prstClr val="black"/>
                </a:solidFill>
              </a:rPr>
              <a:t>h</a:t>
            </a:r>
            <a:r>
              <a:rPr kumimoji="1" lang="zh-CN" altLang="en-US">
                <a:solidFill>
                  <a:prstClr val="black"/>
                </a:solidFill>
              </a:rPr>
              <a:t>，并以这最低位置作为重力势能的零点，则有：</a:t>
            </a:r>
          </a:p>
        </p:txBody>
      </p:sp>
      <p:sp>
        <p:nvSpPr>
          <p:cNvPr id="84039" name="Rectangle 71"/>
          <p:cNvSpPr>
            <a:spLocks noChangeArrowheads="1"/>
          </p:cNvSpPr>
          <p:nvPr/>
        </p:nvSpPr>
        <p:spPr bwMode="auto">
          <a:xfrm>
            <a:off x="468313" y="2276475"/>
            <a:ext cx="46799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120000"/>
              </a:lnSpc>
            </a:pPr>
            <a:r>
              <a:rPr kumimoji="1" lang="en-US" altLang="zh-CN">
                <a:solidFill>
                  <a:prstClr val="black"/>
                </a:solidFill>
              </a:rPr>
              <a:t>   </a:t>
            </a:r>
            <a:r>
              <a:rPr kumimoji="1" lang="zh-CN" altLang="en-US">
                <a:solidFill>
                  <a:prstClr val="black"/>
                </a:solidFill>
              </a:rPr>
              <a:t>设这时钢丝绳的伸长量为</a:t>
            </a:r>
            <a:r>
              <a:rPr kumimoji="1" lang="en-US" altLang="zh-CN" i="1">
                <a:solidFill>
                  <a:prstClr val="black"/>
                </a:solidFill>
              </a:rPr>
              <a:t>x</a:t>
            </a:r>
            <a:r>
              <a:rPr kumimoji="1" lang="en-US" altLang="zh-CN" baseline="-25000">
                <a:solidFill>
                  <a:prstClr val="black"/>
                </a:solidFill>
              </a:rPr>
              <a:t>0</a:t>
            </a:r>
            <a:r>
              <a:rPr kumimoji="1" lang="zh-CN" altLang="en-US">
                <a:solidFill>
                  <a:prstClr val="black"/>
                </a:solidFill>
              </a:rPr>
              <a:t>，则有：</a:t>
            </a:r>
          </a:p>
        </p:txBody>
      </p:sp>
      <p:pic>
        <p:nvPicPr>
          <p:cNvPr id="61450" name="Picture 79" descr="图3-14 起重机吊运物体"/>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981075"/>
            <a:ext cx="345598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1" name="矩形 14"/>
          <p:cNvSpPr>
            <a:spLocks noChangeArrowheads="1"/>
          </p:cNvSpPr>
          <p:nvPr/>
        </p:nvSpPr>
        <p:spPr bwMode="auto">
          <a:xfrm>
            <a:off x="7429500" y="3929063"/>
            <a:ext cx="1214438" cy="3571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spTree>
    <p:extLst>
      <p:ext uri="{BB962C8B-B14F-4D97-AF65-F5344CB8AC3E}">
        <p14:creationId xmlns:p14="http://schemas.microsoft.com/office/powerpoint/2010/main" val="29133611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4032"/>
                                        </p:tgtEl>
                                        <p:attrNameLst>
                                          <p:attrName>style.visibility</p:attrName>
                                        </p:attrNameLst>
                                      </p:cBhvr>
                                      <p:to>
                                        <p:strVal val="visible"/>
                                      </p:to>
                                    </p:set>
                                    <p:animEffect transition="in" filter="wipe(left)">
                                      <p:cBhvr>
                                        <p:cTn id="7" dur="500"/>
                                        <p:tgtEl>
                                          <p:spTgt spid="840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3974"/>
                                        </p:tgtEl>
                                        <p:attrNameLst>
                                          <p:attrName>style.visibility</p:attrName>
                                        </p:attrNameLst>
                                      </p:cBhvr>
                                      <p:to>
                                        <p:strVal val="visible"/>
                                      </p:to>
                                    </p:set>
                                    <p:animEffect transition="in" filter="wipe(left)">
                                      <p:cBhvr>
                                        <p:cTn id="12" dur="500"/>
                                        <p:tgtEl>
                                          <p:spTgt spid="839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4033"/>
                                        </p:tgtEl>
                                        <p:attrNameLst>
                                          <p:attrName>style.visibility</p:attrName>
                                        </p:attrNameLst>
                                      </p:cBhvr>
                                      <p:to>
                                        <p:strVal val="visible"/>
                                      </p:to>
                                    </p:set>
                                    <p:animEffect transition="in" filter="wipe(left)">
                                      <p:cBhvr>
                                        <p:cTn id="17" dur="500"/>
                                        <p:tgtEl>
                                          <p:spTgt spid="840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4039"/>
                                        </p:tgtEl>
                                        <p:attrNameLst>
                                          <p:attrName>style.visibility</p:attrName>
                                        </p:attrNameLst>
                                      </p:cBhvr>
                                      <p:to>
                                        <p:strVal val="visible"/>
                                      </p:to>
                                    </p:set>
                                    <p:animEffect transition="in" filter="wipe(left)">
                                      <p:cBhvr>
                                        <p:cTn id="22" dur="500"/>
                                        <p:tgtEl>
                                          <p:spTgt spid="840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4035"/>
                                        </p:tgtEl>
                                        <p:attrNameLst>
                                          <p:attrName>style.visibility</p:attrName>
                                        </p:attrNameLst>
                                      </p:cBhvr>
                                      <p:to>
                                        <p:strVal val="visible"/>
                                      </p:to>
                                    </p:set>
                                    <p:animEffect transition="in" filter="wipe(left)">
                                      <p:cBhvr>
                                        <p:cTn id="27" dur="500"/>
                                        <p:tgtEl>
                                          <p:spTgt spid="8403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4036"/>
                                        </p:tgtEl>
                                        <p:attrNameLst>
                                          <p:attrName>style.visibility</p:attrName>
                                        </p:attrNameLst>
                                      </p:cBhvr>
                                      <p:to>
                                        <p:strVal val="visible"/>
                                      </p:to>
                                    </p:set>
                                    <p:animEffect transition="in" filter="wipe(left)">
                                      <p:cBhvr>
                                        <p:cTn id="32" dur="500"/>
                                        <p:tgtEl>
                                          <p:spTgt spid="840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038"/>
                                        </p:tgtEl>
                                        <p:attrNameLst>
                                          <p:attrName>style.visibility</p:attrName>
                                        </p:attrNameLst>
                                      </p:cBhvr>
                                      <p:to>
                                        <p:strVal val="visible"/>
                                      </p:to>
                                    </p:set>
                                    <p:animEffect transition="in" filter="wipe(left)">
                                      <p:cBhvr>
                                        <p:cTn id="37" dur="500"/>
                                        <p:tgtEl>
                                          <p:spTgt spid="840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4037"/>
                                        </p:tgtEl>
                                        <p:attrNameLst>
                                          <p:attrName>style.visibility</p:attrName>
                                        </p:attrNameLst>
                                      </p:cBhvr>
                                      <p:to>
                                        <p:strVal val="visible"/>
                                      </p:to>
                                    </p:set>
                                    <p:animEffect transition="in" filter="wipe(left)">
                                      <p:cBhvr>
                                        <p:cTn id="42" dur="500"/>
                                        <p:tgtEl>
                                          <p:spTgt spid="8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autoUpdateAnimBg="0"/>
      <p:bldP spid="84032" grpId="0"/>
      <p:bldP spid="84033" grpId="0"/>
      <p:bldP spid="84038" grpId="0"/>
      <p:bldP spid="8403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6" name="Rectangle 6"/>
          <p:cNvSpPr>
            <a:spLocks noChangeArrowheads="1"/>
          </p:cNvSpPr>
          <p:nvPr/>
        </p:nvSpPr>
        <p:spPr bwMode="auto">
          <a:xfrm>
            <a:off x="322263" y="260350"/>
            <a:ext cx="7129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prstClr val="black"/>
                </a:solidFill>
              </a:rPr>
              <a:t>再讨论物体下降到最低位置时的机械能：</a:t>
            </a:r>
          </a:p>
        </p:txBody>
      </p:sp>
      <p:graphicFrame>
        <p:nvGraphicFramePr>
          <p:cNvPr id="87049" name="Object 9"/>
          <p:cNvGraphicFramePr>
            <a:graphicFrameLocks noChangeAspect="1"/>
          </p:cNvGraphicFramePr>
          <p:nvPr/>
        </p:nvGraphicFramePr>
        <p:xfrm>
          <a:off x="2700338" y="765175"/>
          <a:ext cx="3529012" cy="1084263"/>
        </p:xfrm>
        <a:graphic>
          <a:graphicData uri="http://schemas.openxmlformats.org/presentationml/2006/ole">
            <mc:AlternateContent xmlns:mc="http://schemas.openxmlformats.org/markup-compatibility/2006">
              <mc:Choice xmlns:v="urn:schemas-microsoft-com:vml" Requires="v">
                <p:oleObj spid="_x0000_s38932" name="公式" r:id="rId3" imgW="1143000" imgH="393700" progId="Equation.3">
                  <p:embed/>
                </p:oleObj>
              </mc:Choice>
              <mc:Fallback>
                <p:oleObj name="公式" r:id="rId3" imgW="11430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765175"/>
                        <a:ext cx="3529012" cy="108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50" name="Object 10"/>
          <p:cNvGraphicFramePr>
            <a:graphicFrameLocks noChangeAspect="1"/>
          </p:cNvGraphicFramePr>
          <p:nvPr/>
        </p:nvGraphicFramePr>
        <p:xfrm>
          <a:off x="684213" y="981075"/>
          <a:ext cx="1584325" cy="590550"/>
        </p:xfrm>
        <a:graphic>
          <a:graphicData uri="http://schemas.openxmlformats.org/presentationml/2006/ole">
            <mc:AlternateContent xmlns:mc="http://schemas.openxmlformats.org/markup-compatibility/2006">
              <mc:Choice xmlns:v="urn:schemas-microsoft-com:vml" Requires="v">
                <p:oleObj spid="_x0000_s38933" name="公式" r:id="rId5" imgW="494870" imgH="215713" progId="Equation.3">
                  <p:embed/>
                </p:oleObj>
              </mc:Choice>
              <mc:Fallback>
                <p:oleObj name="公式" r:id="rId5" imgW="494870" imgH="2157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981075"/>
                        <a:ext cx="15843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53" name="Object 13"/>
          <p:cNvGraphicFramePr>
            <a:graphicFrameLocks noChangeAspect="1"/>
          </p:cNvGraphicFramePr>
          <p:nvPr/>
        </p:nvGraphicFramePr>
        <p:xfrm>
          <a:off x="6732588" y="909638"/>
          <a:ext cx="1512887" cy="688975"/>
        </p:xfrm>
        <a:graphic>
          <a:graphicData uri="http://schemas.openxmlformats.org/presentationml/2006/ole">
            <mc:AlternateContent xmlns:mc="http://schemas.openxmlformats.org/markup-compatibility/2006">
              <mc:Choice xmlns:v="urn:schemas-microsoft-com:vml" Requires="v">
                <p:oleObj spid="_x0000_s38934" name="公式" r:id="rId7" imgW="494870" imgH="253780" progId="Equation.3">
                  <p:embed/>
                </p:oleObj>
              </mc:Choice>
              <mc:Fallback>
                <p:oleObj name="公式" r:id="rId7" imgW="494870" imgH="2537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2588" y="909638"/>
                        <a:ext cx="1512887"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54" name="Rectangle 14"/>
          <p:cNvSpPr>
            <a:spLocks noChangeArrowheads="1"/>
          </p:cNvSpPr>
          <p:nvPr/>
        </p:nvSpPr>
        <p:spPr bwMode="auto">
          <a:xfrm>
            <a:off x="323850" y="1773238"/>
            <a:ext cx="287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prstClr val="black"/>
                </a:solidFill>
              </a:rPr>
              <a:t>机械能守恒：</a:t>
            </a:r>
          </a:p>
        </p:txBody>
      </p:sp>
      <p:graphicFrame>
        <p:nvGraphicFramePr>
          <p:cNvPr id="87055" name="Object 15"/>
          <p:cNvGraphicFramePr>
            <a:graphicFrameLocks noChangeAspect="1"/>
          </p:cNvGraphicFramePr>
          <p:nvPr/>
        </p:nvGraphicFramePr>
        <p:xfrm>
          <a:off x="539750" y="2565400"/>
          <a:ext cx="7129463" cy="1111250"/>
        </p:xfrm>
        <a:graphic>
          <a:graphicData uri="http://schemas.openxmlformats.org/presentationml/2006/ole">
            <mc:AlternateContent xmlns:mc="http://schemas.openxmlformats.org/markup-compatibility/2006">
              <mc:Choice xmlns:v="urn:schemas-microsoft-com:vml" Requires="v">
                <p:oleObj spid="_x0000_s38935" name="公式" r:id="rId9" imgW="2159000" imgH="393700" progId="Equation.3">
                  <p:embed/>
                </p:oleObj>
              </mc:Choice>
              <mc:Fallback>
                <p:oleObj name="公式" r:id="rId9" imgW="2159000" imgH="393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2565400"/>
                        <a:ext cx="7129463" cy="111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56" name="Rectangle 16"/>
          <p:cNvSpPr>
            <a:spLocks noChangeArrowheads="1"/>
          </p:cNvSpPr>
          <p:nvPr/>
        </p:nvSpPr>
        <p:spPr bwMode="auto">
          <a:xfrm>
            <a:off x="323850" y="3860800"/>
            <a:ext cx="42481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120000"/>
              </a:lnSpc>
            </a:pPr>
            <a:r>
              <a:rPr kumimoji="1" lang="zh-CN" altLang="en-US">
                <a:solidFill>
                  <a:prstClr val="black"/>
                </a:solidFill>
              </a:rPr>
              <a:t>物体作匀速运动时，钢丝绳的伸长量</a:t>
            </a:r>
            <a:r>
              <a:rPr kumimoji="1" lang="en-US" altLang="zh-CN" i="1">
                <a:solidFill>
                  <a:prstClr val="black"/>
                </a:solidFill>
              </a:rPr>
              <a:t>x</a:t>
            </a:r>
            <a:r>
              <a:rPr kumimoji="1" lang="en-US" altLang="zh-CN" baseline="-25000">
                <a:solidFill>
                  <a:prstClr val="black"/>
                </a:solidFill>
              </a:rPr>
              <a:t>0</a:t>
            </a:r>
            <a:r>
              <a:rPr kumimoji="1" lang="zh-CN" altLang="en-US">
                <a:solidFill>
                  <a:prstClr val="black"/>
                </a:solidFill>
              </a:rPr>
              <a:t>满足：</a:t>
            </a:r>
          </a:p>
        </p:txBody>
      </p:sp>
      <p:graphicFrame>
        <p:nvGraphicFramePr>
          <p:cNvPr id="87057" name="Object 17"/>
          <p:cNvGraphicFramePr>
            <a:graphicFrameLocks noChangeAspect="1"/>
          </p:cNvGraphicFramePr>
          <p:nvPr/>
        </p:nvGraphicFramePr>
        <p:xfrm>
          <a:off x="4716463" y="4365625"/>
          <a:ext cx="1655762" cy="647700"/>
        </p:xfrm>
        <a:graphic>
          <a:graphicData uri="http://schemas.openxmlformats.org/presentationml/2006/ole">
            <mc:AlternateContent xmlns:mc="http://schemas.openxmlformats.org/markup-compatibility/2006">
              <mc:Choice xmlns:v="urn:schemas-microsoft-com:vml" Requires="v">
                <p:oleObj spid="_x0000_s38936" name="公式" r:id="rId11" imgW="583947" imgH="228501" progId="Equation.3">
                  <p:embed/>
                </p:oleObj>
              </mc:Choice>
              <mc:Fallback>
                <p:oleObj name="公式" r:id="rId11" imgW="583947"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16463" y="4365625"/>
                        <a:ext cx="1655762"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58" name="AutoShape 18"/>
          <p:cNvSpPr>
            <a:spLocks/>
          </p:cNvSpPr>
          <p:nvPr/>
        </p:nvSpPr>
        <p:spPr bwMode="auto">
          <a:xfrm>
            <a:off x="7596188" y="3213100"/>
            <a:ext cx="144462" cy="1655763"/>
          </a:xfrm>
          <a:prstGeom prst="rightBrace">
            <a:avLst>
              <a:gd name="adj1" fmla="val 9551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sp>
        <p:nvSpPr>
          <p:cNvPr id="87059" name="AutoShape 19"/>
          <p:cNvSpPr>
            <a:spLocks noChangeArrowheads="1"/>
          </p:cNvSpPr>
          <p:nvPr/>
        </p:nvSpPr>
        <p:spPr bwMode="auto">
          <a:xfrm>
            <a:off x="2771775" y="5734050"/>
            <a:ext cx="576263" cy="144463"/>
          </a:xfrm>
          <a:prstGeom prst="rightArrow">
            <a:avLst>
              <a:gd name="adj1" fmla="val 50000"/>
              <a:gd name="adj2" fmla="val 99725"/>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graphicFrame>
        <p:nvGraphicFramePr>
          <p:cNvPr id="87060" name="Object 20"/>
          <p:cNvGraphicFramePr>
            <a:graphicFrameLocks noChangeAspect="1"/>
          </p:cNvGraphicFramePr>
          <p:nvPr/>
        </p:nvGraphicFramePr>
        <p:xfrm>
          <a:off x="3708400" y="5157788"/>
          <a:ext cx="2159000" cy="1290637"/>
        </p:xfrm>
        <a:graphic>
          <a:graphicData uri="http://schemas.openxmlformats.org/presentationml/2006/ole">
            <mc:AlternateContent xmlns:mc="http://schemas.openxmlformats.org/markup-compatibility/2006">
              <mc:Choice xmlns:v="urn:schemas-microsoft-com:vml" Requires="v">
                <p:oleObj spid="_x0000_s38937" name="公式" r:id="rId13" imgW="634725" imgH="444307" progId="Equation.3">
                  <p:embed/>
                </p:oleObj>
              </mc:Choice>
              <mc:Fallback>
                <p:oleObj name="公式" r:id="rId13" imgW="634725" imgH="44430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8400" y="5157788"/>
                        <a:ext cx="2159000" cy="129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35136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046"/>
                                        </p:tgtEl>
                                        <p:attrNameLst>
                                          <p:attrName>style.visibility</p:attrName>
                                        </p:attrNameLst>
                                      </p:cBhvr>
                                      <p:to>
                                        <p:strVal val="visible"/>
                                      </p:to>
                                    </p:set>
                                    <p:animEffect transition="in" filter="wipe(left)">
                                      <p:cBhvr>
                                        <p:cTn id="7" dur="500"/>
                                        <p:tgtEl>
                                          <p:spTgt spid="870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7050"/>
                                        </p:tgtEl>
                                        <p:attrNameLst>
                                          <p:attrName>style.visibility</p:attrName>
                                        </p:attrNameLst>
                                      </p:cBhvr>
                                      <p:to>
                                        <p:strVal val="visible"/>
                                      </p:to>
                                    </p:set>
                                    <p:animEffect transition="in" filter="wipe(left)">
                                      <p:cBhvr>
                                        <p:cTn id="12" dur="500"/>
                                        <p:tgtEl>
                                          <p:spTgt spid="870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87049"/>
                                        </p:tgtEl>
                                        <p:attrNameLst>
                                          <p:attrName>style.visibility</p:attrName>
                                        </p:attrNameLst>
                                      </p:cBhvr>
                                      <p:to>
                                        <p:strVal val="visible"/>
                                      </p:to>
                                    </p:set>
                                    <p:animEffect transition="in" filter="wipe(left)">
                                      <p:cBhvr>
                                        <p:cTn id="17" dur="500"/>
                                        <p:tgtEl>
                                          <p:spTgt spid="870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7053"/>
                                        </p:tgtEl>
                                        <p:attrNameLst>
                                          <p:attrName>style.visibility</p:attrName>
                                        </p:attrNameLst>
                                      </p:cBhvr>
                                      <p:to>
                                        <p:strVal val="visible"/>
                                      </p:to>
                                    </p:set>
                                    <p:animEffect transition="in" filter="wipe(left)">
                                      <p:cBhvr>
                                        <p:cTn id="22" dur="500"/>
                                        <p:tgtEl>
                                          <p:spTgt spid="870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7054"/>
                                        </p:tgtEl>
                                        <p:attrNameLst>
                                          <p:attrName>style.visibility</p:attrName>
                                        </p:attrNameLst>
                                      </p:cBhvr>
                                      <p:to>
                                        <p:strVal val="visible"/>
                                      </p:to>
                                    </p:set>
                                    <p:animEffect transition="in" filter="wipe(left)">
                                      <p:cBhvr>
                                        <p:cTn id="27" dur="500"/>
                                        <p:tgtEl>
                                          <p:spTgt spid="870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7055"/>
                                        </p:tgtEl>
                                        <p:attrNameLst>
                                          <p:attrName>style.visibility</p:attrName>
                                        </p:attrNameLst>
                                      </p:cBhvr>
                                      <p:to>
                                        <p:strVal val="visible"/>
                                      </p:to>
                                    </p:set>
                                    <p:animEffect transition="in" filter="wipe(left)">
                                      <p:cBhvr>
                                        <p:cTn id="32" dur="500"/>
                                        <p:tgtEl>
                                          <p:spTgt spid="8705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7056"/>
                                        </p:tgtEl>
                                        <p:attrNameLst>
                                          <p:attrName>style.visibility</p:attrName>
                                        </p:attrNameLst>
                                      </p:cBhvr>
                                      <p:to>
                                        <p:strVal val="visible"/>
                                      </p:to>
                                    </p:set>
                                    <p:animEffect transition="in" filter="wipe(left)">
                                      <p:cBhvr>
                                        <p:cTn id="37" dur="500"/>
                                        <p:tgtEl>
                                          <p:spTgt spid="8705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87057"/>
                                        </p:tgtEl>
                                        <p:attrNameLst>
                                          <p:attrName>style.visibility</p:attrName>
                                        </p:attrNameLst>
                                      </p:cBhvr>
                                      <p:to>
                                        <p:strVal val="visible"/>
                                      </p:to>
                                    </p:set>
                                    <p:animEffect transition="in" filter="wipe(left)">
                                      <p:cBhvr>
                                        <p:cTn id="42" dur="500"/>
                                        <p:tgtEl>
                                          <p:spTgt spid="8705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7058"/>
                                        </p:tgtEl>
                                        <p:attrNameLst>
                                          <p:attrName>style.visibility</p:attrName>
                                        </p:attrNameLst>
                                      </p:cBhvr>
                                      <p:to>
                                        <p:strVal val="visible"/>
                                      </p:to>
                                    </p:set>
                                    <p:animEffect transition="in" filter="wipe(left)">
                                      <p:cBhvr>
                                        <p:cTn id="47" dur="500"/>
                                        <p:tgtEl>
                                          <p:spTgt spid="87058"/>
                                        </p:tgtEl>
                                      </p:cBhvr>
                                    </p:animEffect>
                                  </p:childTnLst>
                                </p:cTn>
                              </p:par>
                            </p:childTnLst>
                          </p:cTn>
                        </p:par>
                        <p:par>
                          <p:cTn id="48" fill="hold" nodeType="afterGroup">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87059"/>
                                        </p:tgtEl>
                                        <p:attrNameLst>
                                          <p:attrName>style.visibility</p:attrName>
                                        </p:attrNameLst>
                                      </p:cBhvr>
                                      <p:to>
                                        <p:strVal val="visible"/>
                                      </p:to>
                                    </p:set>
                                    <p:animEffect transition="in" filter="wipe(left)">
                                      <p:cBhvr>
                                        <p:cTn id="51" dur="500"/>
                                        <p:tgtEl>
                                          <p:spTgt spid="8705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87060"/>
                                        </p:tgtEl>
                                        <p:attrNameLst>
                                          <p:attrName>style.visibility</p:attrName>
                                        </p:attrNameLst>
                                      </p:cBhvr>
                                      <p:to>
                                        <p:strVal val="visible"/>
                                      </p:to>
                                    </p:set>
                                    <p:animEffect transition="in" filter="wipe(left)">
                                      <p:cBhvr>
                                        <p:cTn id="56" dur="500"/>
                                        <p:tgtEl>
                                          <p:spTgt spid="87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6" grpId="0"/>
      <p:bldP spid="87054" grpId="0"/>
      <p:bldP spid="87056" grpId="0"/>
      <p:bldP spid="87058" grpId="0" animBg="1"/>
      <p:bldP spid="8705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4"/>
          <p:cNvSpPr>
            <a:spLocks noChangeArrowheads="1"/>
          </p:cNvSpPr>
          <p:nvPr/>
        </p:nvSpPr>
        <p:spPr bwMode="auto">
          <a:xfrm>
            <a:off x="468313" y="260350"/>
            <a:ext cx="8174037"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120000"/>
              </a:lnSpc>
              <a:spcBef>
                <a:spcPct val="50000"/>
              </a:spcBef>
            </a:pPr>
            <a:r>
              <a:rPr kumimoji="1" lang="zh-CN" altLang="en-US">
                <a:solidFill>
                  <a:prstClr val="black"/>
                </a:solidFill>
              </a:rPr>
              <a:t>最低位置时相应的伸长量</a:t>
            </a:r>
            <a:r>
              <a:rPr kumimoji="1" lang="en-US" altLang="zh-CN" i="1">
                <a:solidFill>
                  <a:prstClr val="black"/>
                </a:solidFill>
              </a:rPr>
              <a:t>x</a:t>
            </a:r>
            <a:r>
              <a:rPr kumimoji="1" lang="en-US" altLang="zh-CN">
                <a:solidFill>
                  <a:prstClr val="black"/>
                </a:solidFill>
              </a:rPr>
              <a:t>=</a:t>
            </a:r>
            <a:r>
              <a:rPr kumimoji="1" lang="en-US" altLang="zh-CN" i="1">
                <a:solidFill>
                  <a:prstClr val="black"/>
                </a:solidFill>
              </a:rPr>
              <a:t>x</a:t>
            </a:r>
            <a:r>
              <a:rPr kumimoji="1" lang="en-US" altLang="zh-CN" baseline="-25000">
                <a:solidFill>
                  <a:prstClr val="black"/>
                </a:solidFill>
              </a:rPr>
              <a:t>0</a:t>
            </a:r>
            <a:r>
              <a:rPr kumimoji="1" lang="en-US" altLang="zh-CN">
                <a:solidFill>
                  <a:prstClr val="black"/>
                </a:solidFill>
              </a:rPr>
              <a:t>+</a:t>
            </a:r>
            <a:r>
              <a:rPr kumimoji="1" lang="en-US" altLang="zh-CN" i="1">
                <a:solidFill>
                  <a:prstClr val="black"/>
                </a:solidFill>
              </a:rPr>
              <a:t>h</a:t>
            </a:r>
            <a:r>
              <a:rPr kumimoji="1" lang="zh-CN" altLang="en-US">
                <a:solidFill>
                  <a:prstClr val="black"/>
                </a:solidFill>
              </a:rPr>
              <a:t>是钢丝绳的最大伸长量，所以钢丝绳所受的最大拉力：</a:t>
            </a:r>
          </a:p>
        </p:txBody>
      </p:sp>
      <p:graphicFrame>
        <p:nvGraphicFramePr>
          <p:cNvPr id="120837" name="Object 5"/>
          <p:cNvGraphicFramePr>
            <a:graphicFrameLocks noChangeAspect="1"/>
          </p:cNvGraphicFramePr>
          <p:nvPr/>
        </p:nvGraphicFramePr>
        <p:xfrm>
          <a:off x="1042988" y="1773238"/>
          <a:ext cx="7056437" cy="1914525"/>
        </p:xfrm>
        <a:graphic>
          <a:graphicData uri="http://schemas.openxmlformats.org/presentationml/2006/ole">
            <mc:AlternateContent xmlns:mc="http://schemas.openxmlformats.org/markup-compatibility/2006">
              <mc:Choice xmlns:v="urn:schemas-microsoft-com:vml" Requires="v">
                <p:oleObj spid="_x0000_s39941" name="公式" r:id="rId3" imgW="2184400" imgH="660400" progId="Equation.3">
                  <p:embed/>
                </p:oleObj>
              </mc:Choice>
              <mc:Fallback>
                <p:oleObj name="公式" r:id="rId3" imgW="2184400" imgH="660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773238"/>
                        <a:ext cx="7056437"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493960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0836"/>
                                        </p:tgtEl>
                                        <p:attrNameLst>
                                          <p:attrName>style.visibility</p:attrName>
                                        </p:attrNameLst>
                                      </p:cBhvr>
                                      <p:to>
                                        <p:strVal val="visible"/>
                                      </p:to>
                                    </p:set>
                                    <p:animEffect transition="in" filter="wipe(left)">
                                      <p:cBhvr>
                                        <p:cTn id="7" dur="500"/>
                                        <p:tgtEl>
                                          <p:spTgt spid="1208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0837"/>
                                        </p:tgtEl>
                                        <p:attrNameLst>
                                          <p:attrName>style.visibility</p:attrName>
                                        </p:attrNameLst>
                                      </p:cBhvr>
                                      <p:to>
                                        <p:strVal val="visible"/>
                                      </p:to>
                                    </p:set>
                                    <p:animEffect transition="in" filter="wipe(left)">
                                      <p:cBhvr>
                                        <p:cTn id="12" dur="500"/>
                                        <p:tgtEl>
                                          <p:spTgt spid="120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6" name="内容占位符 15665" descr="gong_1"/>
          <p:cNvPicPr>
            <a:picLocks noGrp="1" noChangeAspect="1"/>
          </p:cNvPicPr>
          <p:nvPr>
            <p:ph sz="half" idx="1"/>
          </p:nvPr>
        </p:nvPicPr>
        <p:blipFill>
          <a:blip r:embed="rId3"/>
          <a:stretch>
            <a:fillRect/>
          </a:stretch>
        </p:blipFill>
        <p:spPr>
          <a:xfrm>
            <a:off x="6096000" y="3810000"/>
            <a:ext cx="2514600" cy="2501900"/>
          </a:xfrm>
        </p:spPr>
      </p:pic>
      <p:sp>
        <p:nvSpPr>
          <p:cNvPr id="15365" name="文本框 15364"/>
          <p:cNvSpPr txBox="1"/>
          <p:nvPr/>
        </p:nvSpPr>
        <p:spPr>
          <a:xfrm>
            <a:off x="855980" y="685800"/>
            <a:ext cx="2590800" cy="583565"/>
          </a:xfrm>
          <a:prstGeom prst="rect">
            <a:avLst/>
          </a:prstGeom>
          <a:noFill/>
          <a:ln w="9525">
            <a:noFill/>
          </a:ln>
        </p:spPr>
        <p:txBody>
          <a:bodyPr>
            <a:spAutoFit/>
          </a:bodyPr>
          <a:lstStyle/>
          <a:p>
            <a:pPr>
              <a:spcBef>
                <a:spcPct val="50000"/>
              </a:spcBef>
              <a:buClr>
                <a:schemeClr val="bg1"/>
              </a:buClr>
            </a:pPr>
            <a:r>
              <a:rPr lang="zh-CN" altLang="en-US" sz="3200" dirty="0">
                <a:solidFill>
                  <a:schemeClr val="hlink"/>
                </a:solidFill>
                <a:latin typeface="Times New Roman" panose="02020603050405020304" pitchFamily="18" charset="0"/>
                <a:ea typeface="黑体" panose="02010609060101010101" pitchFamily="49" charset="-122"/>
              </a:rPr>
              <a:t>一</a:t>
            </a:r>
            <a:r>
              <a:rPr lang="en-US" altLang="zh-CN" sz="3200" dirty="0">
                <a:solidFill>
                  <a:schemeClr val="hlink"/>
                </a:solidFill>
                <a:latin typeface="Times New Roman" panose="02020603050405020304" pitchFamily="18" charset="0"/>
                <a:ea typeface="黑体" panose="02010609060101010101" pitchFamily="49" charset="-122"/>
              </a:rPr>
              <a:t>. </a:t>
            </a:r>
            <a:r>
              <a:rPr lang="zh-CN" altLang="en-US" sz="3200" dirty="0">
                <a:solidFill>
                  <a:schemeClr val="hlink"/>
                </a:solidFill>
                <a:latin typeface="Times New Roman" panose="02020603050405020304" pitchFamily="18" charset="0"/>
                <a:ea typeface="黑体" panose="02010609060101010101" pitchFamily="49" charset="-122"/>
              </a:rPr>
              <a:t>恒力的功</a:t>
            </a:r>
          </a:p>
        </p:txBody>
      </p:sp>
      <p:graphicFrame>
        <p:nvGraphicFramePr>
          <p:cNvPr id="15377" name="对象 15376"/>
          <p:cNvGraphicFramePr/>
          <p:nvPr/>
        </p:nvGraphicFramePr>
        <p:xfrm>
          <a:off x="838677" y="2209800"/>
          <a:ext cx="4118610" cy="539750"/>
        </p:xfrm>
        <a:graphic>
          <a:graphicData uri="http://schemas.openxmlformats.org/presentationml/2006/ole">
            <mc:AlternateContent xmlns:mc="http://schemas.openxmlformats.org/markup-compatibility/2006">
              <mc:Choice xmlns:v="urn:schemas-microsoft-com:vml" Requires="v">
                <p:oleObj spid="_x0000_s3182" r:id="rId4" imgW="1777365" imgH="228600" progId="Equation.3">
                  <p:embed/>
                </p:oleObj>
              </mc:Choice>
              <mc:Fallback>
                <p:oleObj r:id="rId4" imgW="1777365" imgH="228600" progId="Equation.3">
                  <p:embed/>
                  <p:pic>
                    <p:nvPicPr>
                      <p:cNvPr id="0" name="图片 3087"/>
                      <p:cNvPicPr/>
                      <p:nvPr/>
                    </p:nvPicPr>
                    <p:blipFill>
                      <a:blip r:embed="rId5"/>
                      <a:stretch>
                        <a:fillRect/>
                      </a:stretch>
                    </p:blipFill>
                    <p:spPr>
                      <a:xfrm>
                        <a:off x="838677" y="2209800"/>
                        <a:ext cx="4118610" cy="539750"/>
                      </a:xfrm>
                      <a:prstGeom prst="rect">
                        <a:avLst/>
                      </a:prstGeom>
                      <a:solidFill>
                        <a:schemeClr val="bg1"/>
                      </a:solidFill>
                      <a:ln w="38100">
                        <a:noFill/>
                        <a:miter/>
                      </a:ln>
                    </p:spPr>
                  </p:pic>
                </p:oleObj>
              </mc:Fallback>
            </mc:AlternateContent>
          </a:graphicData>
        </a:graphic>
      </p:graphicFrame>
      <p:sp>
        <p:nvSpPr>
          <p:cNvPr id="15611" name="文本框 15610"/>
          <p:cNvSpPr txBox="1"/>
          <p:nvPr/>
        </p:nvSpPr>
        <p:spPr>
          <a:xfrm>
            <a:off x="609600" y="1295400"/>
            <a:ext cx="4800600" cy="884238"/>
          </a:xfrm>
          <a:prstGeom prst="rect">
            <a:avLst/>
          </a:prstGeom>
          <a:noFill/>
          <a:ln w="9525">
            <a:noFill/>
          </a:ln>
        </p:spPr>
        <p:txBody>
          <a:bodyPr>
            <a:spAutoFit/>
          </a:bodyPr>
          <a:lstStyle/>
          <a:p>
            <a:pPr>
              <a:spcBef>
                <a:spcPct val="50000"/>
              </a:spcBef>
              <a:buClr>
                <a:schemeClr val="bg1"/>
              </a:buClr>
            </a:pPr>
            <a:r>
              <a:rPr lang="en-US" altLang="zh-CN" sz="2800" dirty="0">
                <a:latin typeface="Arial" panose="020B0604020202020204" pitchFamily="34" charset="0"/>
              </a:rPr>
              <a:t> </a:t>
            </a:r>
            <a:r>
              <a:rPr lang="zh-CN" altLang="en-US" sz="2400" dirty="0">
                <a:solidFill>
                  <a:srgbClr val="1C1C1C"/>
                </a:solidFill>
                <a:latin typeface="Arial" panose="020B0604020202020204" pitchFamily="34" charset="0"/>
              </a:rPr>
              <a:t>力对质点所作的功为力在质点位移方向的分量与位移大小的乘积 </a:t>
            </a:r>
            <a:r>
              <a:rPr lang="en-US" altLang="zh-CN" sz="2400">
                <a:solidFill>
                  <a:srgbClr val="1C1C1C"/>
                </a:solidFill>
                <a:latin typeface="Arial" panose="020B0604020202020204" pitchFamily="34" charset="0"/>
              </a:rPr>
              <a:t>. </a:t>
            </a:r>
            <a:endParaRPr lang="en-US" altLang="zh-CN" sz="2400">
              <a:solidFill>
                <a:srgbClr val="000000"/>
              </a:solidFill>
              <a:latin typeface="Arial" panose="020B0604020202020204" pitchFamily="34" charset="0"/>
            </a:endParaRPr>
          </a:p>
        </p:txBody>
      </p:sp>
      <p:grpSp>
        <p:nvGrpSpPr>
          <p:cNvPr id="15636" name="组合 15635"/>
          <p:cNvGrpSpPr/>
          <p:nvPr/>
        </p:nvGrpSpPr>
        <p:grpSpPr>
          <a:xfrm>
            <a:off x="5715000" y="838200"/>
            <a:ext cx="3048000" cy="2170113"/>
            <a:chOff x="3696" y="624"/>
            <a:chExt cx="1872" cy="1440"/>
          </a:xfrm>
        </p:grpSpPr>
        <p:grpSp>
          <p:nvGrpSpPr>
            <p:cNvPr id="15637" name="组合 15636"/>
            <p:cNvGrpSpPr/>
            <p:nvPr/>
          </p:nvGrpSpPr>
          <p:grpSpPr>
            <a:xfrm>
              <a:off x="3696" y="624"/>
              <a:ext cx="1872" cy="1440"/>
              <a:chOff x="3696" y="624"/>
              <a:chExt cx="1872" cy="1440"/>
            </a:xfrm>
          </p:grpSpPr>
          <p:grpSp>
            <p:nvGrpSpPr>
              <p:cNvPr id="15638" name="组合 15637"/>
              <p:cNvGrpSpPr/>
              <p:nvPr/>
            </p:nvGrpSpPr>
            <p:grpSpPr>
              <a:xfrm>
                <a:off x="3696" y="624"/>
                <a:ext cx="1872" cy="1152"/>
                <a:chOff x="3696" y="624"/>
                <a:chExt cx="1872" cy="1152"/>
              </a:xfrm>
            </p:grpSpPr>
            <p:grpSp>
              <p:nvGrpSpPr>
                <p:cNvPr id="15639" name="组合 15638"/>
                <p:cNvGrpSpPr/>
                <p:nvPr/>
              </p:nvGrpSpPr>
              <p:grpSpPr>
                <a:xfrm>
                  <a:off x="3696" y="624"/>
                  <a:ext cx="1872" cy="1152"/>
                  <a:chOff x="3696" y="624"/>
                  <a:chExt cx="1872" cy="1152"/>
                </a:xfrm>
              </p:grpSpPr>
              <p:grpSp>
                <p:nvGrpSpPr>
                  <p:cNvPr id="15640" name="组合 15639"/>
                  <p:cNvGrpSpPr/>
                  <p:nvPr/>
                </p:nvGrpSpPr>
                <p:grpSpPr>
                  <a:xfrm>
                    <a:off x="3696" y="864"/>
                    <a:ext cx="1872" cy="912"/>
                    <a:chOff x="3696" y="864"/>
                    <a:chExt cx="1872" cy="912"/>
                  </a:xfrm>
                </p:grpSpPr>
                <p:grpSp>
                  <p:nvGrpSpPr>
                    <p:cNvPr id="15641" name="组合 15640"/>
                    <p:cNvGrpSpPr/>
                    <p:nvPr/>
                  </p:nvGrpSpPr>
                  <p:grpSpPr>
                    <a:xfrm>
                      <a:off x="3696" y="864"/>
                      <a:ext cx="1872" cy="912"/>
                      <a:chOff x="3696" y="864"/>
                      <a:chExt cx="1872" cy="912"/>
                    </a:xfrm>
                  </p:grpSpPr>
                  <p:grpSp>
                    <p:nvGrpSpPr>
                      <p:cNvPr id="15642" name="组合 15641"/>
                      <p:cNvGrpSpPr/>
                      <p:nvPr/>
                    </p:nvGrpSpPr>
                    <p:grpSpPr>
                      <a:xfrm>
                        <a:off x="3696" y="864"/>
                        <a:ext cx="1872" cy="912"/>
                        <a:chOff x="3696" y="864"/>
                        <a:chExt cx="1872" cy="912"/>
                      </a:xfrm>
                    </p:grpSpPr>
                    <p:grpSp>
                      <p:nvGrpSpPr>
                        <p:cNvPr id="15643" name="组合 15642"/>
                        <p:cNvGrpSpPr/>
                        <p:nvPr/>
                      </p:nvGrpSpPr>
                      <p:grpSpPr>
                        <a:xfrm>
                          <a:off x="3696" y="864"/>
                          <a:ext cx="1872" cy="912"/>
                          <a:chOff x="3696" y="864"/>
                          <a:chExt cx="1872" cy="912"/>
                        </a:xfrm>
                      </p:grpSpPr>
                      <p:grpSp>
                        <p:nvGrpSpPr>
                          <p:cNvPr id="15644" name="组合 15643"/>
                          <p:cNvGrpSpPr/>
                          <p:nvPr/>
                        </p:nvGrpSpPr>
                        <p:grpSpPr>
                          <a:xfrm>
                            <a:off x="3696" y="864"/>
                            <a:ext cx="1872" cy="672"/>
                            <a:chOff x="3696" y="864"/>
                            <a:chExt cx="1872" cy="672"/>
                          </a:xfrm>
                        </p:grpSpPr>
                        <p:grpSp>
                          <p:nvGrpSpPr>
                            <p:cNvPr id="15645" name="组合 15644"/>
                            <p:cNvGrpSpPr/>
                            <p:nvPr/>
                          </p:nvGrpSpPr>
                          <p:grpSpPr>
                            <a:xfrm>
                              <a:off x="3696" y="864"/>
                              <a:ext cx="1872" cy="672"/>
                              <a:chOff x="3696" y="864"/>
                              <a:chExt cx="1872" cy="672"/>
                            </a:xfrm>
                          </p:grpSpPr>
                          <p:grpSp>
                            <p:nvGrpSpPr>
                              <p:cNvPr id="15646" name="组合 15645"/>
                              <p:cNvGrpSpPr/>
                              <p:nvPr/>
                            </p:nvGrpSpPr>
                            <p:grpSpPr>
                              <a:xfrm>
                                <a:off x="3696" y="1248"/>
                                <a:ext cx="1872" cy="288"/>
                                <a:chOff x="3696" y="1248"/>
                                <a:chExt cx="1872" cy="288"/>
                              </a:xfrm>
                            </p:grpSpPr>
                            <p:sp>
                              <p:nvSpPr>
                                <p:cNvPr id="15647" name="直接连接符 15646"/>
                                <p:cNvSpPr/>
                                <p:nvPr/>
                              </p:nvSpPr>
                              <p:spPr>
                                <a:xfrm>
                                  <a:off x="3696" y="1536"/>
                                  <a:ext cx="1872" cy="0"/>
                                </a:xfrm>
                                <a:prstGeom prst="line">
                                  <a:avLst/>
                                </a:prstGeom>
                                <a:ln w="38100" cap="flat" cmpd="sng">
                                  <a:solidFill>
                                    <a:schemeClr val="tx1"/>
                                  </a:solidFill>
                                  <a:prstDash val="solid"/>
                                  <a:headEnd type="none" w="med" len="med"/>
                                  <a:tailEnd type="none" w="med" len="med"/>
                                </a:ln>
                              </p:spPr>
                            </p:sp>
                            <p:sp>
                              <p:nvSpPr>
                                <p:cNvPr id="15648" name="矩形 15647"/>
                                <p:cNvSpPr/>
                                <p:nvPr/>
                              </p:nvSpPr>
                              <p:spPr>
                                <a:xfrm>
                                  <a:off x="3744" y="1248"/>
                                  <a:ext cx="432" cy="288"/>
                                </a:xfrm>
                                <a:prstGeom prst="rect">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15649" name="矩形 15648"/>
                                <p:cNvSpPr/>
                                <p:nvPr/>
                              </p:nvSpPr>
                              <p:spPr>
                                <a:xfrm>
                                  <a:off x="4704" y="1248"/>
                                  <a:ext cx="432" cy="288"/>
                                </a:xfrm>
                                <a:prstGeom prst="rect">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grpSp>
                          <p:sp>
                            <p:nvSpPr>
                              <p:cNvPr id="15650" name="直接连接符 15649"/>
                              <p:cNvSpPr/>
                              <p:nvPr/>
                            </p:nvSpPr>
                            <p:spPr>
                              <a:xfrm flipV="1">
                                <a:off x="3936" y="912"/>
                                <a:ext cx="384" cy="480"/>
                              </a:xfrm>
                              <a:prstGeom prst="line">
                                <a:avLst/>
                              </a:prstGeom>
                              <a:ln w="38100" cap="flat" cmpd="sng">
                                <a:solidFill>
                                  <a:schemeClr val="tx1"/>
                                </a:solidFill>
                                <a:prstDash val="solid"/>
                                <a:headEnd type="none" w="med" len="med"/>
                                <a:tailEnd type="triangle" w="med" len="med"/>
                              </a:ln>
                            </p:spPr>
                          </p:sp>
                          <p:sp>
                            <p:nvSpPr>
                              <p:cNvPr id="15651" name="直接连接符 15650"/>
                              <p:cNvSpPr/>
                              <p:nvPr/>
                            </p:nvSpPr>
                            <p:spPr>
                              <a:xfrm flipV="1">
                                <a:off x="4896" y="864"/>
                                <a:ext cx="384" cy="480"/>
                              </a:xfrm>
                              <a:prstGeom prst="line">
                                <a:avLst/>
                              </a:prstGeom>
                              <a:ln w="38100" cap="flat" cmpd="sng">
                                <a:solidFill>
                                  <a:schemeClr val="tx1"/>
                                </a:solidFill>
                                <a:prstDash val="solid"/>
                                <a:headEnd type="none" w="med" len="med"/>
                                <a:tailEnd type="triangle" w="med" len="med"/>
                              </a:ln>
                            </p:spPr>
                          </p:sp>
                        </p:grpSp>
                        <p:sp>
                          <p:nvSpPr>
                            <p:cNvPr id="15652" name="直接连接符 15651"/>
                            <p:cNvSpPr/>
                            <p:nvPr/>
                          </p:nvSpPr>
                          <p:spPr>
                            <a:xfrm>
                              <a:off x="3936" y="1344"/>
                              <a:ext cx="1008" cy="0"/>
                            </a:xfrm>
                            <a:prstGeom prst="line">
                              <a:avLst/>
                            </a:prstGeom>
                            <a:ln w="38100" cap="rnd" cmpd="sng">
                              <a:solidFill>
                                <a:schemeClr val="tx1"/>
                              </a:solidFill>
                              <a:prstDash val="sysDot"/>
                              <a:headEnd type="none" w="med" len="med"/>
                              <a:tailEnd type="none" w="med" len="med"/>
                            </a:ln>
                          </p:spPr>
                        </p:sp>
                      </p:grpSp>
                      <p:sp>
                        <p:nvSpPr>
                          <p:cNvPr id="15653" name="直接连接符 15652"/>
                          <p:cNvSpPr/>
                          <p:nvPr/>
                        </p:nvSpPr>
                        <p:spPr>
                          <a:xfrm>
                            <a:off x="3936" y="1536"/>
                            <a:ext cx="0" cy="240"/>
                          </a:xfrm>
                          <a:prstGeom prst="line">
                            <a:avLst/>
                          </a:prstGeom>
                          <a:ln w="9525" cap="flat" cmpd="sng">
                            <a:solidFill>
                              <a:schemeClr val="tx1"/>
                            </a:solidFill>
                            <a:prstDash val="solid"/>
                            <a:headEnd type="none" w="med" len="med"/>
                            <a:tailEnd type="none" w="med" len="med"/>
                          </a:ln>
                        </p:spPr>
                      </p:sp>
                    </p:grpSp>
                    <p:sp>
                      <p:nvSpPr>
                        <p:cNvPr id="15654" name="直接连接符 15653"/>
                        <p:cNvSpPr/>
                        <p:nvPr/>
                      </p:nvSpPr>
                      <p:spPr>
                        <a:xfrm>
                          <a:off x="4944" y="1536"/>
                          <a:ext cx="0" cy="240"/>
                        </a:xfrm>
                        <a:prstGeom prst="line">
                          <a:avLst/>
                        </a:prstGeom>
                        <a:ln w="9525" cap="flat" cmpd="sng">
                          <a:solidFill>
                            <a:schemeClr val="tx1"/>
                          </a:solidFill>
                          <a:prstDash val="solid"/>
                          <a:headEnd type="none" w="med" len="med"/>
                          <a:tailEnd type="none" w="med" len="med"/>
                        </a:ln>
                      </p:spPr>
                    </p:sp>
                  </p:grpSp>
                  <p:sp>
                    <p:nvSpPr>
                      <p:cNvPr id="15655" name="直接连接符 15654"/>
                      <p:cNvSpPr/>
                      <p:nvPr/>
                    </p:nvSpPr>
                    <p:spPr>
                      <a:xfrm>
                        <a:off x="3936" y="1680"/>
                        <a:ext cx="1008" cy="0"/>
                      </a:xfrm>
                      <a:prstGeom prst="line">
                        <a:avLst/>
                      </a:prstGeom>
                      <a:ln w="28575" cap="flat" cmpd="sng">
                        <a:solidFill>
                          <a:schemeClr val="tx1"/>
                        </a:solidFill>
                        <a:prstDash val="solid"/>
                        <a:headEnd type="triangle" w="med" len="med"/>
                        <a:tailEnd type="triangle" w="med" len="med"/>
                      </a:ln>
                    </p:spPr>
                  </p:sp>
                </p:grpSp>
                <p:sp>
                  <p:nvSpPr>
                    <p:cNvPr id="15656" name="文本框 15655"/>
                    <p:cNvSpPr txBox="1"/>
                    <p:nvPr/>
                  </p:nvSpPr>
                  <p:spPr>
                    <a:xfrm rot="-5400000">
                      <a:off x="3691" y="1349"/>
                      <a:ext cx="446" cy="240"/>
                    </a:xfrm>
                    <a:prstGeom prst="rect">
                      <a:avLst/>
                    </a:prstGeom>
                    <a:noFill/>
                    <a:ln w="9525">
                      <a:noFill/>
                    </a:ln>
                  </p:spPr>
                  <p:txBody>
                    <a:bodyPr vert="eaVert">
                      <a:spAutoFit/>
                    </a:bodyPr>
                    <a:lstStyle/>
                    <a:p>
                      <a:pPr>
                        <a:spcBef>
                          <a:spcPct val="50000"/>
                        </a:spcBef>
                        <a:buClr>
                          <a:schemeClr val="bg1"/>
                        </a:buClr>
                      </a:pPr>
                      <a:r>
                        <a:rPr lang="en-US" altLang="zh-CN" i="1">
                          <a:latin typeface="Times New Roman" panose="02020603050405020304" pitchFamily="18" charset="0"/>
                          <a:ea typeface="楷体_GB2312" pitchFamily="49" charset="-122"/>
                        </a:rPr>
                        <a:t>m</a:t>
                      </a:r>
                      <a:endParaRPr lang="en-US" altLang="zh-CN">
                        <a:latin typeface="Times New Roman" panose="02020603050405020304" pitchFamily="18" charset="0"/>
                        <a:ea typeface="楷体_GB2312" pitchFamily="49" charset="-122"/>
                      </a:endParaRPr>
                    </a:p>
                  </p:txBody>
                </p:sp>
                <p:sp>
                  <p:nvSpPr>
                    <p:cNvPr id="15657" name="矩形 15656"/>
                    <p:cNvSpPr/>
                    <p:nvPr/>
                  </p:nvSpPr>
                  <p:spPr>
                    <a:xfrm>
                      <a:off x="4752" y="1248"/>
                      <a:ext cx="307" cy="385"/>
                    </a:xfrm>
                    <a:prstGeom prst="rect">
                      <a:avLst/>
                    </a:prstGeom>
                    <a:noFill/>
                    <a:ln w="9525">
                      <a:noFill/>
                    </a:ln>
                  </p:spPr>
                  <p:txBody>
                    <a:bodyPr wrap="none" anchor="t">
                      <a:spAutoFit/>
                    </a:bodyPr>
                    <a:lstStyle/>
                    <a:p>
                      <a:pPr>
                        <a:buClr>
                          <a:schemeClr val="bg1"/>
                        </a:buClr>
                      </a:pPr>
                      <a:r>
                        <a:rPr lang="en-US" altLang="zh-CN" i="1">
                          <a:latin typeface="Times New Roman" panose="02020603050405020304" pitchFamily="18" charset="0"/>
                          <a:ea typeface="楷体_GB2312" pitchFamily="49" charset="-122"/>
                        </a:rPr>
                        <a:t>m</a:t>
                      </a:r>
                      <a:endParaRPr lang="en-US" altLang="zh-CN">
                        <a:latin typeface="Times New Roman" panose="02020603050405020304" pitchFamily="18" charset="0"/>
                        <a:ea typeface="楷体_GB2312" pitchFamily="49" charset="-122"/>
                      </a:endParaRPr>
                    </a:p>
                  </p:txBody>
                </p:sp>
              </p:grpSp>
              <p:sp>
                <p:nvSpPr>
                  <p:cNvPr id="15658" name="文本框 15657"/>
                  <p:cNvSpPr txBox="1"/>
                  <p:nvPr/>
                </p:nvSpPr>
                <p:spPr>
                  <a:xfrm>
                    <a:off x="4032" y="624"/>
                    <a:ext cx="432" cy="384"/>
                  </a:xfrm>
                  <a:prstGeom prst="rect">
                    <a:avLst/>
                  </a:prstGeom>
                  <a:noFill/>
                  <a:ln w="9525">
                    <a:noFill/>
                  </a:ln>
                </p:spPr>
                <p:txBody>
                  <a:bodyPr>
                    <a:spAutoFit/>
                  </a:bodyPr>
                  <a:lstStyle/>
                  <a:p>
                    <a:pPr>
                      <a:spcBef>
                        <a:spcPct val="50000"/>
                      </a:spcBef>
                      <a:buClr>
                        <a:schemeClr val="bg1"/>
                      </a:buClr>
                    </a:pPr>
                    <a:r>
                      <a:rPr lang="en-US" altLang="zh-CN" i="1">
                        <a:latin typeface="Times New Roman" panose="02020603050405020304" pitchFamily="18" charset="0"/>
                        <a:ea typeface="楷体_GB2312" pitchFamily="49" charset="-122"/>
                      </a:rPr>
                      <a:t>F</a:t>
                    </a:r>
                    <a:endParaRPr lang="en-US" altLang="zh-CN">
                      <a:latin typeface="Times New Roman" panose="02020603050405020304" pitchFamily="18" charset="0"/>
                      <a:ea typeface="楷体_GB2312" pitchFamily="49" charset="-122"/>
                    </a:endParaRPr>
                  </a:p>
                </p:txBody>
              </p:sp>
              <p:sp>
                <p:nvSpPr>
                  <p:cNvPr id="15659" name="矩形 15658"/>
                  <p:cNvSpPr/>
                  <p:nvPr/>
                </p:nvSpPr>
                <p:spPr>
                  <a:xfrm>
                    <a:off x="4944" y="672"/>
                    <a:ext cx="280" cy="385"/>
                  </a:xfrm>
                  <a:prstGeom prst="rect">
                    <a:avLst/>
                  </a:prstGeom>
                  <a:noFill/>
                  <a:ln w="9525">
                    <a:noFill/>
                  </a:ln>
                </p:spPr>
                <p:txBody>
                  <a:bodyPr wrap="none" anchor="t">
                    <a:spAutoFit/>
                  </a:bodyPr>
                  <a:lstStyle/>
                  <a:p>
                    <a:pPr>
                      <a:buClr>
                        <a:schemeClr val="bg1"/>
                      </a:buClr>
                    </a:pPr>
                    <a:r>
                      <a:rPr lang="en-US" altLang="zh-CN" i="1">
                        <a:latin typeface="Times New Roman" panose="02020603050405020304" pitchFamily="18" charset="0"/>
                        <a:ea typeface="楷体_GB2312" pitchFamily="49" charset="-122"/>
                      </a:rPr>
                      <a:t>F</a:t>
                    </a:r>
                    <a:endParaRPr lang="en-US" altLang="zh-CN">
                      <a:latin typeface="Times New Roman" panose="02020603050405020304" pitchFamily="18" charset="0"/>
                      <a:ea typeface="楷体_GB2312" pitchFamily="49" charset="-122"/>
                    </a:endParaRPr>
                  </a:p>
                </p:txBody>
              </p:sp>
            </p:grpSp>
            <p:sp>
              <p:nvSpPr>
                <p:cNvPr id="15660" name="文本框 15659"/>
                <p:cNvSpPr txBox="1"/>
                <p:nvPr/>
              </p:nvSpPr>
              <p:spPr>
                <a:xfrm>
                  <a:off x="4128" y="1008"/>
                  <a:ext cx="432" cy="385"/>
                </a:xfrm>
                <a:prstGeom prst="rect">
                  <a:avLst/>
                </a:prstGeom>
                <a:noFill/>
                <a:ln w="9525">
                  <a:noFill/>
                </a:ln>
              </p:spPr>
              <p:txBody>
                <a:bodyPr>
                  <a:spAutoFit/>
                </a:bodyPr>
                <a:lstStyle/>
                <a:p>
                  <a:pPr>
                    <a:spcBef>
                      <a:spcPct val="50000"/>
                    </a:spcBef>
                    <a:buClr>
                      <a:schemeClr val="bg1"/>
                    </a:buClr>
                  </a:pPr>
                  <a:r>
                    <a:rPr lang="en-US" altLang="zh-CN" i="1">
                      <a:latin typeface="Times New Roman" panose="02020603050405020304" pitchFamily="18" charset="0"/>
                      <a:ea typeface="楷体_GB2312" pitchFamily="49" charset="-122"/>
                      <a:sym typeface="Symbol" panose="05050102010706020507" pitchFamily="18" charset="2"/>
                    </a:rPr>
                    <a:t></a:t>
                  </a:r>
                  <a:endParaRPr lang="en-US" altLang="zh-CN">
                    <a:latin typeface="Times New Roman" panose="02020603050405020304" pitchFamily="18" charset="0"/>
                    <a:ea typeface="楷体_GB2312" pitchFamily="49" charset="-122"/>
                  </a:endParaRPr>
                </a:p>
              </p:txBody>
            </p:sp>
          </p:grpSp>
          <p:sp>
            <p:nvSpPr>
              <p:cNvPr id="15661" name="文本框 15660"/>
              <p:cNvSpPr txBox="1"/>
              <p:nvPr/>
            </p:nvSpPr>
            <p:spPr>
              <a:xfrm>
                <a:off x="4368" y="1680"/>
                <a:ext cx="576" cy="384"/>
              </a:xfrm>
              <a:prstGeom prst="rect">
                <a:avLst/>
              </a:prstGeom>
              <a:noFill/>
              <a:ln w="9525">
                <a:noFill/>
              </a:ln>
            </p:spPr>
            <p:txBody>
              <a:bodyPr>
                <a:spAutoFit/>
              </a:bodyPr>
              <a:lstStyle/>
              <a:p>
                <a:pPr>
                  <a:spcBef>
                    <a:spcPct val="50000"/>
                  </a:spcBef>
                  <a:buClr>
                    <a:schemeClr val="bg1"/>
                  </a:buClr>
                </a:pPr>
                <a:r>
                  <a:rPr lang="en-US" altLang="zh-CN">
                    <a:latin typeface="Times New Roman" panose="02020603050405020304" pitchFamily="18" charset="0"/>
                    <a:ea typeface="楷体_GB2312" pitchFamily="49" charset="-122"/>
                  </a:rPr>
                  <a:t>r</a:t>
                </a:r>
              </a:p>
            </p:txBody>
          </p:sp>
        </p:grpSp>
        <p:sp>
          <p:nvSpPr>
            <p:cNvPr id="15662" name="直接连接符 15661"/>
            <p:cNvSpPr/>
            <p:nvPr/>
          </p:nvSpPr>
          <p:spPr>
            <a:xfrm>
              <a:off x="4320" y="960"/>
              <a:ext cx="0" cy="384"/>
            </a:xfrm>
            <a:prstGeom prst="line">
              <a:avLst/>
            </a:prstGeom>
            <a:ln w="28575" cap="rnd" cmpd="sng">
              <a:solidFill>
                <a:schemeClr val="tx1"/>
              </a:solidFill>
              <a:prstDash val="sysDot"/>
              <a:headEnd type="none" w="med" len="med"/>
              <a:tailEnd type="none" w="med" len="med"/>
            </a:ln>
          </p:spPr>
        </p:sp>
        <p:sp>
          <p:nvSpPr>
            <p:cNvPr id="15663" name="直接连接符 15662"/>
            <p:cNvSpPr/>
            <p:nvPr/>
          </p:nvSpPr>
          <p:spPr>
            <a:xfrm>
              <a:off x="3984" y="1344"/>
              <a:ext cx="336" cy="0"/>
            </a:xfrm>
            <a:prstGeom prst="line">
              <a:avLst/>
            </a:prstGeom>
            <a:ln w="38100" cap="flat" cmpd="sng">
              <a:solidFill>
                <a:schemeClr val="tx1"/>
              </a:solidFill>
              <a:prstDash val="solid"/>
              <a:headEnd type="none" w="med" len="med"/>
              <a:tailEnd type="triangle" w="med" len="med"/>
            </a:ln>
          </p:spPr>
        </p:sp>
      </p:grpSp>
      <p:sp>
        <p:nvSpPr>
          <p:cNvPr id="15665" name="矩形 15664"/>
          <p:cNvSpPr/>
          <p:nvPr/>
        </p:nvSpPr>
        <p:spPr>
          <a:xfrm>
            <a:off x="5291138" y="6248400"/>
            <a:ext cx="3852862" cy="457200"/>
          </a:xfrm>
          <a:prstGeom prst="rect">
            <a:avLst/>
          </a:prstGeom>
          <a:noFill/>
          <a:ln w="9525">
            <a:noFill/>
          </a:ln>
        </p:spPr>
        <p:txBody>
          <a:bodyPr wrap="none" anchor="t">
            <a:spAutoFit/>
          </a:bodyPr>
          <a:lstStyle/>
          <a:p>
            <a:pPr>
              <a:buClr>
                <a:schemeClr val="tx1"/>
              </a:buClr>
              <a:buChar char="•"/>
            </a:pPr>
            <a:r>
              <a:rPr lang="zh-CN" altLang="en-US" sz="2400" dirty="0">
                <a:latin typeface="宋体" panose="02010600030101010101" pitchFamily="2" charset="-122"/>
              </a:rPr>
              <a:t>单位：焦耳</a:t>
            </a:r>
            <a:r>
              <a:rPr lang="en-US" altLang="zh-CN" sz="2400">
                <a:latin typeface="宋体" panose="02010600030101010101" pitchFamily="2" charset="-122"/>
              </a:rPr>
              <a:t>(J) 1</a:t>
            </a:r>
            <a:r>
              <a:rPr lang="en-US" altLang="zh-CN" sz="2400">
                <a:latin typeface="Times New Roman" panose="02020603050405020304" pitchFamily="18" charset="0"/>
              </a:rPr>
              <a:t>J</a:t>
            </a:r>
            <a:r>
              <a:rPr lang="en-US" altLang="zh-CN" sz="2400">
                <a:latin typeface="宋体" panose="02010600030101010101" pitchFamily="2" charset="-122"/>
              </a:rPr>
              <a:t>=1</a:t>
            </a:r>
            <a:r>
              <a:rPr lang="en-US" altLang="zh-CN" sz="2400">
                <a:latin typeface="Times New Roman" panose="02020603050405020304" pitchFamily="18" charset="0"/>
              </a:rPr>
              <a:t>N</a:t>
            </a:r>
            <a:r>
              <a:rPr lang="en-US" altLang="zh-CN" sz="2400">
                <a:latin typeface="宋体" panose="02010600030101010101" pitchFamily="2" charset="-122"/>
              </a:rPr>
              <a:t>·m</a:t>
            </a:r>
            <a:r>
              <a:rPr lang="en-US" altLang="zh-CN" sz="2400" b="0">
                <a:latin typeface="Tahoma" panose="020B0604030504040204" pitchFamily="34" charset="0"/>
              </a:rPr>
              <a:t> </a:t>
            </a:r>
          </a:p>
        </p:txBody>
      </p:sp>
      <p:sp>
        <p:nvSpPr>
          <p:cNvPr id="15668" name="矩形 15667"/>
          <p:cNvSpPr/>
          <p:nvPr/>
        </p:nvSpPr>
        <p:spPr>
          <a:xfrm>
            <a:off x="547688" y="3886200"/>
            <a:ext cx="6767512" cy="822325"/>
          </a:xfrm>
          <a:prstGeom prst="rect">
            <a:avLst/>
          </a:prstGeom>
          <a:noFill/>
          <a:ln w="9525">
            <a:noFill/>
          </a:ln>
        </p:spPr>
        <p:txBody>
          <a:bodyPr>
            <a:spAutoFit/>
          </a:bodyPr>
          <a:lstStyle/>
          <a:p>
            <a:pPr>
              <a:buClr>
                <a:schemeClr val="tx1"/>
              </a:buClr>
              <a:buChar char="•"/>
            </a:pPr>
            <a:r>
              <a:rPr lang="zh-CN" altLang="en-US" sz="2400" dirty="0">
                <a:latin typeface="Tahoma" panose="020B0604030504040204" pitchFamily="34" charset="0"/>
              </a:rPr>
              <a:t>功等于质点受的力和它的位移的</a:t>
            </a:r>
            <a:r>
              <a:rPr lang="zh-CN" altLang="en-US" sz="2400" dirty="0">
                <a:solidFill>
                  <a:schemeClr val="hlink"/>
                </a:solidFill>
                <a:latin typeface="Tahoma" panose="020B0604030504040204" pitchFamily="34" charset="0"/>
              </a:rPr>
              <a:t>标量积</a:t>
            </a:r>
            <a:r>
              <a:rPr lang="zh-CN" altLang="en-US" sz="2400" dirty="0">
                <a:latin typeface="Tahoma" panose="020B0604030504040204" pitchFamily="34" charset="0"/>
              </a:rPr>
              <a:t>；</a:t>
            </a:r>
            <a:endParaRPr lang="zh-CN" altLang="en-US" sz="2400">
              <a:latin typeface="Tahoma" panose="020B0604030504040204" pitchFamily="34" charset="0"/>
            </a:endParaRPr>
          </a:p>
          <a:p>
            <a:pPr>
              <a:buClr>
                <a:schemeClr val="tx1"/>
              </a:buClr>
              <a:buChar char="•"/>
            </a:pPr>
            <a:r>
              <a:rPr lang="zh-CN" altLang="en-US" sz="2400" dirty="0">
                <a:latin typeface="Tahoma" panose="020B0604030504040204" pitchFamily="34" charset="0"/>
              </a:rPr>
              <a:t>功是标量，</a:t>
            </a:r>
            <a:r>
              <a:rPr lang="zh-CN" altLang="en-US" sz="2400" dirty="0">
                <a:solidFill>
                  <a:schemeClr val="hlink"/>
                </a:solidFill>
                <a:latin typeface="Tahoma" panose="020B0604030504040204" pitchFamily="34" charset="0"/>
              </a:rPr>
              <a:t>没有方向，只有大小</a:t>
            </a:r>
            <a:r>
              <a:rPr lang="zh-CN" altLang="en-US" sz="2400" dirty="0">
                <a:latin typeface="Tahoma" panose="020B0604030504040204" pitchFamily="34" charset="0"/>
              </a:rPr>
              <a:t>，但有正负。</a:t>
            </a:r>
            <a:endParaRPr lang="zh-CN" altLang="en-US" sz="2400">
              <a:latin typeface="Tahoma" panose="020B0604030504040204" pitchFamily="34" charset="0"/>
            </a:endParaRPr>
          </a:p>
        </p:txBody>
      </p:sp>
      <p:graphicFrame>
        <p:nvGraphicFramePr>
          <p:cNvPr id="15669" name="内容占位符 15668"/>
          <p:cNvGraphicFramePr>
            <a:graphicFrameLocks noGrp="1"/>
          </p:cNvGraphicFramePr>
          <p:nvPr>
            <p:ph sz="quarter" idx="3"/>
          </p:nvPr>
        </p:nvGraphicFramePr>
        <p:xfrm>
          <a:off x="914400" y="2752725"/>
          <a:ext cx="4800600" cy="1098550"/>
        </p:xfrm>
        <a:graphic>
          <a:graphicData uri="http://schemas.openxmlformats.org/presentationml/2006/ole">
            <mc:AlternateContent xmlns:mc="http://schemas.openxmlformats.org/markup-compatibility/2006">
              <mc:Choice xmlns:v="urn:schemas-microsoft-com:vml" Requires="v">
                <p:oleObj spid="_x0000_s3183" r:id="rId6" imgW="2107565" imgH="482600" progId="Equation.DSMT4">
                  <p:embed/>
                </p:oleObj>
              </mc:Choice>
              <mc:Fallback>
                <p:oleObj r:id="rId6" imgW="2107565" imgH="482600" progId="Equation.DSMT4">
                  <p:embed/>
                  <p:pic>
                    <p:nvPicPr>
                      <p:cNvPr id="0" name="图片 3088"/>
                      <p:cNvPicPr/>
                      <p:nvPr/>
                    </p:nvPicPr>
                    <p:blipFill>
                      <a:blip r:embed="rId7"/>
                      <a:stretch>
                        <a:fillRect/>
                      </a:stretch>
                    </p:blipFill>
                    <p:spPr>
                      <a:xfrm>
                        <a:off x="914400" y="2752725"/>
                        <a:ext cx="4800600" cy="1098550"/>
                      </a:xfrm>
                      <a:prstGeom prst="rect">
                        <a:avLst/>
                      </a:prstGeom>
                      <a:solidFill>
                        <a:schemeClr val="bg1"/>
                      </a:solidFill>
                      <a:ln w="38100">
                        <a:miter/>
                      </a:ln>
                    </p:spPr>
                  </p:pic>
                </p:oleObj>
              </mc:Fallback>
            </mc:AlternateContent>
          </a:graphicData>
        </a:graphic>
      </p:graphicFrame>
      <p:graphicFrame>
        <p:nvGraphicFramePr>
          <p:cNvPr id="3" name="内容占位符 2"/>
          <p:cNvGraphicFramePr>
            <a:graphicFrameLocks noGrp="1" noChangeAspect="1"/>
          </p:cNvGraphicFramePr>
          <p:nvPr>
            <p:ph sz="quarter" idx="2"/>
          </p:nvPr>
        </p:nvGraphicFramePr>
        <p:xfrm>
          <a:off x="937895" y="4930140"/>
          <a:ext cx="4144645" cy="1381760"/>
        </p:xfrm>
        <a:graphic>
          <a:graphicData uri="http://schemas.openxmlformats.org/presentationml/2006/ole">
            <mc:AlternateContent xmlns:mc="http://schemas.openxmlformats.org/markup-compatibility/2006">
              <mc:Choice xmlns:v="urn:schemas-microsoft-com:vml" Requires="v">
                <p:oleObj spid="_x0000_s3184" r:id="rId8" imgW="4144645" imgH="1381760" progId="Equation.KSEE3">
                  <p:embed/>
                </p:oleObj>
              </mc:Choice>
              <mc:Fallback>
                <p:oleObj r:id="rId8" imgW="4144645" imgH="1381760" progId="Equation.KSEE3">
                  <p:embed/>
                  <p:pic>
                    <p:nvPicPr>
                      <p:cNvPr id="0" name="图片 3"/>
                      <p:cNvPicPr/>
                      <p:nvPr/>
                    </p:nvPicPr>
                    <p:blipFill>
                      <a:blip r:embed="rId9"/>
                      <a:stretch>
                        <a:fillRect/>
                      </a:stretch>
                    </p:blipFill>
                    <p:spPr>
                      <a:xfrm>
                        <a:off x="937895" y="4930140"/>
                        <a:ext cx="4144645" cy="138176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666"/>
                                        </p:tgtEl>
                                        <p:attrNameLst>
                                          <p:attrName>style.visibility</p:attrName>
                                        </p:attrNameLst>
                                      </p:cBhvr>
                                      <p:to>
                                        <p:strVal val="visible"/>
                                      </p:to>
                                    </p:set>
                                    <p:anim calcmode="lin" valueType="num">
                                      <p:cBhvr additive="base">
                                        <p:cTn id="7" dur="500" fill="hold"/>
                                        <p:tgtEl>
                                          <p:spTgt spid="15666"/>
                                        </p:tgtEl>
                                        <p:attrNameLst>
                                          <p:attrName>ppt_x</p:attrName>
                                        </p:attrNameLst>
                                      </p:cBhvr>
                                      <p:tavLst>
                                        <p:tav tm="0">
                                          <p:val>
                                            <p:strVal val="#ppt_x"/>
                                          </p:val>
                                        </p:tav>
                                        <p:tav tm="100000">
                                          <p:val>
                                            <p:strVal val="#ppt_x"/>
                                          </p:val>
                                        </p:tav>
                                      </p:tavLst>
                                    </p:anim>
                                    <p:anim calcmode="lin" valueType="num">
                                      <p:cBhvr additive="base">
                                        <p:cTn id="8" dur="500" fill="hold"/>
                                        <p:tgtEl>
                                          <p:spTgt spid="156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665"/>
                                        </p:tgtEl>
                                        <p:attrNameLst>
                                          <p:attrName>style.visibility</p:attrName>
                                        </p:attrNameLst>
                                      </p:cBhvr>
                                      <p:to>
                                        <p:strVal val="visible"/>
                                      </p:to>
                                    </p:set>
                                    <p:anim calcmode="lin" valueType="num">
                                      <p:cBhvr additive="base">
                                        <p:cTn id="11" dur="500" fill="hold"/>
                                        <p:tgtEl>
                                          <p:spTgt spid="15665"/>
                                        </p:tgtEl>
                                        <p:attrNameLst>
                                          <p:attrName>ppt_x</p:attrName>
                                        </p:attrNameLst>
                                      </p:cBhvr>
                                      <p:tavLst>
                                        <p:tav tm="0">
                                          <p:val>
                                            <p:strVal val="#ppt_x"/>
                                          </p:val>
                                        </p:tav>
                                        <p:tav tm="100000">
                                          <p:val>
                                            <p:strVal val="#ppt_x"/>
                                          </p:val>
                                        </p:tav>
                                      </p:tavLst>
                                    </p:anim>
                                    <p:anim calcmode="lin" valueType="num">
                                      <p:cBhvr additive="base">
                                        <p:cTn id="12" dur="500" fill="hold"/>
                                        <p:tgtEl>
                                          <p:spTgt spid="1566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668"/>
                                        </p:tgtEl>
                                        <p:attrNameLst>
                                          <p:attrName>style.visibility</p:attrName>
                                        </p:attrNameLst>
                                      </p:cBhvr>
                                      <p:to>
                                        <p:strVal val="visible"/>
                                      </p:to>
                                    </p:set>
                                    <p:anim calcmode="lin" valueType="num">
                                      <p:cBhvr additive="base">
                                        <p:cTn id="15" dur="500" fill="hold"/>
                                        <p:tgtEl>
                                          <p:spTgt spid="15668"/>
                                        </p:tgtEl>
                                        <p:attrNameLst>
                                          <p:attrName>ppt_x</p:attrName>
                                        </p:attrNameLst>
                                      </p:cBhvr>
                                      <p:tavLst>
                                        <p:tav tm="0">
                                          <p:val>
                                            <p:strVal val="#ppt_x"/>
                                          </p:val>
                                        </p:tav>
                                        <p:tav tm="100000">
                                          <p:val>
                                            <p:strVal val="#ppt_x"/>
                                          </p:val>
                                        </p:tav>
                                      </p:tavLst>
                                    </p:anim>
                                    <p:anim calcmode="lin" valueType="num">
                                      <p:cBhvr additive="base">
                                        <p:cTn id="16" dur="500" fill="hold"/>
                                        <p:tgtEl>
                                          <p:spTgt spid="1566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5" grpId="0"/>
      <p:bldP spid="1566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1" name="Text Box 7"/>
          <p:cNvSpPr txBox="1">
            <a:spLocks noChangeArrowheads="1"/>
          </p:cNvSpPr>
          <p:nvPr/>
        </p:nvSpPr>
        <p:spPr bwMode="auto">
          <a:xfrm>
            <a:off x="323850" y="692150"/>
            <a:ext cx="331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en-US" altLang="zh-CN">
                <a:solidFill>
                  <a:srgbClr val="0000FF"/>
                </a:solidFill>
              </a:rPr>
              <a:t>1. </a:t>
            </a:r>
            <a:r>
              <a:rPr kumimoji="1" lang="zh-CN" altLang="en-US">
                <a:solidFill>
                  <a:srgbClr val="0000FF"/>
                </a:solidFill>
                <a:latin typeface="宋体" pitchFamily="2" charset="-122"/>
              </a:rPr>
              <a:t>第一宇宙速度</a:t>
            </a:r>
          </a:p>
        </p:txBody>
      </p:sp>
      <p:sp>
        <p:nvSpPr>
          <p:cNvPr id="88072" name="Text Box 8"/>
          <p:cNvSpPr txBox="1">
            <a:spLocks noChangeArrowheads="1"/>
          </p:cNvSpPr>
          <p:nvPr/>
        </p:nvSpPr>
        <p:spPr bwMode="auto">
          <a:xfrm>
            <a:off x="250825" y="1196975"/>
            <a:ext cx="59277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nSpc>
                <a:spcPct val="120000"/>
              </a:lnSpc>
              <a:spcBef>
                <a:spcPct val="50000"/>
              </a:spcBef>
            </a:pPr>
            <a:r>
              <a:rPr kumimoji="1" lang="zh-CN" altLang="en-US">
                <a:solidFill>
                  <a:prstClr val="black"/>
                </a:solidFill>
                <a:latin typeface="宋体" pitchFamily="2" charset="-122"/>
              </a:rPr>
              <a:t>已知：地球半径为</a:t>
            </a:r>
            <a:r>
              <a:rPr kumimoji="1" lang="en-US" altLang="zh-CN" i="1">
                <a:solidFill>
                  <a:prstClr val="black"/>
                </a:solidFill>
              </a:rPr>
              <a:t>R</a:t>
            </a:r>
            <a:r>
              <a:rPr kumimoji="1" lang="zh-CN" altLang="en-US">
                <a:solidFill>
                  <a:prstClr val="black"/>
                </a:solidFill>
                <a:latin typeface="宋体" pitchFamily="2" charset="-122"/>
              </a:rPr>
              <a:t>，质量为</a:t>
            </a:r>
            <a:r>
              <a:rPr kumimoji="1" lang="en-US" altLang="zh-CN" i="1">
                <a:solidFill>
                  <a:prstClr val="black"/>
                </a:solidFill>
              </a:rPr>
              <a:t>M</a:t>
            </a:r>
            <a:r>
              <a:rPr kumimoji="1" lang="zh-CN" altLang="en-US">
                <a:solidFill>
                  <a:prstClr val="black"/>
                </a:solidFill>
                <a:latin typeface="宋体" pitchFamily="2" charset="-122"/>
              </a:rPr>
              <a:t>，卫星质量为</a:t>
            </a:r>
            <a:r>
              <a:rPr kumimoji="1" lang="en-US" altLang="zh-CN" i="1">
                <a:solidFill>
                  <a:prstClr val="black"/>
                </a:solidFill>
              </a:rPr>
              <a:t>m</a:t>
            </a:r>
            <a:r>
              <a:rPr kumimoji="1" lang="zh-CN" altLang="en-US">
                <a:solidFill>
                  <a:prstClr val="black"/>
                </a:solidFill>
                <a:latin typeface="宋体" pitchFamily="2" charset="-122"/>
              </a:rPr>
              <a:t>。要使卫星在距地面</a:t>
            </a:r>
            <a:r>
              <a:rPr kumimoji="1" lang="en-US" altLang="zh-CN" i="1">
                <a:solidFill>
                  <a:prstClr val="black"/>
                </a:solidFill>
              </a:rPr>
              <a:t>h </a:t>
            </a:r>
            <a:r>
              <a:rPr kumimoji="1" lang="zh-CN" altLang="en-US">
                <a:solidFill>
                  <a:prstClr val="black"/>
                </a:solidFill>
                <a:latin typeface="宋体" pitchFamily="2" charset="-122"/>
              </a:rPr>
              <a:t>高度绕地球作匀速圆周运动，求其发射速度。</a:t>
            </a:r>
          </a:p>
        </p:txBody>
      </p:sp>
      <p:sp>
        <p:nvSpPr>
          <p:cNvPr id="88074" name="Text Box 10"/>
          <p:cNvSpPr txBox="1">
            <a:spLocks noChangeArrowheads="1"/>
          </p:cNvSpPr>
          <p:nvPr/>
        </p:nvSpPr>
        <p:spPr bwMode="auto">
          <a:xfrm>
            <a:off x="250825" y="3500438"/>
            <a:ext cx="7086600" cy="519112"/>
          </a:xfrm>
          <a:prstGeom prst="rect">
            <a:avLst/>
          </a:prstGeom>
          <a:noFill/>
          <a:ln w="9525">
            <a:noFill/>
            <a:miter lim="800000"/>
            <a:headEnd/>
            <a:tailEnd/>
          </a:ln>
          <a:effectLst/>
        </p:spPr>
        <p:txBody>
          <a:bodyPr>
            <a:spAutoFit/>
          </a:bodyPr>
          <a:lstStyle/>
          <a:p>
            <a:pPr eaLnBrk="0" hangingPunct="0">
              <a:spcBef>
                <a:spcPct val="50000"/>
              </a:spcBef>
              <a:defRPr/>
            </a:pPr>
            <a:r>
              <a:rPr kumimoji="1" lang="zh-CN" altLang="en-US">
                <a:solidFill>
                  <a:prstClr val="black"/>
                </a:solidFill>
                <a:latin typeface="宋体" pitchFamily="2" charset="-122"/>
              </a:rPr>
              <a:t>设发射速度为</a:t>
            </a:r>
            <a:r>
              <a:rPr kumimoji="1" lang="en-US" altLang="zh-CN" i="1">
                <a:solidFill>
                  <a:prstClr val="black"/>
                </a:solidFill>
              </a:rPr>
              <a:t>v</a:t>
            </a:r>
            <a:r>
              <a:rPr kumimoji="1" lang="en-US" altLang="zh-CN" baseline="-25000">
                <a:solidFill>
                  <a:prstClr val="black"/>
                </a:solidFill>
              </a:rPr>
              <a:t>1</a:t>
            </a:r>
            <a:r>
              <a:rPr kumimoji="1" lang="zh-CN" altLang="en-US">
                <a:solidFill>
                  <a:prstClr val="black"/>
                </a:solidFill>
                <a:latin typeface="宋体" pitchFamily="2" charset="-122"/>
              </a:rPr>
              <a:t>，绕地球的运动速度为</a:t>
            </a:r>
            <a:r>
              <a:rPr kumimoji="1" lang="en-US" altLang="zh-CN" i="1">
                <a:solidFill>
                  <a:prstClr val="black"/>
                </a:solidFill>
              </a:rPr>
              <a:t>v</a:t>
            </a:r>
            <a:r>
              <a:rPr kumimoji="1" lang="zh-CN" altLang="en-US">
                <a:solidFill>
                  <a:prstClr val="black"/>
                </a:solidFill>
                <a:latin typeface="宋体" pitchFamily="2" charset="-122"/>
              </a:rPr>
              <a:t>。</a:t>
            </a:r>
            <a:endParaRPr kumimoji="1" lang="zh-CN" altLang="en-US">
              <a:solidFill>
                <a:prstClr val="black"/>
              </a:solidFill>
              <a:effectLst>
                <a:outerShdw blurRad="38100" dist="38100" dir="2700000" algn="tl">
                  <a:srgbClr val="C0C0C0"/>
                </a:outerShdw>
              </a:effectLst>
              <a:latin typeface="宋体" pitchFamily="2" charset="-122"/>
            </a:endParaRPr>
          </a:p>
        </p:txBody>
      </p:sp>
      <p:sp>
        <p:nvSpPr>
          <p:cNvPr id="88075" name="Text Box 11"/>
          <p:cNvSpPr txBox="1">
            <a:spLocks noChangeArrowheads="1"/>
          </p:cNvSpPr>
          <p:nvPr/>
        </p:nvSpPr>
        <p:spPr bwMode="auto">
          <a:xfrm>
            <a:off x="304800" y="4383088"/>
            <a:ext cx="3114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prstClr val="black"/>
                </a:solidFill>
                <a:latin typeface="宋体" pitchFamily="2" charset="-122"/>
              </a:rPr>
              <a:t>机械能守恒：</a:t>
            </a:r>
          </a:p>
        </p:txBody>
      </p:sp>
      <p:graphicFrame>
        <p:nvGraphicFramePr>
          <p:cNvPr id="88076" name="Object 12"/>
          <p:cNvGraphicFramePr>
            <a:graphicFrameLocks noChangeAspect="1"/>
          </p:cNvGraphicFramePr>
          <p:nvPr/>
        </p:nvGraphicFramePr>
        <p:xfrm>
          <a:off x="2667000" y="4197350"/>
          <a:ext cx="5434013" cy="1031875"/>
        </p:xfrm>
        <a:graphic>
          <a:graphicData uri="http://schemas.openxmlformats.org/presentationml/2006/ole">
            <mc:AlternateContent xmlns:mc="http://schemas.openxmlformats.org/markup-compatibility/2006">
              <mc:Choice xmlns:v="urn:schemas-microsoft-com:vml" Requires="v">
                <p:oleObj spid="_x0000_s40968" name="Equation" r:id="rId3" imgW="2070100" imgH="393700" progId="Equation.3">
                  <p:embed/>
                </p:oleObj>
              </mc:Choice>
              <mc:Fallback>
                <p:oleObj name="Equation" r:id="rId3" imgW="2070100" imgH="39370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2667000" y="4197350"/>
                        <a:ext cx="5434013" cy="1031875"/>
                      </a:xfrm>
                      <a:prstGeom prst="rect">
                        <a:avLst/>
                      </a:prstGeom>
                      <a:noFill/>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88077" name="Text Box 13"/>
          <p:cNvSpPr txBox="1">
            <a:spLocks noChangeArrowheads="1"/>
          </p:cNvSpPr>
          <p:nvPr/>
        </p:nvSpPr>
        <p:spPr bwMode="auto">
          <a:xfrm>
            <a:off x="304800" y="55499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prstClr val="black"/>
                </a:solidFill>
                <a:latin typeface="宋体" pitchFamily="2" charset="-122"/>
              </a:rPr>
              <a:t>万有引力提供向心力：</a:t>
            </a:r>
          </a:p>
        </p:txBody>
      </p:sp>
      <p:graphicFrame>
        <p:nvGraphicFramePr>
          <p:cNvPr id="88078" name="Object 14"/>
          <p:cNvGraphicFramePr>
            <a:graphicFrameLocks noChangeAspect="1"/>
          </p:cNvGraphicFramePr>
          <p:nvPr/>
        </p:nvGraphicFramePr>
        <p:xfrm>
          <a:off x="4029075" y="5245100"/>
          <a:ext cx="3422650" cy="1208088"/>
        </p:xfrm>
        <a:graphic>
          <a:graphicData uri="http://schemas.openxmlformats.org/presentationml/2006/ole">
            <mc:AlternateContent xmlns:mc="http://schemas.openxmlformats.org/markup-compatibility/2006">
              <mc:Choice xmlns:v="urn:schemas-microsoft-com:vml" Requires="v">
                <p:oleObj spid="_x0000_s40969" name="Equation" r:id="rId5" imgW="1295400" imgH="457200" progId="Equation.3">
                  <p:embed/>
                </p:oleObj>
              </mc:Choice>
              <mc:Fallback>
                <p:oleObj name="Equation" r:id="rId5" imgW="1295400" imgH="45720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4029075" y="5245100"/>
                        <a:ext cx="3422650" cy="1208088"/>
                      </a:xfrm>
                      <a:prstGeom prst="rect">
                        <a:avLst/>
                      </a:prstGeom>
                      <a:noFill/>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88092" name="Text Box 28"/>
          <p:cNvSpPr txBox="1">
            <a:spLocks noChangeArrowheads="1"/>
          </p:cNvSpPr>
          <p:nvPr/>
        </p:nvSpPr>
        <p:spPr bwMode="auto">
          <a:xfrm>
            <a:off x="107950" y="11588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dirty="0">
                <a:solidFill>
                  <a:srgbClr val="0000FF"/>
                </a:solidFill>
              </a:rPr>
              <a:t>例</a:t>
            </a:r>
            <a:r>
              <a:rPr kumimoji="1" lang="en-US" altLang="zh-CN" dirty="0">
                <a:solidFill>
                  <a:srgbClr val="0000FF"/>
                </a:solidFill>
              </a:rPr>
              <a:t>4-8</a:t>
            </a:r>
            <a:r>
              <a:rPr kumimoji="1" lang="en-US" altLang="zh-CN" dirty="0">
                <a:solidFill>
                  <a:prstClr val="black"/>
                </a:solidFill>
              </a:rPr>
              <a:t>   </a:t>
            </a:r>
            <a:r>
              <a:rPr kumimoji="1" lang="zh-CN" altLang="en-US" dirty="0">
                <a:solidFill>
                  <a:prstClr val="black"/>
                </a:solidFill>
              </a:rPr>
              <a:t>讨论</a:t>
            </a:r>
            <a:r>
              <a:rPr lang="zh-CN" altLang="en-US" dirty="0">
                <a:solidFill>
                  <a:prstClr val="black"/>
                </a:solidFill>
              </a:rPr>
              <a:t>宇宙速度</a:t>
            </a:r>
          </a:p>
        </p:txBody>
      </p:sp>
      <p:pic>
        <p:nvPicPr>
          <p:cNvPr id="88093" name="Picture 29" descr="图片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9975" y="620713"/>
            <a:ext cx="2670175"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431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092"/>
                                        </p:tgtEl>
                                        <p:attrNameLst>
                                          <p:attrName>style.visibility</p:attrName>
                                        </p:attrNameLst>
                                      </p:cBhvr>
                                      <p:to>
                                        <p:strVal val="visible"/>
                                      </p:to>
                                    </p:set>
                                    <p:animEffect transition="in" filter="wipe(left)">
                                      <p:cBhvr>
                                        <p:cTn id="7" dur="500"/>
                                        <p:tgtEl>
                                          <p:spTgt spid="88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071"/>
                                        </p:tgtEl>
                                        <p:attrNameLst>
                                          <p:attrName>style.visibility</p:attrName>
                                        </p:attrNameLst>
                                      </p:cBhvr>
                                      <p:to>
                                        <p:strVal val="visible"/>
                                      </p:to>
                                    </p:set>
                                    <p:animEffect transition="in" filter="wipe(left)">
                                      <p:cBhvr>
                                        <p:cTn id="12" dur="500"/>
                                        <p:tgtEl>
                                          <p:spTgt spid="880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8072"/>
                                        </p:tgtEl>
                                        <p:attrNameLst>
                                          <p:attrName>style.visibility</p:attrName>
                                        </p:attrNameLst>
                                      </p:cBhvr>
                                      <p:to>
                                        <p:strVal val="visible"/>
                                      </p:to>
                                    </p:set>
                                    <p:animEffect transition="in" filter="wipe(left)">
                                      <p:cBhvr>
                                        <p:cTn id="17" dur="500"/>
                                        <p:tgtEl>
                                          <p:spTgt spid="880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8809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8074"/>
                                        </p:tgtEl>
                                        <p:attrNameLst>
                                          <p:attrName>style.visibility</p:attrName>
                                        </p:attrNameLst>
                                      </p:cBhvr>
                                      <p:to>
                                        <p:strVal val="visible"/>
                                      </p:to>
                                    </p:set>
                                    <p:animEffect transition="in" filter="wipe(left)">
                                      <p:cBhvr>
                                        <p:cTn id="26" dur="500"/>
                                        <p:tgtEl>
                                          <p:spTgt spid="8807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8075"/>
                                        </p:tgtEl>
                                        <p:attrNameLst>
                                          <p:attrName>style.visibility</p:attrName>
                                        </p:attrNameLst>
                                      </p:cBhvr>
                                      <p:to>
                                        <p:strVal val="visible"/>
                                      </p:to>
                                    </p:set>
                                    <p:animEffect transition="in" filter="wipe(left)">
                                      <p:cBhvr>
                                        <p:cTn id="31" dur="500"/>
                                        <p:tgtEl>
                                          <p:spTgt spid="8807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88076"/>
                                        </p:tgtEl>
                                        <p:attrNameLst>
                                          <p:attrName>style.visibility</p:attrName>
                                        </p:attrNameLst>
                                      </p:cBhvr>
                                      <p:to>
                                        <p:strVal val="visible"/>
                                      </p:to>
                                    </p:set>
                                    <p:animEffect transition="in" filter="wipe(left)">
                                      <p:cBhvr>
                                        <p:cTn id="36" dur="500"/>
                                        <p:tgtEl>
                                          <p:spTgt spid="8807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8077"/>
                                        </p:tgtEl>
                                        <p:attrNameLst>
                                          <p:attrName>style.visibility</p:attrName>
                                        </p:attrNameLst>
                                      </p:cBhvr>
                                      <p:to>
                                        <p:strVal val="visible"/>
                                      </p:to>
                                    </p:set>
                                    <p:animEffect transition="in" filter="wipe(left)">
                                      <p:cBhvr>
                                        <p:cTn id="41" dur="500"/>
                                        <p:tgtEl>
                                          <p:spTgt spid="8807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88078"/>
                                        </p:tgtEl>
                                        <p:attrNameLst>
                                          <p:attrName>style.visibility</p:attrName>
                                        </p:attrNameLst>
                                      </p:cBhvr>
                                      <p:to>
                                        <p:strVal val="visible"/>
                                      </p:to>
                                    </p:set>
                                    <p:animEffect transition="in" filter="wipe(left)">
                                      <p:cBhvr>
                                        <p:cTn id="46" dur="500"/>
                                        <p:tgtEl>
                                          <p:spTgt spid="88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1" grpId="0" autoUpdateAnimBg="0"/>
      <p:bldP spid="88072" grpId="0" autoUpdateAnimBg="0"/>
      <p:bldP spid="88074" grpId="0" autoUpdateAnimBg="0"/>
      <p:bldP spid="88075" grpId="0" autoUpdateAnimBg="0"/>
      <p:bldP spid="88077" grpId="0" autoUpdateAnimBg="0"/>
      <p:bldP spid="8809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8" name="Text Box 6"/>
          <p:cNvSpPr txBox="1">
            <a:spLocks noChangeArrowheads="1"/>
          </p:cNvSpPr>
          <p:nvPr/>
        </p:nvSpPr>
        <p:spPr bwMode="auto">
          <a:xfrm>
            <a:off x="1066800" y="838200"/>
            <a:ext cx="91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prstClr val="black"/>
                </a:solidFill>
              </a:rPr>
              <a:t>得：</a:t>
            </a:r>
          </a:p>
        </p:txBody>
      </p:sp>
      <p:graphicFrame>
        <p:nvGraphicFramePr>
          <p:cNvPr id="84999" name="Object 7"/>
          <p:cNvGraphicFramePr>
            <a:graphicFrameLocks noChangeAspect="1"/>
          </p:cNvGraphicFramePr>
          <p:nvPr/>
        </p:nvGraphicFramePr>
        <p:xfrm>
          <a:off x="2268538" y="404813"/>
          <a:ext cx="3365500" cy="1176337"/>
        </p:xfrm>
        <a:graphic>
          <a:graphicData uri="http://schemas.openxmlformats.org/presentationml/2006/ole">
            <mc:AlternateContent xmlns:mc="http://schemas.openxmlformats.org/markup-compatibility/2006">
              <mc:Choice xmlns:v="urn:schemas-microsoft-com:vml" Requires="v">
                <p:oleObj spid="_x0000_s42004" name="Equation" r:id="rId3" imgW="1202040" imgH="418320" progId="Equation.3">
                  <p:embed/>
                </p:oleObj>
              </mc:Choice>
              <mc:Fallback>
                <p:oleObj name="Equation" r:id="rId3" imgW="1202040" imgH="41832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2268538" y="404813"/>
                        <a:ext cx="3365500" cy="1176337"/>
                      </a:xfrm>
                      <a:prstGeom prst="rect">
                        <a:avLst/>
                      </a:prstGeom>
                      <a:noFill/>
                      <a:extLst>
                        <a:ext uri="{909E8E84-426E-40DD-AFC4-6F175D3DCCD1}">
                          <a14:hiddenFill xmlns:a14="http://schemas.microsoft.com/office/drawing/2010/main">
                            <a:solidFill>
                              <a:srgbClr val="CCCCFF"/>
                            </a:solidFill>
                          </a14:hiddenFill>
                        </a:ext>
                      </a:extLst>
                    </p:spPr>
                  </p:pic>
                </p:oleObj>
              </mc:Fallback>
            </mc:AlternateContent>
          </a:graphicData>
        </a:graphic>
      </p:graphicFrame>
      <p:graphicFrame>
        <p:nvGraphicFramePr>
          <p:cNvPr id="85000" name="Object 8"/>
          <p:cNvGraphicFramePr>
            <a:graphicFrameLocks noChangeAspect="1"/>
          </p:cNvGraphicFramePr>
          <p:nvPr/>
        </p:nvGraphicFramePr>
        <p:xfrm>
          <a:off x="1066800" y="1828800"/>
          <a:ext cx="2784475" cy="1052513"/>
        </p:xfrm>
        <a:graphic>
          <a:graphicData uri="http://schemas.openxmlformats.org/presentationml/2006/ole">
            <mc:AlternateContent xmlns:mc="http://schemas.openxmlformats.org/markup-compatibility/2006">
              <mc:Choice xmlns:v="urn:schemas-microsoft-com:vml" Requires="v">
                <p:oleObj spid="_x0000_s42005" name="Equation" r:id="rId5" imgW="983520" imgH="363600" progId="Equation.3">
                  <p:embed/>
                </p:oleObj>
              </mc:Choice>
              <mc:Fallback>
                <p:oleObj name="Equation" r:id="rId5" imgW="983520" imgH="36360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1066800" y="1828800"/>
                        <a:ext cx="2784475" cy="1052513"/>
                      </a:xfrm>
                      <a:prstGeom prst="rect">
                        <a:avLst/>
                      </a:prstGeom>
                      <a:noFill/>
                      <a:extLst>
                        <a:ext uri="{909E8E84-426E-40DD-AFC4-6F175D3DCCD1}">
                          <a14:hiddenFill xmlns:a14="http://schemas.microsoft.com/office/drawing/2010/main">
                            <a:solidFill>
                              <a:srgbClr val="CCCCFF"/>
                            </a:solidFill>
                          </a14:hiddenFill>
                        </a:ext>
                      </a:extLst>
                    </p:spPr>
                  </p:pic>
                </p:oleObj>
              </mc:Fallback>
            </mc:AlternateContent>
          </a:graphicData>
        </a:graphic>
      </p:graphicFrame>
      <p:graphicFrame>
        <p:nvGraphicFramePr>
          <p:cNvPr id="85001" name="Object 9"/>
          <p:cNvGraphicFramePr>
            <a:graphicFrameLocks noChangeAspect="1"/>
          </p:cNvGraphicFramePr>
          <p:nvPr/>
        </p:nvGraphicFramePr>
        <p:xfrm>
          <a:off x="4495800" y="1828800"/>
          <a:ext cx="2236788" cy="990600"/>
        </p:xfrm>
        <a:graphic>
          <a:graphicData uri="http://schemas.openxmlformats.org/presentationml/2006/ole">
            <mc:AlternateContent xmlns:mc="http://schemas.openxmlformats.org/markup-compatibility/2006">
              <mc:Choice xmlns:v="urn:schemas-microsoft-com:vml" Requires="v">
                <p:oleObj spid="_x0000_s42006" name="Equation" r:id="rId7" imgW="837720" imgH="363600" progId="Equation.3">
                  <p:embed/>
                </p:oleObj>
              </mc:Choice>
              <mc:Fallback>
                <p:oleObj name="Equation" r:id="rId7" imgW="837720" imgH="363600"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4495800" y="1828800"/>
                        <a:ext cx="2236788" cy="990600"/>
                      </a:xfrm>
                      <a:prstGeom prst="rect">
                        <a:avLst/>
                      </a:prstGeom>
                      <a:noFill/>
                      <a:extLst>
                        <a:ext uri="{909E8E84-426E-40DD-AFC4-6F175D3DCCD1}">
                          <a14:hiddenFill xmlns:a14="http://schemas.microsoft.com/office/drawing/2010/main">
                            <a:solidFill>
                              <a:srgbClr val="CCCCFF"/>
                            </a:solidFill>
                          </a14:hiddenFill>
                        </a:ext>
                      </a:extLst>
                    </p:spPr>
                  </p:pic>
                </p:oleObj>
              </mc:Fallback>
            </mc:AlternateContent>
          </a:graphicData>
        </a:graphic>
      </p:graphicFrame>
      <p:graphicFrame>
        <p:nvGraphicFramePr>
          <p:cNvPr id="85002" name="Object 10"/>
          <p:cNvGraphicFramePr>
            <a:graphicFrameLocks noChangeAspect="1"/>
          </p:cNvGraphicFramePr>
          <p:nvPr/>
        </p:nvGraphicFramePr>
        <p:xfrm>
          <a:off x="2286000" y="2971800"/>
          <a:ext cx="3509963" cy="1227138"/>
        </p:xfrm>
        <a:graphic>
          <a:graphicData uri="http://schemas.openxmlformats.org/presentationml/2006/ole">
            <mc:AlternateContent xmlns:mc="http://schemas.openxmlformats.org/markup-compatibility/2006">
              <mc:Choice xmlns:v="urn:schemas-microsoft-com:vml" Requires="v">
                <p:oleObj spid="_x0000_s42007" name="Equation" r:id="rId9" imgW="1202040" imgH="418320" progId="Equation.3">
                  <p:embed/>
                </p:oleObj>
              </mc:Choice>
              <mc:Fallback>
                <p:oleObj name="Equation" r:id="rId9" imgW="1202040" imgH="418320" progId="Equation.3">
                  <p:embed/>
                  <p:pic>
                    <p:nvPicPr>
                      <p:cNvPr id="0" name=""/>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2286000" y="2971800"/>
                        <a:ext cx="3509963" cy="1227138"/>
                      </a:xfrm>
                      <a:prstGeom prst="rect">
                        <a:avLst/>
                      </a:prstGeom>
                      <a:noFill/>
                      <a:ln>
                        <a:noFill/>
                      </a:ln>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FF33CC"/>
                            </a:solidFill>
                            <a:miter lim="800000"/>
                            <a:headEnd/>
                            <a:tailEnd/>
                          </a14:hiddenLine>
                        </a:ext>
                      </a:extLst>
                    </p:spPr>
                  </p:pic>
                </p:oleObj>
              </mc:Fallback>
            </mc:AlternateContent>
          </a:graphicData>
        </a:graphic>
      </p:graphicFrame>
      <p:graphicFrame>
        <p:nvGraphicFramePr>
          <p:cNvPr id="85003" name="Object 11"/>
          <p:cNvGraphicFramePr>
            <a:graphicFrameLocks noChangeAspect="1"/>
          </p:cNvGraphicFramePr>
          <p:nvPr/>
        </p:nvGraphicFramePr>
        <p:xfrm>
          <a:off x="2743200" y="4343400"/>
          <a:ext cx="1900238" cy="563563"/>
        </p:xfrm>
        <a:graphic>
          <a:graphicData uri="http://schemas.openxmlformats.org/presentationml/2006/ole">
            <mc:AlternateContent xmlns:mc="http://schemas.openxmlformats.org/markup-compatibility/2006">
              <mc:Choice xmlns:v="urn:schemas-microsoft-com:vml" Requires="v">
                <p:oleObj spid="_x0000_s42008" name="Equation" r:id="rId11" imgW="646560" imgH="181800" progId="Equation.3">
                  <p:embed/>
                </p:oleObj>
              </mc:Choice>
              <mc:Fallback>
                <p:oleObj name="Equation" r:id="rId11" imgW="646560" imgH="181800" progId="Equation.3">
                  <p:embed/>
                  <p:pic>
                    <p:nvPicPr>
                      <p:cNvPr id="0" name=""/>
                      <p:cNvPicPr>
                        <a:picLocks noChangeAspect="1" noChangeArrowheads="1"/>
                      </p:cNvPicPr>
                      <p:nvPr/>
                    </p:nvPicPr>
                    <p:blipFill>
                      <a:blip r:embed="rId12">
                        <a:lum contrast="100000"/>
                        <a:extLst>
                          <a:ext uri="{28A0092B-C50C-407E-A947-70E740481C1C}">
                            <a14:useLocalDpi xmlns:a14="http://schemas.microsoft.com/office/drawing/2010/main" val="0"/>
                          </a:ext>
                        </a:extLst>
                      </a:blip>
                      <a:srcRect/>
                      <a:stretch>
                        <a:fillRect/>
                      </a:stretch>
                    </p:blipFill>
                    <p:spPr bwMode="auto">
                      <a:xfrm>
                        <a:off x="2743200" y="4343400"/>
                        <a:ext cx="1900238" cy="563563"/>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graphicFrame>
        <p:nvGraphicFramePr>
          <p:cNvPr id="85004" name="Object 12"/>
          <p:cNvGraphicFramePr>
            <a:graphicFrameLocks noChangeAspect="1"/>
          </p:cNvGraphicFramePr>
          <p:nvPr/>
        </p:nvGraphicFramePr>
        <p:xfrm>
          <a:off x="3132138" y="5229225"/>
          <a:ext cx="4810125" cy="733425"/>
        </p:xfrm>
        <a:graphic>
          <a:graphicData uri="http://schemas.openxmlformats.org/presentationml/2006/ole">
            <mc:AlternateContent xmlns:mc="http://schemas.openxmlformats.org/markup-compatibility/2006">
              <mc:Choice xmlns:v="urn:schemas-microsoft-com:vml" Requires="v">
                <p:oleObj spid="_x0000_s42009" name="Equation" r:id="rId13" imgW="1663700" imgH="254000" progId="Equation.3">
                  <p:embed/>
                </p:oleObj>
              </mc:Choice>
              <mc:Fallback>
                <p:oleObj name="Equation" r:id="rId13" imgW="1663700" imgH="254000" progId="Equation.3">
                  <p:embed/>
                  <p:pic>
                    <p:nvPicPr>
                      <p:cNvPr id="0" name=""/>
                      <p:cNvPicPr>
                        <a:picLocks noChangeAspect="1" noChangeArrowheads="1"/>
                      </p:cNvPicPr>
                      <p:nvPr/>
                    </p:nvPicPr>
                    <p:blipFill>
                      <a:blip r:embed="rId14">
                        <a:lum contrast="100000"/>
                        <a:extLst>
                          <a:ext uri="{28A0092B-C50C-407E-A947-70E740481C1C}">
                            <a14:useLocalDpi xmlns:a14="http://schemas.microsoft.com/office/drawing/2010/main" val="0"/>
                          </a:ext>
                        </a:extLst>
                      </a:blip>
                      <a:srcRect/>
                      <a:stretch>
                        <a:fillRect/>
                      </a:stretch>
                    </p:blipFill>
                    <p:spPr bwMode="auto">
                      <a:xfrm>
                        <a:off x="3132138" y="5229225"/>
                        <a:ext cx="4810125" cy="733425"/>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
        <p:nvSpPr>
          <p:cNvPr id="85005" name="Rectangle 13"/>
          <p:cNvSpPr>
            <a:spLocks noChangeArrowheads="1"/>
          </p:cNvSpPr>
          <p:nvPr/>
        </p:nvSpPr>
        <p:spPr bwMode="auto">
          <a:xfrm>
            <a:off x="457200" y="5308600"/>
            <a:ext cx="3609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srgbClr val="0000FF"/>
                </a:solidFill>
                <a:latin typeface="宋体" pitchFamily="2" charset="-122"/>
              </a:rPr>
              <a:t>第一宇宙速度：</a:t>
            </a:r>
          </a:p>
        </p:txBody>
      </p:sp>
    </p:spTree>
    <p:extLst>
      <p:ext uri="{BB962C8B-B14F-4D97-AF65-F5344CB8AC3E}">
        <p14:creationId xmlns:p14="http://schemas.microsoft.com/office/powerpoint/2010/main" val="1135326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4998"/>
                                        </p:tgtEl>
                                        <p:attrNameLst>
                                          <p:attrName>style.visibility</p:attrName>
                                        </p:attrNameLst>
                                      </p:cBhvr>
                                      <p:to>
                                        <p:strVal val="visible"/>
                                      </p:to>
                                    </p:set>
                                    <p:animEffect transition="in" filter="wipe(left)">
                                      <p:cBhvr>
                                        <p:cTn id="7" dur="500"/>
                                        <p:tgtEl>
                                          <p:spTgt spid="8499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4999"/>
                                        </p:tgtEl>
                                        <p:attrNameLst>
                                          <p:attrName>style.visibility</p:attrName>
                                        </p:attrNameLst>
                                      </p:cBhvr>
                                      <p:to>
                                        <p:strVal val="visible"/>
                                      </p:to>
                                    </p:set>
                                    <p:animEffect transition="in" filter="wipe(left)">
                                      <p:cBhvr>
                                        <p:cTn id="11" dur="500"/>
                                        <p:tgtEl>
                                          <p:spTgt spid="8499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85000"/>
                                        </p:tgtEl>
                                        <p:attrNameLst>
                                          <p:attrName>style.visibility</p:attrName>
                                        </p:attrNameLst>
                                      </p:cBhvr>
                                      <p:to>
                                        <p:strVal val="visible"/>
                                      </p:to>
                                    </p:set>
                                    <p:animEffect transition="in" filter="wipe(left)">
                                      <p:cBhvr>
                                        <p:cTn id="16" dur="500"/>
                                        <p:tgtEl>
                                          <p:spTgt spid="8500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85001"/>
                                        </p:tgtEl>
                                        <p:attrNameLst>
                                          <p:attrName>style.visibility</p:attrName>
                                        </p:attrNameLst>
                                      </p:cBhvr>
                                      <p:to>
                                        <p:strVal val="visible"/>
                                      </p:to>
                                    </p:set>
                                    <p:animEffect transition="in" filter="wipe(left)">
                                      <p:cBhvr>
                                        <p:cTn id="21" dur="500"/>
                                        <p:tgtEl>
                                          <p:spTgt spid="850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85002"/>
                                        </p:tgtEl>
                                        <p:attrNameLst>
                                          <p:attrName>style.visibility</p:attrName>
                                        </p:attrNameLst>
                                      </p:cBhvr>
                                      <p:to>
                                        <p:strVal val="visible"/>
                                      </p:to>
                                    </p:set>
                                    <p:animEffect transition="in" filter="wipe(left)">
                                      <p:cBhvr>
                                        <p:cTn id="26" dur="500"/>
                                        <p:tgtEl>
                                          <p:spTgt spid="8500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85003"/>
                                        </p:tgtEl>
                                        <p:attrNameLst>
                                          <p:attrName>style.visibility</p:attrName>
                                        </p:attrNameLst>
                                      </p:cBhvr>
                                      <p:to>
                                        <p:strVal val="visible"/>
                                      </p:to>
                                    </p:set>
                                    <p:animEffect transition="in" filter="wipe(left)">
                                      <p:cBhvr>
                                        <p:cTn id="31" dur="500"/>
                                        <p:tgtEl>
                                          <p:spTgt spid="8500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5005"/>
                                        </p:tgtEl>
                                        <p:attrNameLst>
                                          <p:attrName>style.visibility</p:attrName>
                                        </p:attrNameLst>
                                      </p:cBhvr>
                                      <p:to>
                                        <p:strVal val="visible"/>
                                      </p:to>
                                    </p:set>
                                    <p:animEffect transition="in" filter="wipe(left)">
                                      <p:cBhvr>
                                        <p:cTn id="36" dur="500"/>
                                        <p:tgtEl>
                                          <p:spTgt spid="85005"/>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85004"/>
                                        </p:tgtEl>
                                        <p:attrNameLst>
                                          <p:attrName>style.visibility</p:attrName>
                                        </p:attrNameLst>
                                      </p:cBhvr>
                                      <p:to>
                                        <p:strVal val="visible"/>
                                      </p:to>
                                    </p:set>
                                    <p:animEffect transition="in" filter="wipe(left)">
                                      <p:cBhvr>
                                        <p:cTn id="40" dur="500"/>
                                        <p:tgtEl>
                                          <p:spTgt spid="85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8" grpId="0" autoUpdateAnimBg="0"/>
      <p:bldP spid="85005"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02" name="Text Box 14"/>
          <p:cNvSpPr txBox="1">
            <a:spLocks noChangeArrowheads="1"/>
          </p:cNvSpPr>
          <p:nvPr/>
        </p:nvSpPr>
        <p:spPr bwMode="auto">
          <a:xfrm>
            <a:off x="395288" y="26035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en-US" altLang="zh-CN">
                <a:solidFill>
                  <a:srgbClr val="0000FF"/>
                </a:solidFill>
              </a:rPr>
              <a:t>2. </a:t>
            </a:r>
            <a:r>
              <a:rPr kumimoji="1" lang="zh-CN" altLang="en-US">
                <a:solidFill>
                  <a:srgbClr val="0000FF"/>
                </a:solidFill>
              </a:rPr>
              <a:t>第二宇宙速度</a:t>
            </a:r>
          </a:p>
        </p:txBody>
      </p:sp>
      <p:sp>
        <p:nvSpPr>
          <p:cNvPr id="89103" name="Text Box 15"/>
          <p:cNvSpPr txBox="1">
            <a:spLocks noChangeArrowheads="1"/>
          </p:cNvSpPr>
          <p:nvPr/>
        </p:nvSpPr>
        <p:spPr bwMode="auto">
          <a:xfrm>
            <a:off x="468313" y="908050"/>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prstClr val="black"/>
                </a:solidFill>
              </a:rPr>
              <a:t>宇宙飞船脱离地球引力而必须具有的发射速度。</a:t>
            </a:r>
          </a:p>
        </p:txBody>
      </p:sp>
      <p:sp>
        <p:nvSpPr>
          <p:cNvPr id="89104" name="Text Box 16"/>
          <p:cNvSpPr txBox="1">
            <a:spLocks noChangeArrowheads="1"/>
          </p:cNvSpPr>
          <p:nvPr/>
        </p:nvSpPr>
        <p:spPr bwMode="auto">
          <a:xfrm>
            <a:off x="223838" y="1628775"/>
            <a:ext cx="8740775"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en-US" altLang="zh-CN">
                <a:solidFill>
                  <a:prstClr val="black"/>
                </a:solidFill>
              </a:rPr>
              <a:t>(1)  </a:t>
            </a:r>
            <a:r>
              <a:rPr kumimoji="1" lang="zh-CN" altLang="en-US">
                <a:solidFill>
                  <a:prstClr val="black"/>
                </a:solidFill>
              </a:rPr>
              <a:t>脱离地球引力时，飞船的动能必须大于或等于零。</a:t>
            </a:r>
          </a:p>
          <a:p>
            <a:pPr>
              <a:spcBef>
                <a:spcPct val="50000"/>
              </a:spcBef>
            </a:pPr>
            <a:r>
              <a:rPr kumimoji="1" lang="en-US" altLang="zh-CN">
                <a:solidFill>
                  <a:prstClr val="black"/>
                </a:solidFill>
              </a:rPr>
              <a:t>(2)  </a:t>
            </a:r>
            <a:r>
              <a:rPr kumimoji="1" lang="zh-CN" altLang="en-US">
                <a:solidFill>
                  <a:prstClr val="black"/>
                </a:solidFill>
              </a:rPr>
              <a:t>脱离地球引力处，飞船的引力势能为零。</a:t>
            </a:r>
          </a:p>
        </p:txBody>
      </p:sp>
      <p:sp>
        <p:nvSpPr>
          <p:cNvPr id="89105" name="Text Box 17"/>
          <p:cNvSpPr txBox="1">
            <a:spLocks noChangeArrowheads="1"/>
          </p:cNvSpPr>
          <p:nvPr/>
        </p:nvSpPr>
        <p:spPr bwMode="auto">
          <a:xfrm>
            <a:off x="393700" y="3357563"/>
            <a:ext cx="3025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prstClr val="black"/>
                </a:solidFill>
              </a:rPr>
              <a:t>由机械能守恒：</a:t>
            </a:r>
          </a:p>
        </p:txBody>
      </p:sp>
      <p:graphicFrame>
        <p:nvGraphicFramePr>
          <p:cNvPr id="89106" name="Object 18"/>
          <p:cNvGraphicFramePr>
            <a:graphicFrameLocks noChangeAspect="1"/>
          </p:cNvGraphicFramePr>
          <p:nvPr/>
        </p:nvGraphicFramePr>
        <p:xfrm>
          <a:off x="3063875" y="3141663"/>
          <a:ext cx="5395913" cy="1100137"/>
        </p:xfrm>
        <a:graphic>
          <a:graphicData uri="http://schemas.openxmlformats.org/presentationml/2006/ole">
            <mc:AlternateContent xmlns:mc="http://schemas.openxmlformats.org/markup-compatibility/2006">
              <mc:Choice xmlns:v="urn:schemas-microsoft-com:vml" Requires="v">
                <p:oleObj spid="_x0000_s43016" name="Equation" r:id="rId3" imgW="1839240" imgH="363600" progId="Equation.3">
                  <p:embed/>
                </p:oleObj>
              </mc:Choice>
              <mc:Fallback>
                <p:oleObj name="Equation" r:id="rId3" imgW="1839240" imgH="36360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3063875" y="3141663"/>
                        <a:ext cx="5395913" cy="1100137"/>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sp>
        <p:nvSpPr>
          <p:cNvPr id="89107" name="Text Box 19"/>
          <p:cNvSpPr txBox="1">
            <a:spLocks noChangeArrowheads="1"/>
          </p:cNvSpPr>
          <p:nvPr/>
        </p:nvSpPr>
        <p:spPr bwMode="auto">
          <a:xfrm>
            <a:off x="685800" y="4267200"/>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prstClr val="black"/>
                </a:solidFill>
              </a:rPr>
              <a:t>得：</a:t>
            </a:r>
          </a:p>
        </p:txBody>
      </p:sp>
      <p:graphicFrame>
        <p:nvGraphicFramePr>
          <p:cNvPr id="89108" name="Object 20"/>
          <p:cNvGraphicFramePr>
            <a:graphicFrameLocks noChangeAspect="1"/>
          </p:cNvGraphicFramePr>
          <p:nvPr/>
        </p:nvGraphicFramePr>
        <p:xfrm>
          <a:off x="684213" y="4941888"/>
          <a:ext cx="7945437" cy="1219200"/>
        </p:xfrm>
        <a:graphic>
          <a:graphicData uri="http://schemas.openxmlformats.org/presentationml/2006/ole">
            <mc:AlternateContent xmlns:mc="http://schemas.openxmlformats.org/markup-compatibility/2006">
              <mc:Choice xmlns:v="urn:schemas-microsoft-com:vml" Requires="v">
                <p:oleObj spid="_x0000_s43017" name="Equation" r:id="rId5" imgW="2759040" imgH="418320" progId="Equation.3">
                  <p:embed/>
                </p:oleObj>
              </mc:Choice>
              <mc:Fallback>
                <p:oleObj name="Equation" r:id="rId5" imgW="2759040" imgH="41832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684213" y="4941888"/>
                        <a:ext cx="7945437" cy="1219200"/>
                      </a:xfrm>
                      <a:prstGeom prst="rect">
                        <a:avLst/>
                      </a:prstGeom>
                      <a:noFill/>
                      <a:ln>
                        <a:noFill/>
                      </a:ln>
                      <a:effectLst/>
                      <a:extLst>
                        <a:ext uri="{909E8E84-426E-40DD-AFC4-6F175D3DCCD1}">
                          <a14:hiddenFill xmlns:a14="http://schemas.microsoft.com/office/drawing/2010/main">
                            <a:solidFill>
                              <a:srgbClr val="FF7C80"/>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18465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9102"/>
                                        </p:tgtEl>
                                        <p:attrNameLst>
                                          <p:attrName>style.visibility</p:attrName>
                                        </p:attrNameLst>
                                      </p:cBhvr>
                                      <p:to>
                                        <p:strVal val="visible"/>
                                      </p:to>
                                    </p:set>
                                    <p:animEffect transition="in" filter="wipe(left)">
                                      <p:cBhvr>
                                        <p:cTn id="7" dur="500"/>
                                        <p:tgtEl>
                                          <p:spTgt spid="891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103"/>
                                        </p:tgtEl>
                                        <p:attrNameLst>
                                          <p:attrName>style.visibility</p:attrName>
                                        </p:attrNameLst>
                                      </p:cBhvr>
                                      <p:to>
                                        <p:strVal val="visible"/>
                                      </p:to>
                                    </p:set>
                                    <p:animEffect transition="in" filter="wipe(left)">
                                      <p:cBhvr>
                                        <p:cTn id="12" dur="500"/>
                                        <p:tgtEl>
                                          <p:spTgt spid="891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9104"/>
                                        </p:tgtEl>
                                        <p:attrNameLst>
                                          <p:attrName>style.visibility</p:attrName>
                                        </p:attrNameLst>
                                      </p:cBhvr>
                                      <p:to>
                                        <p:strVal val="visible"/>
                                      </p:to>
                                    </p:set>
                                    <p:animEffect transition="in" filter="wipe(left)">
                                      <p:cBhvr>
                                        <p:cTn id="17" dur="500"/>
                                        <p:tgtEl>
                                          <p:spTgt spid="891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9105"/>
                                        </p:tgtEl>
                                        <p:attrNameLst>
                                          <p:attrName>style.visibility</p:attrName>
                                        </p:attrNameLst>
                                      </p:cBhvr>
                                      <p:to>
                                        <p:strVal val="visible"/>
                                      </p:to>
                                    </p:set>
                                    <p:animEffect transition="in" filter="wipe(left)">
                                      <p:cBhvr>
                                        <p:cTn id="22" dur="500"/>
                                        <p:tgtEl>
                                          <p:spTgt spid="891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89106"/>
                                        </p:tgtEl>
                                        <p:attrNameLst>
                                          <p:attrName>style.visibility</p:attrName>
                                        </p:attrNameLst>
                                      </p:cBhvr>
                                      <p:to>
                                        <p:strVal val="visible"/>
                                      </p:to>
                                    </p:set>
                                    <p:animEffect transition="in" filter="wipe(left)">
                                      <p:cBhvr>
                                        <p:cTn id="27" dur="500"/>
                                        <p:tgtEl>
                                          <p:spTgt spid="891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9107"/>
                                        </p:tgtEl>
                                        <p:attrNameLst>
                                          <p:attrName>style.visibility</p:attrName>
                                        </p:attrNameLst>
                                      </p:cBhvr>
                                      <p:to>
                                        <p:strVal val="visible"/>
                                      </p:to>
                                    </p:set>
                                    <p:animEffect transition="in" filter="wipe(left)">
                                      <p:cBhvr>
                                        <p:cTn id="32" dur="500"/>
                                        <p:tgtEl>
                                          <p:spTgt spid="891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9108"/>
                                        </p:tgtEl>
                                        <p:attrNameLst>
                                          <p:attrName>style.visibility</p:attrName>
                                        </p:attrNameLst>
                                      </p:cBhvr>
                                      <p:to>
                                        <p:strVal val="visible"/>
                                      </p:to>
                                    </p:set>
                                    <p:animEffect transition="in" filter="wipe(left)">
                                      <p:cBhvr>
                                        <p:cTn id="37" dur="500"/>
                                        <p:tgtEl>
                                          <p:spTgt spid="89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02" grpId="0" autoUpdateAnimBg="0"/>
      <p:bldP spid="89103" grpId="0" autoUpdateAnimBg="0"/>
      <p:bldP spid="89104" grpId="0" autoUpdateAnimBg="0"/>
      <p:bldP spid="89105" grpId="0" autoUpdateAnimBg="0"/>
      <p:bldP spid="89107"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8" name="Text Box 12"/>
          <p:cNvSpPr txBox="1">
            <a:spLocks noChangeArrowheads="1"/>
          </p:cNvSpPr>
          <p:nvPr/>
        </p:nvSpPr>
        <p:spPr bwMode="auto">
          <a:xfrm>
            <a:off x="395288" y="260350"/>
            <a:ext cx="3529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en-US" altLang="zh-CN">
                <a:solidFill>
                  <a:srgbClr val="0000FF"/>
                </a:solidFill>
              </a:rPr>
              <a:t>3. </a:t>
            </a:r>
            <a:r>
              <a:rPr kumimoji="1" lang="zh-CN" altLang="en-US">
                <a:solidFill>
                  <a:srgbClr val="0000FF"/>
                </a:solidFill>
              </a:rPr>
              <a:t>第三宇宙速度</a:t>
            </a:r>
          </a:p>
        </p:txBody>
      </p:sp>
      <p:sp>
        <p:nvSpPr>
          <p:cNvPr id="91150" name="Text Box 14"/>
          <p:cNvSpPr txBox="1">
            <a:spLocks noChangeArrowheads="1"/>
          </p:cNvSpPr>
          <p:nvPr/>
        </p:nvSpPr>
        <p:spPr bwMode="auto">
          <a:xfrm>
            <a:off x="611188" y="2781300"/>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prstClr val="black"/>
                </a:solidFill>
              </a:rPr>
              <a:t>物体相对太阳的速度：</a:t>
            </a:r>
          </a:p>
        </p:txBody>
      </p:sp>
      <p:graphicFrame>
        <p:nvGraphicFramePr>
          <p:cNvPr id="91151" name="Object 15"/>
          <p:cNvGraphicFramePr>
            <a:graphicFrameLocks noChangeAspect="1"/>
          </p:cNvGraphicFramePr>
          <p:nvPr/>
        </p:nvGraphicFramePr>
        <p:xfrm>
          <a:off x="1979613" y="3429000"/>
          <a:ext cx="5759450" cy="1244600"/>
        </p:xfrm>
        <a:graphic>
          <a:graphicData uri="http://schemas.openxmlformats.org/presentationml/2006/ole">
            <mc:AlternateContent xmlns:mc="http://schemas.openxmlformats.org/markup-compatibility/2006">
              <mc:Choice xmlns:v="urn:schemas-microsoft-com:vml" Requires="v">
                <p:oleObj spid="_x0000_s44049" name="公式" r:id="rId3" imgW="2057400" imgH="444500" progId="Equation.3">
                  <p:embed/>
                </p:oleObj>
              </mc:Choice>
              <mc:Fallback>
                <p:oleObj name="公式" r:id="rId3" imgW="20574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429000"/>
                        <a:ext cx="5759450" cy="124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1"/>
          <p:cNvGrpSpPr>
            <a:grpSpLocks/>
          </p:cNvGrpSpPr>
          <p:nvPr/>
        </p:nvGrpSpPr>
        <p:grpSpPr bwMode="auto">
          <a:xfrm>
            <a:off x="611188" y="836613"/>
            <a:ext cx="8135937" cy="733425"/>
            <a:chOff x="431" y="663"/>
            <a:chExt cx="5125" cy="462"/>
          </a:xfrm>
        </p:grpSpPr>
        <p:sp>
          <p:nvSpPr>
            <p:cNvPr id="67596" name="Text Box 17"/>
            <p:cNvSpPr txBox="1">
              <a:spLocks noChangeArrowheads="1"/>
            </p:cNvSpPr>
            <p:nvPr/>
          </p:nvSpPr>
          <p:spPr bwMode="auto">
            <a:xfrm>
              <a:off x="431" y="738"/>
              <a:ext cx="51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prstClr val="black"/>
                  </a:solidFill>
                </a:rPr>
                <a:t>物体脱离太阳引力所需的最小速度         应满足：</a:t>
              </a:r>
            </a:p>
          </p:txBody>
        </p:sp>
        <p:graphicFrame>
          <p:nvGraphicFramePr>
            <p:cNvPr id="67590" name="Object 18"/>
            <p:cNvGraphicFramePr>
              <a:graphicFrameLocks noChangeAspect="1"/>
            </p:cNvGraphicFramePr>
            <p:nvPr/>
          </p:nvGraphicFramePr>
          <p:xfrm>
            <a:off x="3923" y="663"/>
            <a:ext cx="335" cy="462"/>
          </p:xfrm>
          <a:graphic>
            <a:graphicData uri="http://schemas.openxmlformats.org/presentationml/2006/ole">
              <mc:AlternateContent xmlns:mc="http://schemas.openxmlformats.org/markup-compatibility/2006">
                <mc:Choice xmlns:v="urn:schemas-microsoft-com:vml" Requires="v">
                  <p:oleObj spid="_x0000_s44050" name="公式" r:id="rId5" imgW="152334" imgH="228501" progId="Equation.3">
                    <p:embed/>
                  </p:oleObj>
                </mc:Choice>
                <mc:Fallback>
                  <p:oleObj name="公式" r:id="rId5" imgW="152334"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 y="663"/>
                          <a:ext cx="335" cy="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1156" name="Object 20"/>
          <p:cNvGraphicFramePr>
            <a:graphicFrameLocks noChangeAspect="1"/>
          </p:cNvGraphicFramePr>
          <p:nvPr/>
        </p:nvGraphicFramePr>
        <p:xfrm>
          <a:off x="2051050" y="1484313"/>
          <a:ext cx="3024188" cy="1128712"/>
        </p:xfrm>
        <a:graphic>
          <a:graphicData uri="http://schemas.openxmlformats.org/presentationml/2006/ole">
            <mc:AlternateContent xmlns:mc="http://schemas.openxmlformats.org/markup-compatibility/2006">
              <mc:Choice xmlns:v="urn:schemas-microsoft-com:vml" Requires="v">
                <p:oleObj spid="_x0000_s44051" name="公式" r:id="rId7" imgW="1054100" imgH="393700" progId="Equation.3">
                  <p:embed/>
                </p:oleObj>
              </mc:Choice>
              <mc:Fallback>
                <p:oleObj name="公式" r:id="rId7" imgW="10541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1484313"/>
                        <a:ext cx="3024188" cy="1128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58" name="Text Box 22"/>
          <p:cNvSpPr txBox="1">
            <a:spLocks noChangeArrowheads="1"/>
          </p:cNvSpPr>
          <p:nvPr/>
        </p:nvSpPr>
        <p:spPr bwMode="auto">
          <a:xfrm>
            <a:off x="468313" y="4868863"/>
            <a:ext cx="426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prstClr val="black"/>
                </a:solidFill>
              </a:rPr>
              <a:t>地球相对太阳的速度：</a:t>
            </a:r>
          </a:p>
        </p:txBody>
      </p:sp>
      <p:graphicFrame>
        <p:nvGraphicFramePr>
          <p:cNvPr id="91159" name="Object 23"/>
          <p:cNvGraphicFramePr>
            <a:graphicFrameLocks noChangeAspect="1"/>
          </p:cNvGraphicFramePr>
          <p:nvPr/>
        </p:nvGraphicFramePr>
        <p:xfrm>
          <a:off x="4356100" y="4852988"/>
          <a:ext cx="3529013" cy="684212"/>
        </p:xfrm>
        <a:graphic>
          <a:graphicData uri="http://schemas.openxmlformats.org/presentationml/2006/ole">
            <mc:AlternateContent xmlns:mc="http://schemas.openxmlformats.org/markup-compatibility/2006">
              <mc:Choice xmlns:v="urn:schemas-microsoft-com:vml" Requires="v">
                <p:oleObj spid="_x0000_s44052" name="公式" r:id="rId9" imgW="1129810" imgH="253890" progId="Equation.3">
                  <p:embed/>
                </p:oleObj>
              </mc:Choice>
              <mc:Fallback>
                <p:oleObj name="公式" r:id="rId9" imgW="1129810"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4852988"/>
                        <a:ext cx="3529013" cy="68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60" name="Text Box 24"/>
          <p:cNvSpPr txBox="1">
            <a:spLocks noChangeArrowheads="1"/>
          </p:cNvSpPr>
          <p:nvPr/>
        </p:nvSpPr>
        <p:spPr bwMode="auto">
          <a:xfrm>
            <a:off x="539750" y="5661025"/>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prstClr val="black"/>
                </a:solidFill>
              </a:rPr>
              <a:t>物体相对于地球的发射速度：</a:t>
            </a:r>
          </a:p>
        </p:txBody>
      </p:sp>
      <p:graphicFrame>
        <p:nvGraphicFramePr>
          <p:cNvPr id="91161" name="Object 25"/>
          <p:cNvGraphicFramePr>
            <a:graphicFrameLocks noChangeAspect="1"/>
          </p:cNvGraphicFramePr>
          <p:nvPr/>
        </p:nvGraphicFramePr>
        <p:xfrm>
          <a:off x="5364163" y="5683250"/>
          <a:ext cx="1871662" cy="623888"/>
        </p:xfrm>
        <a:graphic>
          <a:graphicData uri="http://schemas.openxmlformats.org/presentationml/2006/ole">
            <mc:AlternateContent xmlns:mc="http://schemas.openxmlformats.org/markup-compatibility/2006">
              <mc:Choice xmlns:v="urn:schemas-microsoft-com:vml" Requires="v">
                <p:oleObj spid="_x0000_s44053" name="公式" r:id="rId11" imgW="685800" imgH="228600" progId="Equation.3">
                  <p:embed/>
                </p:oleObj>
              </mc:Choice>
              <mc:Fallback>
                <p:oleObj name="公式" r:id="rId11" imgW="6858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163" y="5683250"/>
                        <a:ext cx="1871662"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252373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1148"/>
                                        </p:tgtEl>
                                        <p:attrNameLst>
                                          <p:attrName>style.visibility</p:attrName>
                                        </p:attrNameLst>
                                      </p:cBhvr>
                                      <p:to>
                                        <p:strVal val="visible"/>
                                      </p:to>
                                    </p:set>
                                    <p:anim calcmode="lin" valueType="num">
                                      <p:cBhvr additive="base">
                                        <p:cTn id="7" dur="500" fill="hold"/>
                                        <p:tgtEl>
                                          <p:spTgt spid="91148"/>
                                        </p:tgtEl>
                                        <p:attrNameLst>
                                          <p:attrName>ppt_x</p:attrName>
                                        </p:attrNameLst>
                                      </p:cBhvr>
                                      <p:tavLst>
                                        <p:tav tm="0">
                                          <p:val>
                                            <p:strVal val="0-#ppt_w/2"/>
                                          </p:val>
                                        </p:tav>
                                        <p:tav tm="100000">
                                          <p:val>
                                            <p:strVal val="#ppt_x"/>
                                          </p:val>
                                        </p:tav>
                                      </p:tavLst>
                                    </p:anim>
                                    <p:anim calcmode="lin" valueType="num">
                                      <p:cBhvr additive="base">
                                        <p:cTn id="8" dur="500" fill="hold"/>
                                        <p:tgtEl>
                                          <p:spTgt spid="9114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91156"/>
                                        </p:tgtEl>
                                        <p:attrNameLst>
                                          <p:attrName>style.visibility</p:attrName>
                                        </p:attrNameLst>
                                      </p:cBhvr>
                                      <p:to>
                                        <p:strVal val="visible"/>
                                      </p:to>
                                    </p:set>
                                    <p:animEffect transition="in" filter="wipe(left)">
                                      <p:cBhvr>
                                        <p:cTn id="18" dur="500"/>
                                        <p:tgtEl>
                                          <p:spTgt spid="9115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1150"/>
                                        </p:tgtEl>
                                        <p:attrNameLst>
                                          <p:attrName>style.visibility</p:attrName>
                                        </p:attrNameLst>
                                      </p:cBhvr>
                                      <p:to>
                                        <p:strVal val="visible"/>
                                      </p:to>
                                    </p:set>
                                    <p:anim calcmode="lin" valueType="num">
                                      <p:cBhvr additive="base">
                                        <p:cTn id="23" dur="500" fill="hold"/>
                                        <p:tgtEl>
                                          <p:spTgt spid="91150"/>
                                        </p:tgtEl>
                                        <p:attrNameLst>
                                          <p:attrName>ppt_x</p:attrName>
                                        </p:attrNameLst>
                                      </p:cBhvr>
                                      <p:tavLst>
                                        <p:tav tm="0">
                                          <p:val>
                                            <p:strVal val="0-#ppt_w/2"/>
                                          </p:val>
                                        </p:tav>
                                        <p:tav tm="100000">
                                          <p:val>
                                            <p:strVal val="#ppt_x"/>
                                          </p:val>
                                        </p:tav>
                                      </p:tavLst>
                                    </p:anim>
                                    <p:anim calcmode="lin" valueType="num">
                                      <p:cBhvr additive="base">
                                        <p:cTn id="24" dur="500" fill="hold"/>
                                        <p:tgtEl>
                                          <p:spTgt spid="91150"/>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91151"/>
                                        </p:tgtEl>
                                        <p:attrNameLst>
                                          <p:attrName>style.visibility</p:attrName>
                                        </p:attrNameLst>
                                      </p:cBhvr>
                                      <p:to>
                                        <p:strVal val="visible"/>
                                      </p:to>
                                    </p:set>
                                    <p:animEffect transition="in" filter="wipe(left)">
                                      <p:cBhvr>
                                        <p:cTn id="29" dur="500"/>
                                        <p:tgtEl>
                                          <p:spTgt spid="9115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1158"/>
                                        </p:tgtEl>
                                        <p:attrNameLst>
                                          <p:attrName>style.visibility</p:attrName>
                                        </p:attrNameLst>
                                      </p:cBhvr>
                                      <p:to>
                                        <p:strVal val="visible"/>
                                      </p:to>
                                    </p:set>
                                    <p:animEffect transition="in" filter="wipe(left)">
                                      <p:cBhvr>
                                        <p:cTn id="34" dur="500"/>
                                        <p:tgtEl>
                                          <p:spTgt spid="9115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91159"/>
                                        </p:tgtEl>
                                        <p:attrNameLst>
                                          <p:attrName>style.visibility</p:attrName>
                                        </p:attrNameLst>
                                      </p:cBhvr>
                                      <p:to>
                                        <p:strVal val="visible"/>
                                      </p:to>
                                    </p:set>
                                    <p:animEffect transition="in" filter="wipe(left)">
                                      <p:cBhvr>
                                        <p:cTn id="39" dur="500"/>
                                        <p:tgtEl>
                                          <p:spTgt spid="9115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1160"/>
                                        </p:tgtEl>
                                        <p:attrNameLst>
                                          <p:attrName>style.visibility</p:attrName>
                                        </p:attrNameLst>
                                      </p:cBhvr>
                                      <p:to>
                                        <p:strVal val="visible"/>
                                      </p:to>
                                    </p:set>
                                    <p:animEffect transition="in" filter="wipe(left)">
                                      <p:cBhvr>
                                        <p:cTn id="44" dur="500"/>
                                        <p:tgtEl>
                                          <p:spTgt spid="9116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91161"/>
                                        </p:tgtEl>
                                        <p:attrNameLst>
                                          <p:attrName>style.visibility</p:attrName>
                                        </p:attrNameLst>
                                      </p:cBhvr>
                                      <p:to>
                                        <p:strVal val="visible"/>
                                      </p:to>
                                    </p:set>
                                    <p:animEffect transition="in" filter="wipe(left)">
                                      <p:cBhvr>
                                        <p:cTn id="49" dur="500"/>
                                        <p:tgtEl>
                                          <p:spTgt spid="91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8" grpId="0" autoUpdateAnimBg="0"/>
      <p:bldP spid="91150" grpId="0" autoUpdateAnimBg="0"/>
      <p:bldP spid="91158" grpId="0" autoUpdateAnimBg="0"/>
      <p:bldP spid="9116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8" name="Text Box 8"/>
          <p:cNvSpPr txBox="1">
            <a:spLocks noChangeArrowheads="1"/>
          </p:cNvSpPr>
          <p:nvPr/>
        </p:nvSpPr>
        <p:spPr bwMode="auto">
          <a:xfrm>
            <a:off x="468313" y="260350"/>
            <a:ext cx="80772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nSpc>
                <a:spcPct val="120000"/>
              </a:lnSpc>
              <a:spcBef>
                <a:spcPct val="50000"/>
              </a:spcBef>
            </a:pPr>
            <a:r>
              <a:rPr kumimoji="1" lang="en-US" altLang="zh-CN">
                <a:solidFill>
                  <a:prstClr val="black"/>
                </a:solidFill>
              </a:rPr>
              <a:t>        </a:t>
            </a:r>
            <a:r>
              <a:rPr kumimoji="1" lang="zh-CN" altLang="en-US">
                <a:solidFill>
                  <a:prstClr val="black"/>
                </a:solidFill>
              </a:rPr>
              <a:t>从地面发射物体要飞出太阳系，既要克服地球引力，又要克服太阳引力，所以发射时物体的动能必须满足：</a:t>
            </a:r>
          </a:p>
        </p:txBody>
      </p:sp>
      <p:graphicFrame>
        <p:nvGraphicFramePr>
          <p:cNvPr id="112650" name="Object 10"/>
          <p:cNvGraphicFramePr>
            <a:graphicFrameLocks noChangeAspect="1"/>
          </p:cNvGraphicFramePr>
          <p:nvPr/>
        </p:nvGraphicFramePr>
        <p:xfrm>
          <a:off x="1692275" y="4110038"/>
          <a:ext cx="5903913" cy="869950"/>
        </p:xfrm>
        <a:graphic>
          <a:graphicData uri="http://schemas.openxmlformats.org/presentationml/2006/ole">
            <mc:AlternateContent xmlns:mc="http://schemas.openxmlformats.org/markup-compatibility/2006">
              <mc:Choice xmlns:v="urn:schemas-microsoft-com:vml" Requires="v">
                <p:oleObj spid="_x0000_s45067" name="公式" r:id="rId3" imgW="1981200" imgH="292100" progId="Equation.3">
                  <p:embed/>
                </p:oleObj>
              </mc:Choice>
              <mc:Fallback>
                <p:oleObj name="公式" r:id="rId3" imgW="19812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110038"/>
                        <a:ext cx="5903913"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51" name="Object 11"/>
          <p:cNvGraphicFramePr>
            <a:graphicFrameLocks noChangeAspect="1"/>
          </p:cNvGraphicFramePr>
          <p:nvPr/>
        </p:nvGraphicFramePr>
        <p:xfrm>
          <a:off x="2195513" y="5157788"/>
          <a:ext cx="3455987" cy="654050"/>
        </p:xfrm>
        <a:graphic>
          <a:graphicData uri="http://schemas.openxmlformats.org/presentationml/2006/ole">
            <mc:AlternateContent xmlns:mc="http://schemas.openxmlformats.org/markup-compatibility/2006">
              <mc:Choice xmlns:v="urn:schemas-microsoft-com:vml" Requires="v">
                <p:oleObj spid="_x0000_s45068" name="公式" r:id="rId5" imgW="1206500" imgH="228600" progId="Equation.3">
                  <p:embed/>
                </p:oleObj>
              </mc:Choice>
              <mc:Fallback>
                <p:oleObj name="公式" r:id="rId5" imgW="12065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5157788"/>
                        <a:ext cx="3455987"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52" name="Object 12"/>
          <p:cNvGraphicFramePr>
            <a:graphicFrameLocks noChangeAspect="1"/>
          </p:cNvGraphicFramePr>
          <p:nvPr/>
        </p:nvGraphicFramePr>
        <p:xfrm>
          <a:off x="1835150" y="2006600"/>
          <a:ext cx="4249738" cy="1135063"/>
        </p:xfrm>
        <a:graphic>
          <a:graphicData uri="http://schemas.openxmlformats.org/presentationml/2006/ole">
            <mc:AlternateContent xmlns:mc="http://schemas.openxmlformats.org/markup-compatibility/2006">
              <mc:Choice xmlns:v="urn:schemas-microsoft-com:vml" Requires="v">
                <p:oleObj spid="_x0000_s45069" name="公式" r:id="rId7" imgW="1473200" imgH="393700" progId="Equation.3">
                  <p:embed/>
                </p:oleObj>
              </mc:Choice>
              <mc:Fallback>
                <p:oleObj name="公式" r:id="rId7" imgW="14732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2006600"/>
                        <a:ext cx="4249738" cy="113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53" name="Rectangle 13"/>
          <p:cNvSpPr>
            <a:spLocks noChangeArrowheads="1"/>
          </p:cNvSpPr>
          <p:nvPr/>
        </p:nvSpPr>
        <p:spPr bwMode="auto">
          <a:xfrm>
            <a:off x="468313" y="3429000"/>
            <a:ext cx="403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rPr>
              <a:t>第三宇宙速度：</a:t>
            </a:r>
          </a:p>
        </p:txBody>
      </p:sp>
    </p:spTree>
    <p:extLst>
      <p:ext uri="{BB962C8B-B14F-4D97-AF65-F5344CB8AC3E}">
        <p14:creationId xmlns:p14="http://schemas.microsoft.com/office/powerpoint/2010/main" val="2621215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648"/>
                                        </p:tgtEl>
                                        <p:attrNameLst>
                                          <p:attrName>style.visibility</p:attrName>
                                        </p:attrNameLst>
                                      </p:cBhvr>
                                      <p:to>
                                        <p:strVal val="visible"/>
                                      </p:to>
                                    </p:set>
                                    <p:animEffect transition="in" filter="wipe(up)">
                                      <p:cBhvr>
                                        <p:cTn id="7" dur="500"/>
                                        <p:tgtEl>
                                          <p:spTgt spid="1126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2652"/>
                                        </p:tgtEl>
                                        <p:attrNameLst>
                                          <p:attrName>style.visibility</p:attrName>
                                        </p:attrNameLst>
                                      </p:cBhvr>
                                      <p:to>
                                        <p:strVal val="visible"/>
                                      </p:to>
                                    </p:set>
                                    <p:animEffect transition="in" filter="wipe(left)">
                                      <p:cBhvr>
                                        <p:cTn id="12" dur="500"/>
                                        <p:tgtEl>
                                          <p:spTgt spid="1126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2653"/>
                                        </p:tgtEl>
                                        <p:attrNameLst>
                                          <p:attrName>style.visibility</p:attrName>
                                        </p:attrNameLst>
                                      </p:cBhvr>
                                      <p:to>
                                        <p:strVal val="visible"/>
                                      </p:to>
                                    </p:set>
                                    <p:animEffect transition="in" filter="wipe(left)">
                                      <p:cBhvr>
                                        <p:cTn id="17" dur="500"/>
                                        <p:tgtEl>
                                          <p:spTgt spid="1126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8" fill="hold" nodeType="clickEffect">
                                  <p:stCondLst>
                                    <p:cond delay="0"/>
                                  </p:stCondLst>
                                  <p:childTnLst>
                                    <p:set>
                                      <p:cBhvr>
                                        <p:cTn id="21" dur="1" fill="hold">
                                          <p:stCondLst>
                                            <p:cond delay="0"/>
                                          </p:stCondLst>
                                        </p:cTn>
                                        <p:tgtEl>
                                          <p:spTgt spid="112650"/>
                                        </p:tgtEl>
                                        <p:attrNameLst>
                                          <p:attrName>style.visibility</p:attrName>
                                        </p:attrNameLst>
                                      </p:cBhvr>
                                      <p:to>
                                        <p:strVal val="visible"/>
                                      </p:to>
                                    </p:set>
                                    <p:anim calcmode="lin" valueType="num">
                                      <p:cBhvr>
                                        <p:cTn id="22" dur="500" fill="hold"/>
                                        <p:tgtEl>
                                          <p:spTgt spid="112650"/>
                                        </p:tgtEl>
                                        <p:attrNameLst>
                                          <p:attrName>ppt_x</p:attrName>
                                        </p:attrNameLst>
                                      </p:cBhvr>
                                      <p:tavLst>
                                        <p:tav tm="0">
                                          <p:val>
                                            <p:strVal val="#ppt_x-#ppt_w/2"/>
                                          </p:val>
                                        </p:tav>
                                        <p:tav tm="100000">
                                          <p:val>
                                            <p:strVal val="#ppt_x"/>
                                          </p:val>
                                        </p:tav>
                                      </p:tavLst>
                                    </p:anim>
                                    <p:anim calcmode="lin" valueType="num">
                                      <p:cBhvr>
                                        <p:cTn id="23" dur="500" fill="hold"/>
                                        <p:tgtEl>
                                          <p:spTgt spid="112650"/>
                                        </p:tgtEl>
                                        <p:attrNameLst>
                                          <p:attrName>ppt_y</p:attrName>
                                        </p:attrNameLst>
                                      </p:cBhvr>
                                      <p:tavLst>
                                        <p:tav tm="0">
                                          <p:val>
                                            <p:strVal val="#ppt_y"/>
                                          </p:val>
                                        </p:tav>
                                        <p:tav tm="100000">
                                          <p:val>
                                            <p:strVal val="#ppt_y"/>
                                          </p:val>
                                        </p:tav>
                                      </p:tavLst>
                                    </p:anim>
                                    <p:anim calcmode="lin" valueType="num">
                                      <p:cBhvr>
                                        <p:cTn id="24" dur="500" fill="hold"/>
                                        <p:tgtEl>
                                          <p:spTgt spid="112650"/>
                                        </p:tgtEl>
                                        <p:attrNameLst>
                                          <p:attrName>ppt_w</p:attrName>
                                        </p:attrNameLst>
                                      </p:cBhvr>
                                      <p:tavLst>
                                        <p:tav tm="0">
                                          <p:val>
                                            <p:fltVal val="0"/>
                                          </p:val>
                                        </p:tav>
                                        <p:tav tm="100000">
                                          <p:val>
                                            <p:strVal val="#ppt_w"/>
                                          </p:val>
                                        </p:tav>
                                      </p:tavLst>
                                    </p:anim>
                                    <p:anim calcmode="lin" valueType="num">
                                      <p:cBhvr>
                                        <p:cTn id="25" dur="500" fill="hold"/>
                                        <p:tgtEl>
                                          <p:spTgt spid="112650"/>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nodeType="clickEffect">
                                  <p:stCondLst>
                                    <p:cond delay="0"/>
                                  </p:stCondLst>
                                  <p:childTnLst>
                                    <p:set>
                                      <p:cBhvr>
                                        <p:cTn id="29" dur="1" fill="hold">
                                          <p:stCondLst>
                                            <p:cond delay="0"/>
                                          </p:stCondLst>
                                        </p:cTn>
                                        <p:tgtEl>
                                          <p:spTgt spid="112651"/>
                                        </p:tgtEl>
                                        <p:attrNameLst>
                                          <p:attrName>style.visibility</p:attrName>
                                        </p:attrNameLst>
                                      </p:cBhvr>
                                      <p:to>
                                        <p:strVal val="visible"/>
                                      </p:to>
                                    </p:set>
                                    <p:anim calcmode="lin" valueType="num">
                                      <p:cBhvr>
                                        <p:cTn id="30" dur="500" fill="hold"/>
                                        <p:tgtEl>
                                          <p:spTgt spid="112651"/>
                                        </p:tgtEl>
                                        <p:attrNameLst>
                                          <p:attrName>ppt_x</p:attrName>
                                        </p:attrNameLst>
                                      </p:cBhvr>
                                      <p:tavLst>
                                        <p:tav tm="0">
                                          <p:val>
                                            <p:strVal val="#ppt_x-#ppt_w/2"/>
                                          </p:val>
                                        </p:tav>
                                        <p:tav tm="100000">
                                          <p:val>
                                            <p:strVal val="#ppt_x"/>
                                          </p:val>
                                        </p:tav>
                                      </p:tavLst>
                                    </p:anim>
                                    <p:anim calcmode="lin" valueType="num">
                                      <p:cBhvr>
                                        <p:cTn id="31" dur="500" fill="hold"/>
                                        <p:tgtEl>
                                          <p:spTgt spid="112651"/>
                                        </p:tgtEl>
                                        <p:attrNameLst>
                                          <p:attrName>ppt_y</p:attrName>
                                        </p:attrNameLst>
                                      </p:cBhvr>
                                      <p:tavLst>
                                        <p:tav tm="0">
                                          <p:val>
                                            <p:strVal val="#ppt_y"/>
                                          </p:val>
                                        </p:tav>
                                        <p:tav tm="100000">
                                          <p:val>
                                            <p:strVal val="#ppt_y"/>
                                          </p:val>
                                        </p:tav>
                                      </p:tavLst>
                                    </p:anim>
                                    <p:anim calcmode="lin" valueType="num">
                                      <p:cBhvr>
                                        <p:cTn id="32" dur="500" fill="hold"/>
                                        <p:tgtEl>
                                          <p:spTgt spid="112651"/>
                                        </p:tgtEl>
                                        <p:attrNameLst>
                                          <p:attrName>ppt_w</p:attrName>
                                        </p:attrNameLst>
                                      </p:cBhvr>
                                      <p:tavLst>
                                        <p:tav tm="0">
                                          <p:val>
                                            <p:fltVal val="0"/>
                                          </p:val>
                                        </p:tav>
                                        <p:tav tm="100000">
                                          <p:val>
                                            <p:strVal val="#ppt_w"/>
                                          </p:val>
                                        </p:tav>
                                      </p:tavLst>
                                    </p:anim>
                                    <p:anim calcmode="lin" valueType="num">
                                      <p:cBhvr>
                                        <p:cTn id="33" dur="500" fill="hold"/>
                                        <p:tgtEl>
                                          <p:spTgt spid="1126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8" grpId="0" autoUpdateAnimBg="0"/>
      <p:bldP spid="11265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596" y="-24"/>
            <a:ext cx="4801314" cy="646331"/>
          </a:xfrm>
          <a:prstGeom prst="rect">
            <a:avLst/>
          </a:prstGeom>
          <a:noFill/>
        </p:spPr>
        <p:txBody>
          <a:bodyPr wrap="none" rtlCol="0">
            <a:spAutoFit/>
          </a:bodyPr>
          <a:lstStyle/>
          <a:p>
            <a:r>
              <a:rPr lang="zh-CN" altLang="en-US" dirty="0">
                <a:solidFill>
                  <a:prstClr val="black"/>
                </a:solidFill>
              </a:rPr>
              <a:t>第一宇宙速度：进入地球轨道成为地球卫星；</a:t>
            </a:r>
            <a:endParaRPr lang="en-US" altLang="zh-CN" dirty="0">
              <a:solidFill>
                <a:prstClr val="black"/>
              </a:solidFill>
            </a:endParaRPr>
          </a:p>
          <a:p>
            <a:endParaRPr lang="en-US" altLang="zh-CN" dirty="0">
              <a:solidFill>
                <a:prstClr val="black"/>
              </a:solidFill>
            </a:endParaRPr>
          </a:p>
        </p:txBody>
      </p:sp>
      <p:sp>
        <p:nvSpPr>
          <p:cNvPr id="5" name="TextBox 4"/>
          <p:cNvSpPr txBox="1"/>
          <p:nvPr/>
        </p:nvSpPr>
        <p:spPr>
          <a:xfrm>
            <a:off x="428596" y="2714620"/>
            <a:ext cx="2315057" cy="369332"/>
          </a:xfrm>
          <a:prstGeom prst="rect">
            <a:avLst/>
          </a:prstGeom>
          <a:noFill/>
        </p:spPr>
        <p:txBody>
          <a:bodyPr wrap="none" rtlCol="0">
            <a:spAutoFit/>
          </a:bodyPr>
          <a:lstStyle/>
          <a:p>
            <a:r>
              <a:rPr lang="zh-CN" altLang="en-US" dirty="0">
                <a:solidFill>
                  <a:prstClr val="black"/>
                </a:solidFill>
              </a:rPr>
              <a:t>第四宇宙速度： ？？</a:t>
            </a:r>
            <a:endParaRPr lang="en-US" dirty="0">
              <a:solidFill>
                <a:prstClr val="black"/>
              </a:solidFill>
            </a:endParaRPr>
          </a:p>
        </p:txBody>
      </p:sp>
      <p:sp>
        <p:nvSpPr>
          <p:cNvPr id="6" name="TextBox 5"/>
          <p:cNvSpPr txBox="1"/>
          <p:nvPr/>
        </p:nvSpPr>
        <p:spPr>
          <a:xfrm>
            <a:off x="428596" y="3429000"/>
            <a:ext cx="4936351" cy="369332"/>
          </a:xfrm>
          <a:prstGeom prst="rect">
            <a:avLst/>
          </a:prstGeom>
          <a:noFill/>
        </p:spPr>
        <p:txBody>
          <a:bodyPr wrap="none" rtlCol="0">
            <a:spAutoFit/>
          </a:bodyPr>
          <a:lstStyle/>
          <a:p>
            <a:r>
              <a:rPr lang="zh-CN" altLang="en-US" dirty="0">
                <a:solidFill>
                  <a:prstClr val="black"/>
                </a:solidFill>
              </a:rPr>
              <a:t>摆脱银河系引力，最小发射速度为</a:t>
            </a:r>
            <a:r>
              <a:rPr lang="en-US" altLang="zh-CN" dirty="0">
                <a:solidFill>
                  <a:prstClr val="black"/>
                </a:solidFill>
              </a:rPr>
              <a:t>110-120 km/s</a:t>
            </a:r>
            <a:endParaRPr lang="en-US" dirty="0">
              <a:solidFill>
                <a:prstClr val="black"/>
              </a:solidFill>
            </a:endParaRPr>
          </a:p>
        </p:txBody>
      </p:sp>
      <p:sp>
        <p:nvSpPr>
          <p:cNvPr id="7" name="矩形 6"/>
          <p:cNvSpPr/>
          <p:nvPr/>
        </p:nvSpPr>
        <p:spPr>
          <a:xfrm>
            <a:off x="428596" y="785794"/>
            <a:ext cx="4572000" cy="646331"/>
          </a:xfrm>
          <a:prstGeom prst="rect">
            <a:avLst/>
          </a:prstGeom>
        </p:spPr>
        <p:txBody>
          <a:bodyPr>
            <a:spAutoFit/>
          </a:bodyPr>
          <a:lstStyle/>
          <a:p>
            <a:r>
              <a:rPr lang="zh-CN" altLang="en-US" dirty="0">
                <a:solidFill>
                  <a:prstClr val="black"/>
                </a:solidFill>
              </a:rPr>
              <a:t>第二宇宙速度：挣脱地球引力，成为太阳行星。</a:t>
            </a:r>
            <a:endParaRPr lang="en-US" altLang="zh-CN" dirty="0">
              <a:solidFill>
                <a:prstClr val="black"/>
              </a:solidFill>
            </a:endParaRPr>
          </a:p>
        </p:txBody>
      </p:sp>
      <p:sp>
        <p:nvSpPr>
          <p:cNvPr id="8" name="TextBox 7"/>
          <p:cNvSpPr txBox="1"/>
          <p:nvPr/>
        </p:nvSpPr>
        <p:spPr>
          <a:xfrm>
            <a:off x="428596" y="357166"/>
            <a:ext cx="1345240" cy="369332"/>
          </a:xfrm>
          <a:prstGeom prst="rect">
            <a:avLst/>
          </a:prstGeom>
          <a:noFill/>
        </p:spPr>
        <p:txBody>
          <a:bodyPr wrap="none" rtlCol="0">
            <a:spAutoFit/>
          </a:bodyPr>
          <a:lstStyle/>
          <a:p>
            <a:r>
              <a:rPr lang="en-US" altLang="zh-CN" b="1" dirty="0">
                <a:solidFill>
                  <a:srgbClr val="FF0000"/>
                </a:solidFill>
              </a:rPr>
              <a:t>1948</a:t>
            </a:r>
            <a:r>
              <a:rPr lang="zh-CN" altLang="en-US" b="1" dirty="0">
                <a:solidFill>
                  <a:srgbClr val="FF0000"/>
                </a:solidFill>
              </a:rPr>
              <a:t>年实现</a:t>
            </a:r>
            <a:endParaRPr lang="en-US" b="1" dirty="0">
              <a:solidFill>
                <a:srgbClr val="FF0000"/>
              </a:solidFill>
            </a:endParaRPr>
          </a:p>
        </p:txBody>
      </p:sp>
      <p:sp>
        <p:nvSpPr>
          <p:cNvPr id="9" name="矩形 8"/>
          <p:cNvSpPr/>
          <p:nvPr/>
        </p:nvSpPr>
        <p:spPr>
          <a:xfrm>
            <a:off x="428596" y="1643050"/>
            <a:ext cx="4570482" cy="369332"/>
          </a:xfrm>
          <a:prstGeom prst="rect">
            <a:avLst/>
          </a:prstGeom>
        </p:spPr>
        <p:txBody>
          <a:bodyPr wrap="none">
            <a:spAutoFit/>
          </a:bodyPr>
          <a:lstStyle/>
          <a:p>
            <a:r>
              <a:rPr lang="zh-CN" altLang="en-US" dirty="0">
                <a:solidFill>
                  <a:prstClr val="black"/>
                </a:solidFill>
              </a:rPr>
              <a:t>第三宇宙速度：挣脱太阳引力，逃离太阳系</a:t>
            </a:r>
            <a:endParaRPr lang="en-US" altLang="zh-CN" dirty="0">
              <a:solidFill>
                <a:prstClr val="black"/>
              </a:solidFill>
            </a:endParaRPr>
          </a:p>
        </p:txBody>
      </p:sp>
      <p:sp>
        <p:nvSpPr>
          <p:cNvPr id="10" name="TextBox 9"/>
          <p:cNvSpPr txBox="1"/>
          <p:nvPr/>
        </p:nvSpPr>
        <p:spPr>
          <a:xfrm>
            <a:off x="428596" y="1285860"/>
            <a:ext cx="1350050" cy="369332"/>
          </a:xfrm>
          <a:prstGeom prst="rect">
            <a:avLst/>
          </a:prstGeom>
          <a:noFill/>
        </p:spPr>
        <p:txBody>
          <a:bodyPr wrap="none" rtlCol="0">
            <a:spAutoFit/>
          </a:bodyPr>
          <a:lstStyle/>
          <a:p>
            <a:r>
              <a:rPr lang="en-US" altLang="zh-CN" b="1" dirty="0">
                <a:solidFill>
                  <a:srgbClr val="FF0000"/>
                </a:solidFill>
              </a:rPr>
              <a:t>1955</a:t>
            </a:r>
            <a:r>
              <a:rPr lang="zh-CN" altLang="en-US" b="1" dirty="0">
                <a:solidFill>
                  <a:srgbClr val="FF0000"/>
                </a:solidFill>
              </a:rPr>
              <a:t>年实现</a:t>
            </a:r>
            <a:endParaRPr lang="en-US" b="1" dirty="0">
              <a:solidFill>
                <a:srgbClr val="FF0000"/>
              </a:solidFill>
            </a:endParaRPr>
          </a:p>
        </p:txBody>
      </p:sp>
      <p:sp>
        <p:nvSpPr>
          <p:cNvPr id="11" name="TextBox 10"/>
          <p:cNvSpPr txBox="1"/>
          <p:nvPr/>
        </p:nvSpPr>
        <p:spPr>
          <a:xfrm>
            <a:off x="428596" y="2071678"/>
            <a:ext cx="1350050" cy="369332"/>
          </a:xfrm>
          <a:prstGeom prst="rect">
            <a:avLst/>
          </a:prstGeom>
          <a:noFill/>
        </p:spPr>
        <p:txBody>
          <a:bodyPr wrap="none" rtlCol="0">
            <a:spAutoFit/>
          </a:bodyPr>
          <a:lstStyle/>
          <a:p>
            <a:r>
              <a:rPr lang="en-US" altLang="zh-CN" b="1" dirty="0">
                <a:solidFill>
                  <a:srgbClr val="FF0000"/>
                </a:solidFill>
              </a:rPr>
              <a:t>1969</a:t>
            </a:r>
            <a:r>
              <a:rPr lang="zh-CN" altLang="en-US" b="1" dirty="0">
                <a:solidFill>
                  <a:srgbClr val="FF0000"/>
                </a:solidFill>
              </a:rPr>
              <a:t>年实现</a:t>
            </a:r>
            <a:endParaRPr lang="en-US" b="1" dirty="0">
              <a:solidFill>
                <a:srgbClr val="FF0000"/>
              </a:solidFill>
            </a:endParaRPr>
          </a:p>
        </p:txBody>
      </p:sp>
      <p:sp>
        <p:nvSpPr>
          <p:cNvPr id="12" name="TextBox 11"/>
          <p:cNvSpPr txBox="1"/>
          <p:nvPr/>
        </p:nvSpPr>
        <p:spPr>
          <a:xfrm>
            <a:off x="428596" y="4071942"/>
            <a:ext cx="1114408" cy="369332"/>
          </a:xfrm>
          <a:prstGeom prst="rect">
            <a:avLst/>
          </a:prstGeom>
          <a:noFill/>
        </p:spPr>
        <p:txBody>
          <a:bodyPr wrap="none" rtlCol="0">
            <a:spAutoFit/>
          </a:bodyPr>
          <a:lstStyle/>
          <a:p>
            <a:r>
              <a:rPr lang="zh-CN" altLang="en-US" b="1" dirty="0">
                <a:solidFill>
                  <a:srgbClr val="FF0000"/>
                </a:solidFill>
              </a:rPr>
              <a:t>尚未实现</a:t>
            </a:r>
            <a:endParaRPr lang="en-US" b="1" dirty="0">
              <a:solidFill>
                <a:srgbClr val="FF0000"/>
              </a:solidFill>
            </a:endParaRPr>
          </a:p>
        </p:txBody>
      </p:sp>
      <p:pic>
        <p:nvPicPr>
          <p:cNvPr id="79874" name="Picture 2"/>
          <p:cNvPicPr>
            <a:picLocks noChangeAspect="1" noChangeArrowheads="1"/>
          </p:cNvPicPr>
          <p:nvPr/>
        </p:nvPicPr>
        <p:blipFill>
          <a:blip r:embed="rId2"/>
          <a:srcRect/>
          <a:stretch>
            <a:fillRect/>
          </a:stretch>
        </p:blipFill>
        <p:spPr bwMode="auto">
          <a:xfrm>
            <a:off x="5715008" y="214290"/>
            <a:ext cx="2886075" cy="2686050"/>
          </a:xfrm>
          <a:prstGeom prst="rect">
            <a:avLst/>
          </a:prstGeom>
          <a:noFill/>
          <a:ln w="9525">
            <a:noFill/>
            <a:miter lim="800000"/>
            <a:headEnd/>
            <a:tailEnd/>
          </a:ln>
          <a:effectLst/>
        </p:spPr>
      </p:pic>
      <p:sp>
        <p:nvSpPr>
          <p:cNvPr id="15" name="TextBox 14"/>
          <p:cNvSpPr txBox="1"/>
          <p:nvPr/>
        </p:nvSpPr>
        <p:spPr>
          <a:xfrm>
            <a:off x="642910" y="4572008"/>
            <a:ext cx="3877985" cy="369332"/>
          </a:xfrm>
          <a:prstGeom prst="rect">
            <a:avLst/>
          </a:prstGeom>
          <a:noFill/>
        </p:spPr>
        <p:txBody>
          <a:bodyPr wrap="none" rtlCol="0">
            <a:spAutoFit/>
          </a:bodyPr>
          <a:lstStyle/>
          <a:p>
            <a:r>
              <a:rPr lang="zh-CN" altLang="en-US" b="1" dirty="0">
                <a:solidFill>
                  <a:prstClr val="black"/>
                </a:solidFill>
              </a:rPr>
              <a:t>旅行者一号</a:t>
            </a:r>
            <a:r>
              <a:rPr lang="zh-CN" altLang="en-US" dirty="0">
                <a:solidFill>
                  <a:prstClr val="black"/>
                </a:solidFill>
              </a:rPr>
              <a:t>：人类走的最远的飞行器</a:t>
            </a:r>
            <a:endParaRPr lang="en-US" altLang="zh-CN" dirty="0">
              <a:solidFill>
                <a:prstClr val="black"/>
              </a:solidFill>
            </a:endParaRPr>
          </a:p>
        </p:txBody>
      </p:sp>
      <p:grpSp>
        <p:nvGrpSpPr>
          <p:cNvPr id="17" name="组合 16"/>
          <p:cNvGrpSpPr/>
          <p:nvPr/>
        </p:nvGrpSpPr>
        <p:grpSpPr>
          <a:xfrm>
            <a:off x="5643570" y="3286124"/>
            <a:ext cx="3152501" cy="2319340"/>
            <a:chOff x="5643570" y="3286124"/>
            <a:chExt cx="3152501" cy="2319340"/>
          </a:xfrm>
        </p:grpSpPr>
        <p:pic>
          <p:nvPicPr>
            <p:cNvPr id="79875" name="Picture 3"/>
            <p:cNvPicPr>
              <a:picLocks noChangeAspect="1" noChangeArrowheads="1"/>
            </p:cNvPicPr>
            <p:nvPr/>
          </p:nvPicPr>
          <p:blipFill>
            <a:blip r:embed="rId3"/>
            <a:srcRect/>
            <a:stretch>
              <a:fillRect/>
            </a:stretch>
          </p:blipFill>
          <p:spPr bwMode="auto">
            <a:xfrm>
              <a:off x="5643570" y="3286124"/>
              <a:ext cx="3152501" cy="2319340"/>
            </a:xfrm>
            <a:prstGeom prst="rect">
              <a:avLst/>
            </a:prstGeom>
            <a:noFill/>
            <a:ln w="9525">
              <a:noFill/>
              <a:miter lim="800000"/>
              <a:headEnd/>
              <a:tailEnd/>
            </a:ln>
            <a:effectLst/>
          </p:spPr>
        </p:pic>
        <p:pic>
          <p:nvPicPr>
            <p:cNvPr id="79877" name="Picture 5" descr="http://c.hiphotos.baidu.com/baike/s%3D220/sign=50f91ef2e950352ab561220a6343fb1a/77c6a7efce1b9d1697f08b24f3deb48f8c5464bb.jpg"/>
            <p:cNvPicPr>
              <a:picLocks noChangeAspect="1" noChangeArrowheads="1"/>
            </p:cNvPicPr>
            <p:nvPr/>
          </p:nvPicPr>
          <p:blipFill>
            <a:blip r:embed="rId4" cstate="print"/>
            <a:srcRect/>
            <a:stretch>
              <a:fillRect/>
            </a:stretch>
          </p:blipFill>
          <p:spPr bwMode="auto">
            <a:xfrm>
              <a:off x="8108732" y="3286124"/>
              <a:ext cx="666740" cy="666741"/>
            </a:xfrm>
            <a:prstGeom prst="rect">
              <a:avLst/>
            </a:prstGeom>
            <a:noFill/>
          </p:spPr>
        </p:pic>
      </p:grpSp>
    </p:spTree>
    <p:extLst>
      <p:ext uri="{BB962C8B-B14F-4D97-AF65-F5344CB8AC3E}">
        <p14:creationId xmlns:p14="http://schemas.microsoft.com/office/powerpoint/2010/main" val="308283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2" name="Picture 6" descr="http://img2.cache.netease.com/photo/0001/2013-09-20/99751S054T8F0001.jpg"/>
          <p:cNvPicPr>
            <a:picLocks noChangeAspect="1" noChangeArrowheads="1"/>
          </p:cNvPicPr>
          <p:nvPr/>
        </p:nvPicPr>
        <p:blipFill>
          <a:blip r:embed="rId2"/>
          <a:srcRect/>
          <a:stretch>
            <a:fillRect/>
          </a:stretch>
        </p:blipFill>
        <p:spPr bwMode="auto">
          <a:xfrm>
            <a:off x="0" y="0"/>
            <a:ext cx="3011839" cy="4214818"/>
          </a:xfrm>
          <a:prstGeom prst="rect">
            <a:avLst/>
          </a:prstGeom>
          <a:noFill/>
        </p:spPr>
      </p:pic>
      <p:pic>
        <p:nvPicPr>
          <p:cNvPr id="80898" name="Picture 2" descr="http://img4.cache.netease.com/photo/0001/2013-09-20/99751S384T8F0001.jpg"/>
          <p:cNvPicPr>
            <a:picLocks noChangeAspect="1" noChangeArrowheads="1"/>
          </p:cNvPicPr>
          <p:nvPr/>
        </p:nvPicPr>
        <p:blipFill>
          <a:blip r:embed="rId3"/>
          <a:srcRect/>
          <a:stretch>
            <a:fillRect/>
          </a:stretch>
        </p:blipFill>
        <p:spPr bwMode="auto">
          <a:xfrm>
            <a:off x="2714628" y="0"/>
            <a:ext cx="6429372" cy="4232671"/>
          </a:xfrm>
          <a:prstGeom prst="rect">
            <a:avLst/>
          </a:prstGeom>
          <a:noFill/>
        </p:spPr>
      </p:pic>
      <p:sp>
        <p:nvSpPr>
          <p:cNvPr id="7" name="TextBox 6"/>
          <p:cNvSpPr txBox="1"/>
          <p:nvPr/>
        </p:nvSpPr>
        <p:spPr>
          <a:xfrm>
            <a:off x="1000100" y="500042"/>
            <a:ext cx="646331" cy="369332"/>
          </a:xfrm>
          <a:prstGeom prst="rect">
            <a:avLst/>
          </a:prstGeom>
          <a:noFill/>
        </p:spPr>
        <p:txBody>
          <a:bodyPr wrap="none" rtlCol="0">
            <a:spAutoFit/>
          </a:bodyPr>
          <a:lstStyle/>
          <a:p>
            <a:r>
              <a:rPr lang="zh-CN" altLang="en-US" dirty="0">
                <a:solidFill>
                  <a:prstClr val="white"/>
                </a:solidFill>
              </a:rPr>
              <a:t>月球</a:t>
            </a:r>
            <a:endParaRPr lang="en-US" dirty="0">
              <a:solidFill>
                <a:prstClr val="white"/>
              </a:solidFill>
            </a:endParaRPr>
          </a:p>
        </p:txBody>
      </p:sp>
      <p:sp>
        <p:nvSpPr>
          <p:cNvPr id="8" name="TextBox 7"/>
          <p:cNvSpPr txBox="1"/>
          <p:nvPr/>
        </p:nvSpPr>
        <p:spPr>
          <a:xfrm>
            <a:off x="285720" y="3559734"/>
            <a:ext cx="646331" cy="369332"/>
          </a:xfrm>
          <a:prstGeom prst="rect">
            <a:avLst/>
          </a:prstGeom>
          <a:noFill/>
        </p:spPr>
        <p:txBody>
          <a:bodyPr wrap="none" rtlCol="0">
            <a:spAutoFit/>
          </a:bodyPr>
          <a:lstStyle/>
          <a:p>
            <a:r>
              <a:rPr lang="zh-CN" altLang="en-US" dirty="0">
                <a:solidFill>
                  <a:prstClr val="white"/>
                </a:solidFill>
              </a:rPr>
              <a:t>地球</a:t>
            </a:r>
            <a:endParaRPr lang="en-US" dirty="0">
              <a:solidFill>
                <a:prstClr val="white"/>
              </a:solidFill>
            </a:endParaRPr>
          </a:p>
        </p:txBody>
      </p:sp>
      <p:sp>
        <p:nvSpPr>
          <p:cNvPr id="9" name="TextBox 8"/>
          <p:cNvSpPr txBox="1"/>
          <p:nvPr/>
        </p:nvSpPr>
        <p:spPr>
          <a:xfrm>
            <a:off x="6572264" y="3357562"/>
            <a:ext cx="2492990" cy="369332"/>
          </a:xfrm>
          <a:prstGeom prst="rect">
            <a:avLst/>
          </a:prstGeom>
          <a:noFill/>
        </p:spPr>
        <p:txBody>
          <a:bodyPr wrap="none" rtlCol="0">
            <a:spAutoFit/>
          </a:bodyPr>
          <a:lstStyle/>
          <a:p>
            <a:r>
              <a:rPr lang="zh-CN" altLang="en-US" dirty="0">
                <a:solidFill>
                  <a:prstClr val="white"/>
                </a:solidFill>
              </a:rPr>
              <a:t>木星与木卫一和木卫二</a:t>
            </a:r>
            <a:endParaRPr lang="en-US" dirty="0">
              <a:solidFill>
                <a:prstClr val="white"/>
              </a:solidFill>
            </a:endParaRPr>
          </a:p>
        </p:txBody>
      </p:sp>
    </p:spTree>
    <p:extLst>
      <p:ext uri="{BB962C8B-B14F-4D97-AF65-F5344CB8AC3E}">
        <p14:creationId xmlns:p14="http://schemas.microsoft.com/office/powerpoint/2010/main" val="1117027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srcRect/>
          <a:stretch>
            <a:fillRect/>
          </a:stretch>
        </p:blipFill>
        <p:spPr bwMode="auto">
          <a:xfrm>
            <a:off x="1000100" y="285728"/>
            <a:ext cx="6795862" cy="3857632"/>
          </a:xfrm>
          <a:prstGeom prst="rect">
            <a:avLst/>
          </a:prstGeom>
          <a:noFill/>
          <a:ln w="9525">
            <a:noFill/>
            <a:miter lim="800000"/>
            <a:headEnd/>
            <a:tailEnd/>
          </a:ln>
          <a:effectLst/>
        </p:spPr>
      </p:pic>
      <p:sp>
        <p:nvSpPr>
          <p:cNvPr id="4" name="TextBox 3"/>
          <p:cNvSpPr txBox="1"/>
          <p:nvPr/>
        </p:nvSpPr>
        <p:spPr>
          <a:xfrm>
            <a:off x="3214678" y="4714884"/>
            <a:ext cx="877163" cy="369332"/>
          </a:xfrm>
          <a:prstGeom prst="rect">
            <a:avLst/>
          </a:prstGeom>
          <a:noFill/>
        </p:spPr>
        <p:txBody>
          <a:bodyPr wrap="none" rtlCol="0">
            <a:spAutoFit/>
          </a:bodyPr>
          <a:lstStyle/>
          <a:p>
            <a:r>
              <a:rPr lang="zh-CN" altLang="en-US" dirty="0">
                <a:solidFill>
                  <a:prstClr val="black"/>
                </a:solidFill>
              </a:rPr>
              <a:t>土星环</a:t>
            </a:r>
            <a:endParaRPr lang="en-US" dirty="0">
              <a:solidFill>
                <a:prstClr val="black"/>
              </a:solidFill>
            </a:endParaRPr>
          </a:p>
        </p:txBody>
      </p:sp>
    </p:spTree>
    <p:extLst>
      <p:ext uri="{BB962C8B-B14F-4D97-AF65-F5344CB8AC3E}">
        <p14:creationId xmlns:p14="http://schemas.microsoft.com/office/powerpoint/2010/main" val="3730678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img3.cache.netease.com/photo/0001/2013-09-20/99751RKA4T8F0001.jpg"/>
          <p:cNvPicPr>
            <a:picLocks noChangeAspect="1" noChangeArrowheads="1"/>
          </p:cNvPicPr>
          <p:nvPr/>
        </p:nvPicPr>
        <p:blipFill>
          <a:blip r:embed="rId2"/>
          <a:srcRect/>
          <a:stretch>
            <a:fillRect/>
          </a:stretch>
        </p:blipFill>
        <p:spPr bwMode="auto">
          <a:xfrm>
            <a:off x="928662" y="642918"/>
            <a:ext cx="6610350" cy="4562476"/>
          </a:xfrm>
          <a:prstGeom prst="rect">
            <a:avLst/>
          </a:prstGeom>
          <a:noFill/>
        </p:spPr>
      </p:pic>
      <p:sp>
        <p:nvSpPr>
          <p:cNvPr id="4" name="TextBox 3"/>
          <p:cNvSpPr txBox="1"/>
          <p:nvPr/>
        </p:nvSpPr>
        <p:spPr>
          <a:xfrm>
            <a:off x="3357554" y="5429264"/>
            <a:ext cx="1338828" cy="369332"/>
          </a:xfrm>
          <a:prstGeom prst="rect">
            <a:avLst/>
          </a:prstGeom>
          <a:noFill/>
        </p:spPr>
        <p:txBody>
          <a:bodyPr wrap="none" rtlCol="0">
            <a:spAutoFit/>
          </a:bodyPr>
          <a:lstStyle/>
          <a:p>
            <a:r>
              <a:rPr lang="zh-CN" altLang="en-US" dirty="0">
                <a:solidFill>
                  <a:prstClr val="black"/>
                </a:solidFill>
              </a:rPr>
              <a:t>木星大红斑</a:t>
            </a:r>
            <a:endParaRPr lang="en-US" dirty="0">
              <a:solidFill>
                <a:prstClr val="black"/>
              </a:solidFill>
            </a:endParaRPr>
          </a:p>
        </p:txBody>
      </p:sp>
      <p:pic>
        <p:nvPicPr>
          <p:cNvPr id="82947" name="Picture 3"/>
          <p:cNvPicPr>
            <a:picLocks noChangeAspect="1" noChangeArrowheads="1"/>
          </p:cNvPicPr>
          <p:nvPr/>
        </p:nvPicPr>
        <p:blipFill>
          <a:blip r:embed="rId3"/>
          <a:srcRect/>
          <a:stretch>
            <a:fillRect/>
          </a:stretch>
        </p:blipFill>
        <p:spPr bwMode="auto">
          <a:xfrm>
            <a:off x="6781443" y="0"/>
            <a:ext cx="2362557" cy="2114554"/>
          </a:xfrm>
          <a:prstGeom prst="rect">
            <a:avLst/>
          </a:prstGeom>
          <a:noFill/>
          <a:ln w="9525">
            <a:noFill/>
            <a:miter lim="800000"/>
            <a:headEnd/>
            <a:tailEnd/>
          </a:ln>
          <a:effectLst/>
        </p:spPr>
      </p:pic>
    </p:spTree>
    <p:extLst>
      <p:ext uri="{BB962C8B-B14F-4D97-AF65-F5344CB8AC3E}">
        <p14:creationId xmlns:p14="http://schemas.microsoft.com/office/powerpoint/2010/main" val="3699406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news.cnhubei.com/ctdsb/ctdsbsgk/ctdsb30/200708/W020070821219045464228.jpg"/>
          <p:cNvPicPr>
            <a:picLocks noChangeAspect="1" noChangeArrowheads="1"/>
          </p:cNvPicPr>
          <p:nvPr/>
        </p:nvPicPr>
        <p:blipFill>
          <a:blip r:embed="rId2"/>
          <a:srcRect/>
          <a:stretch>
            <a:fillRect/>
          </a:stretch>
        </p:blipFill>
        <p:spPr bwMode="auto">
          <a:xfrm>
            <a:off x="357158" y="285728"/>
            <a:ext cx="3514725" cy="4762500"/>
          </a:xfrm>
          <a:prstGeom prst="rect">
            <a:avLst/>
          </a:prstGeom>
          <a:noFill/>
        </p:spPr>
      </p:pic>
      <p:pic>
        <p:nvPicPr>
          <p:cNvPr id="82948" name="Picture 4" descr="http://i1.sinaimg.cn/IT/images/2008-09-19/U1235P2T78D13895F3303DT20080919154946.jpg"/>
          <p:cNvPicPr>
            <a:picLocks noChangeAspect="1" noChangeArrowheads="1"/>
          </p:cNvPicPr>
          <p:nvPr/>
        </p:nvPicPr>
        <p:blipFill>
          <a:blip r:embed="rId3"/>
          <a:srcRect/>
          <a:stretch>
            <a:fillRect/>
          </a:stretch>
        </p:blipFill>
        <p:spPr bwMode="auto">
          <a:xfrm>
            <a:off x="3428992" y="500042"/>
            <a:ext cx="3333750" cy="1905000"/>
          </a:xfrm>
          <a:prstGeom prst="rect">
            <a:avLst/>
          </a:prstGeom>
          <a:noFill/>
        </p:spPr>
      </p:pic>
      <p:sp>
        <p:nvSpPr>
          <p:cNvPr id="5" name="矩形 4"/>
          <p:cNvSpPr/>
          <p:nvPr/>
        </p:nvSpPr>
        <p:spPr>
          <a:xfrm>
            <a:off x="4071934" y="2571744"/>
            <a:ext cx="4572000" cy="2862322"/>
          </a:xfrm>
          <a:prstGeom prst="rect">
            <a:avLst/>
          </a:prstGeom>
        </p:spPr>
        <p:txBody>
          <a:bodyPr>
            <a:spAutoFit/>
          </a:bodyPr>
          <a:lstStyle/>
          <a:p>
            <a:r>
              <a:rPr lang="en-US" dirty="0">
                <a:solidFill>
                  <a:prstClr val="black"/>
                </a:solidFill>
              </a:rPr>
              <a:t>That’s here</a:t>
            </a:r>
            <a:r>
              <a:rPr lang="zh-CN" altLang="en-US" dirty="0">
                <a:solidFill>
                  <a:prstClr val="black"/>
                </a:solidFill>
              </a:rPr>
              <a:t>在那里 </a:t>
            </a:r>
            <a:br>
              <a:rPr lang="zh-CN" altLang="en-US" dirty="0">
                <a:solidFill>
                  <a:prstClr val="black"/>
                </a:solidFill>
              </a:rPr>
            </a:br>
            <a:r>
              <a:rPr lang="en-US" dirty="0">
                <a:solidFill>
                  <a:prstClr val="black"/>
                </a:solidFill>
              </a:rPr>
              <a:t>That’s home</a:t>
            </a:r>
            <a:r>
              <a:rPr lang="zh-CN" altLang="en-US" dirty="0">
                <a:solidFill>
                  <a:prstClr val="black"/>
                </a:solidFill>
              </a:rPr>
              <a:t>那是我们家园</a:t>
            </a:r>
            <a:br>
              <a:rPr lang="zh-CN" altLang="en-US" dirty="0">
                <a:solidFill>
                  <a:prstClr val="black"/>
                </a:solidFill>
              </a:rPr>
            </a:br>
            <a:r>
              <a:rPr lang="en-US" dirty="0">
                <a:solidFill>
                  <a:prstClr val="black"/>
                </a:solidFill>
              </a:rPr>
              <a:t>That’s us</a:t>
            </a:r>
            <a:r>
              <a:rPr lang="zh-CN" altLang="en-US" dirty="0">
                <a:solidFill>
                  <a:prstClr val="black"/>
                </a:solidFill>
              </a:rPr>
              <a:t>那是我们 </a:t>
            </a:r>
            <a:br>
              <a:rPr lang="zh-CN" altLang="en-US" dirty="0">
                <a:solidFill>
                  <a:prstClr val="black"/>
                </a:solidFill>
              </a:rPr>
            </a:br>
            <a:r>
              <a:rPr lang="en-US" dirty="0">
                <a:solidFill>
                  <a:prstClr val="black"/>
                </a:solidFill>
              </a:rPr>
              <a:t>On it everyone you love</a:t>
            </a:r>
            <a:r>
              <a:rPr lang="zh-CN" altLang="en-US" dirty="0">
                <a:solidFill>
                  <a:prstClr val="black"/>
                </a:solidFill>
              </a:rPr>
              <a:t>在那里</a:t>
            </a:r>
            <a:r>
              <a:rPr lang="en-US" altLang="zh-CN" dirty="0">
                <a:solidFill>
                  <a:prstClr val="black"/>
                </a:solidFill>
              </a:rPr>
              <a:t>,</a:t>
            </a:r>
            <a:r>
              <a:rPr lang="zh-CN" altLang="en-US" dirty="0">
                <a:solidFill>
                  <a:prstClr val="black"/>
                </a:solidFill>
              </a:rPr>
              <a:t>你爱的每个人 </a:t>
            </a:r>
            <a:br>
              <a:rPr lang="zh-CN" altLang="en-US" dirty="0">
                <a:solidFill>
                  <a:prstClr val="black"/>
                </a:solidFill>
              </a:rPr>
            </a:br>
            <a:r>
              <a:rPr lang="en-US" dirty="0">
                <a:solidFill>
                  <a:prstClr val="black"/>
                </a:solidFill>
              </a:rPr>
              <a:t>every one you know</a:t>
            </a:r>
            <a:r>
              <a:rPr lang="zh-CN" altLang="en-US" dirty="0">
                <a:solidFill>
                  <a:prstClr val="black"/>
                </a:solidFill>
              </a:rPr>
              <a:t>你认识的每个人</a:t>
            </a:r>
            <a:br>
              <a:rPr lang="zh-CN" altLang="en-US" dirty="0">
                <a:solidFill>
                  <a:prstClr val="black"/>
                </a:solidFill>
              </a:rPr>
            </a:br>
            <a:r>
              <a:rPr lang="en-US" dirty="0">
                <a:solidFill>
                  <a:prstClr val="black"/>
                </a:solidFill>
              </a:rPr>
              <a:t>everyone you ever heard of</a:t>
            </a:r>
            <a:r>
              <a:rPr lang="zh-CN" altLang="en-US" dirty="0">
                <a:solidFill>
                  <a:prstClr val="black"/>
                </a:solidFill>
              </a:rPr>
              <a:t>你听说过的每个人</a:t>
            </a:r>
            <a:br>
              <a:rPr lang="zh-CN" altLang="en-US" dirty="0">
                <a:solidFill>
                  <a:prstClr val="black"/>
                </a:solidFill>
              </a:rPr>
            </a:br>
            <a:r>
              <a:rPr lang="en-US" dirty="0">
                <a:solidFill>
                  <a:prstClr val="black"/>
                </a:solidFill>
              </a:rPr>
              <a:t>every human being who ever was</a:t>
            </a:r>
            <a:r>
              <a:rPr lang="zh-CN" altLang="en-US" dirty="0">
                <a:solidFill>
                  <a:prstClr val="black"/>
                </a:solidFill>
              </a:rPr>
              <a:t>在这世上存在过的每个人</a:t>
            </a:r>
            <a:br>
              <a:rPr lang="zh-CN" altLang="en-US" dirty="0">
                <a:solidFill>
                  <a:prstClr val="black"/>
                </a:solidFill>
              </a:rPr>
            </a:br>
            <a:r>
              <a:rPr lang="en-US" dirty="0">
                <a:solidFill>
                  <a:prstClr val="black"/>
                </a:solidFill>
              </a:rPr>
              <a:t>lived out their lives </a:t>
            </a:r>
            <a:r>
              <a:rPr lang="zh-CN" altLang="en-US" dirty="0">
                <a:solidFill>
                  <a:prstClr val="black"/>
                </a:solidFill>
              </a:rPr>
              <a:t>度过了自己的一生</a:t>
            </a:r>
            <a:r>
              <a:rPr lang="en-US" altLang="zh-CN" dirty="0">
                <a:solidFill>
                  <a:prstClr val="black"/>
                </a:solidFill>
              </a:rPr>
              <a:t>…..</a:t>
            </a:r>
            <a:r>
              <a:rPr lang="zh-CN" altLang="en-US" dirty="0">
                <a:solidFill>
                  <a:prstClr val="black"/>
                </a:solidFill>
              </a:rPr>
              <a:t> </a:t>
            </a:r>
            <a:br>
              <a:rPr lang="zh-CN" altLang="en-US" dirty="0">
                <a:solidFill>
                  <a:prstClr val="black"/>
                </a:solidFill>
              </a:rPr>
            </a:br>
            <a:endParaRPr lang="zh-CN" altLang="en-US" dirty="0">
              <a:solidFill>
                <a:prstClr val="black"/>
              </a:solidFill>
            </a:endParaRPr>
          </a:p>
        </p:txBody>
      </p:sp>
      <p:pic>
        <p:nvPicPr>
          <p:cNvPr id="82950" name="Picture 6" descr="http://img5.imgtn.bdimg.com/it/u=2687213060,4185968065&amp;fm=21&amp;gp=0.jpg"/>
          <p:cNvPicPr>
            <a:picLocks noChangeAspect="1" noChangeArrowheads="1"/>
          </p:cNvPicPr>
          <p:nvPr/>
        </p:nvPicPr>
        <p:blipFill>
          <a:blip r:embed="rId4"/>
          <a:srcRect/>
          <a:stretch>
            <a:fillRect/>
          </a:stretch>
        </p:blipFill>
        <p:spPr bwMode="auto">
          <a:xfrm>
            <a:off x="7429520" y="285728"/>
            <a:ext cx="1457325" cy="2095501"/>
          </a:xfrm>
          <a:prstGeom prst="rect">
            <a:avLst/>
          </a:prstGeom>
          <a:noFill/>
        </p:spPr>
      </p:pic>
      <p:sp>
        <p:nvSpPr>
          <p:cNvPr id="7" name="TextBox 6"/>
          <p:cNvSpPr txBox="1"/>
          <p:nvPr/>
        </p:nvSpPr>
        <p:spPr>
          <a:xfrm>
            <a:off x="7500958" y="2643182"/>
            <a:ext cx="1160895" cy="369332"/>
          </a:xfrm>
          <a:prstGeom prst="rect">
            <a:avLst/>
          </a:prstGeom>
          <a:noFill/>
        </p:spPr>
        <p:txBody>
          <a:bodyPr wrap="none" rtlCol="0">
            <a:spAutoFit/>
          </a:bodyPr>
          <a:lstStyle/>
          <a:p>
            <a:r>
              <a:rPr lang="zh-CN" altLang="en-US" b="1" dirty="0">
                <a:solidFill>
                  <a:prstClr val="black"/>
                </a:solidFill>
              </a:rPr>
              <a:t>卡尔 萨根</a:t>
            </a:r>
          </a:p>
        </p:txBody>
      </p:sp>
      <p:sp>
        <p:nvSpPr>
          <p:cNvPr id="9" name="矩形 8"/>
          <p:cNvSpPr/>
          <p:nvPr/>
        </p:nvSpPr>
        <p:spPr>
          <a:xfrm>
            <a:off x="1000100" y="4929198"/>
            <a:ext cx="7500990" cy="1754326"/>
          </a:xfrm>
          <a:prstGeom prst="rect">
            <a:avLst/>
          </a:prstGeom>
        </p:spPr>
        <p:txBody>
          <a:bodyPr wrap="square">
            <a:spAutoFit/>
          </a:bodyPr>
          <a:lstStyle/>
          <a:p>
            <a:r>
              <a:rPr lang="en-US" dirty="0">
                <a:solidFill>
                  <a:prstClr val="black"/>
                </a:solidFill>
              </a:rPr>
              <a:t>…</a:t>
            </a:r>
          </a:p>
          <a:p>
            <a:r>
              <a:rPr lang="en-US" dirty="0">
                <a:solidFill>
                  <a:prstClr val="black"/>
                </a:solidFill>
              </a:rPr>
              <a:t>Our planet </a:t>
            </a:r>
            <a:r>
              <a:rPr lang="zh-CN" altLang="en-US" dirty="0">
                <a:solidFill>
                  <a:prstClr val="black"/>
                </a:solidFill>
              </a:rPr>
              <a:t>我们的星球 </a:t>
            </a:r>
            <a:br>
              <a:rPr lang="zh-CN" altLang="en-US" dirty="0">
                <a:solidFill>
                  <a:prstClr val="black"/>
                </a:solidFill>
              </a:rPr>
            </a:br>
            <a:r>
              <a:rPr lang="en-US" dirty="0">
                <a:solidFill>
                  <a:prstClr val="black"/>
                </a:solidFill>
              </a:rPr>
              <a:t>Is a lonely speck in the great</a:t>
            </a:r>
            <a:r>
              <a:rPr lang="zh-CN" altLang="en-US" dirty="0">
                <a:solidFill>
                  <a:prstClr val="black"/>
                </a:solidFill>
              </a:rPr>
              <a:t>不过是一粒孤独的微尘</a:t>
            </a:r>
            <a:br>
              <a:rPr lang="zh-CN" altLang="en-US" dirty="0">
                <a:solidFill>
                  <a:prstClr val="black"/>
                </a:solidFill>
              </a:rPr>
            </a:br>
            <a:r>
              <a:rPr lang="en-US" dirty="0">
                <a:solidFill>
                  <a:prstClr val="black"/>
                </a:solidFill>
              </a:rPr>
              <a:t>Enveloping cosmic dark </a:t>
            </a:r>
            <a:r>
              <a:rPr lang="zh-CN" altLang="en-US" dirty="0">
                <a:solidFill>
                  <a:prstClr val="black"/>
                </a:solidFill>
              </a:rPr>
              <a:t>笼罩在伟大的宇宙黑暗之中 </a:t>
            </a:r>
            <a:br>
              <a:rPr lang="zh-CN" altLang="en-US" dirty="0">
                <a:solidFill>
                  <a:prstClr val="black"/>
                </a:solidFill>
              </a:rPr>
            </a:br>
            <a:r>
              <a:rPr lang="en-US" dirty="0">
                <a:solidFill>
                  <a:prstClr val="black"/>
                </a:solidFill>
              </a:rPr>
              <a:t>In our obscurity</a:t>
            </a:r>
            <a:r>
              <a:rPr lang="zh-CN" altLang="en-US" dirty="0">
                <a:solidFill>
                  <a:prstClr val="black"/>
                </a:solidFill>
              </a:rPr>
              <a:t>我们默默无闻</a:t>
            </a:r>
            <a:br>
              <a:rPr lang="zh-CN" altLang="en-US" dirty="0">
                <a:solidFill>
                  <a:prstClr val="black"/>
                </a:solidFill>
              </a:rPr>
            </a:br>
            <a:endParaRPr lang="zh-CN" altLang="en-US" dirty="0">
              <a:solidFill>
                <a:prstClr val="black"/>
              </a:solidFill>
            </a:endParaRPr>
          </a:p>
        </p:txBody>
      </p:sp>
    </p:spTree>
    <p:extLst>
      <p:ext uri="{BB962C8B-B14F-4D97-AF65-F5344CB8AC3E}">
        <p14:creationId xmlns:p14="http://schemas.microsoft.com/office/powerpoint/2010/main" val="170615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2950"/>
                                        </p:tgtEl>
                                        <p:attrNameLst>
                                          <p:attrName>style.visibility</p:attrName>
                                        </p:attrNameLst>
                                      </p:cBhvr>
                                      <p:to>
                                        <p:strVal val="visible"/>
                                      </p:to>
                                    </p:set>
                                    <p:animEffect transition="in" filter="blinds(horizontal)">
                                      <p:cBhvr>
                                        <p:cTn id="10" dur="500"/>
                                        <p:tgtEl>
                                          <p:spTgt spid="8295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37" name="文本框 127036"/>
          <p:cNvSpPr txBox="1"/>
          <p:nvPr/>
        </p:nvSpPr>
        <p:spPr>
          <a:xfrm>
            <a:off x="577850" y="609600"/>
            <a:ext cx="2895600" cy="583565"/>
          </a:xfrm>
          <a:prstGeom prst="rect">
            <a:avLst/>
          </a:prstGeom>
          <a:noFill/>
          <a:ln w="9525">
            <a:noFill/>
          </a:ln>
        </p:spPr>
        <p:txBody>
          <a:bodyPr>
            <a:spAutoFit/>
          </a:bodyPr>
          <a:lstStyle/>
          <a:p>
            <a:pPr>
              <a:spcBef>
                <a:spcPct val="50000"/>
              </a:spcBef>
              <a:buClr>
                <a:schemeClr val="bg1"/>
              </a:buClr>
            </a:pPr>
            <a:r>
              <a:rPr lang="zh-CN" altLang="en-US" sz="3200" dirty="0">
                <a:solidFill>
                  <a:schemeClr val="tx2"/>
                </a:solidFill>
                <a:latin typeface="Times New Roman" panose="02020603050405020304" pitchFamily="18" charset="0"/>
                <a:ea typeface="黑体" panose="02010609060101010101" pitchFamily="49" charset="-122"/>
              </a:rPr>
              <a:t>二</a:t>
            </a:r>
            <a:r>
              <a:rPr lang="en-US" altLang="zh-CN" sz="3200" dirty="0">
                <a:solidFill>
                  <a:schemeClr val="tx2"/>
                </a:solidFill>
                <a:latin typeface="Times New Roman" panose="02020603050405020304" pitchFamily="18" charset="0"/>
                <a:ea typeface="黑体" panose="02010609060101010101" pitchFamily="49" charset="-122"/>
              </a:rPr>
              <a:t>. </a:t>
            </a:r>
            <a:r>
              <a:rPr lang="zh-CN" altLang="en-US" sz="3200" dirty="0">
                <a:solidFill>
                  <a:schemeClr val="tx2"/>
                </a:solidFill>
                <a:latin typeface="Times New Roman" panose="02020603050405020304" pitchFamily="18" charset="0"/>
                <a:ea typeface="黑体" panose="02010609060101010101" pitchFamily="49" charset="-122"/>
              </a:rPr>
              <a:t>变力的功</a:t>
            </a:r>
            <a:endParaRPr lang="zh-CN" altLang="en-US" sz="3200">
              <a:solidFill>
                <a:schemeClr val="tx2"/>
              </a:solidFill>
              <a:latin typeface="Times New Roman" panose="02020603050405020304" pitchFamily="18" charset="0"/>
              <a:ea typeface="黑体" panose="02010609060101010101" pitchFamily="49" charset="-122"/>
            </a:endParaRPr>
          </a:p>
        </p:txBody>
      </p:sp>
      <p:sp>
        <p:nvSpPr>
          <p:cNvPr id="127038" name="文本框 127037"/>
          <p:cNvSpPr txBox="1"/>
          <p:nvPr/>
        </p:nvSpPr>
        <p:spPr>
          <a:xfrm>
            <a:off x="457200" y="1447800"/>
            <a:ext cx="4267200" cy="457200"/>
          </a:xfrm>
          <a:prstGeom prst="rect">
            <a:avLst/>
          </a:prstGeom>
          <a:noFill/>
          <a:ln w="9525">
            <a:noFill/>
          </a:ln>
        </p:spPr>
        <p:txBody>
          <a:bodyPr>
            <a:spAutoFit/>
          </a:bodyPr>
          <a:lstStyle/>
          <a:p>
            <a:pPr algn="just">
              <a:spcBef>
                <a:spcPct val="50000"/>
              </a:spcBef>
              <a:buClr>
                <a:schemeClr val="bg1"/>
              </a:buClr>
            </a:pPr>
            <a:r>
              <a:rPr lang="en-US" altLang="zh-CN" sz="2400" dirty="0">
                <a:solidFill>
                  <a:schemeClr val="tx2"/>
                </a:solidFill>
                <a:latin typeface="Times New Roman" panose="02020603050405020304" pitchFamily="18" charset="0"/>
                <a:ea typeface="黑体" panose="02010609060101010101" pitchFamily="49" charset="-122"/>
                <a:sym typeface="Symbol" panose="05050102010706020507" pitchFamily="18" charset="2"/>
              </a:rPr>
              <a:t>1. </a:t>
            </a:r>
            <a:r>
              <a:rPr lang="zh-CN" altLang="en-US" sz="2400" dirty="0">
                <a:solidFill>
                  <a:schemeClr val="tx2"/>
                </a:solidFill>
                <a:latin typeface="Times New Roman" panose="02020603050405020304" pitchFamily="18" charset="0"/>
                <a:ea typeface="黑体" panose="02010609060101010101" pitchFamily="49" charset="-122"/>
                <a:sym typeface="Symbol" panose="05050102010706020507" pitchFamily="18" charset="2"/>
              </a:rPr>
              <a:t>变力的元功</a:t>
            </a:r>
            <a:endParaRPr lang="zh-CN" altLang="en-US" sz="2400">
              <a:solidFill>
                <a:schemeClr val="tx2"/>
              </a:solidFill>
              <a:latin typeface="Times New Roman" panose="02020603050405020304" pitchFamily="18" charset="0"/>
              <a:ea typeface="黑体" panose="02010609060101010101" pitchFamily="49" charset="-122"/>
              <a:sym typeface="Symbol" panose="05050102010706020507" pitchFamily="18" charset="2"/>
            </a:endParaRPr>
          </a:p>
        </p:txBody>
      </p:sp>
      <p:sp>
        <p:nvSpPr>
          <p:cNvPr id="127079" name="文本框 127078"/>
          <p:cNvSpPr txBox="1"/>
          <p:nvPr/>
        </p:nvSpPr>
        <p:spPr>
          <a:xfrm>
            <a:off x="457200" y="3276600"/>
            <a:ext cx="4267200" cy="457200"/>
          </a:xfrm>
          <a:prstGeom prst="rect">
            <a:avLst/>
          </a:prstGeom>
          <a:noFill/>
          <a:ln w="9525">
            <a:noFill/>
          </a:ln>
        </p:spPr>
        <p:txBody>
          <a:bodyPr>
            <a:spAutoFit/>
          </a:bodyPr>
          <a:lstStyle/>
          <a:p>
            <a:pPr algn="just">
              <a:spcBef>
                <a:spcPct val="50000"/>
              </a:spcBef>
              <a:buClr>
                <a:schemeClr val="bg1"/>
              </a:buClr>
            </a:pPr>
            <a:r>
              <a:rPr lang="en-US" altLang="zh-CN" sz="2400" dirty="0">
                <a:solidFill>
                  <a:schemeClr val="tx2"/>
                </a:solidFill>
                <a:latin typeface="Times New Roman" panose="02020603050405020304" pitchFamily="18" charset="0"/>
                <a:ea typeface="黑体" panose="02010609060101010101" pitchFamily="49" charset="-122"/>
                <a:sym typeface="Symbol" panose="05050102010706020507" pitchFamily="18" charset="2"/>
              </a:rPr>
              <a:t>2. </a:t>
            </a:r>
            <a:r>
              <a:rPr lang="zh-CN" altLang="en-US" sz="2400" dirty="0">
                <a:solidFill>
                  <a:schemeClr val="tx2"/>
                </a:solidFill>
                <a:latin typeface="Times New Roman" panose="02020603050405020304" pitchFamily="18" charset="0"/>
                <a:ea typeface="黑体" panose="02010609060101010101" pitchFamily="49" charset="-122"/>
                <a:sym typeface="Symbol" panose="05050102010706020507" pitchFamily="18" charset="2"/>
              </a:rPr>
              <a:t>力在有限路径上的功</a:t>
            </a:r>
            <a:endParaRPr lang="zh-CN" altLang="en-US" sz="2400">
              <a:solidFill>
                <a:schemeClr val="tx2"/>
              </a:solidFill>
              <a:latin typeface="Times New Roman" panose="02020603050405020304" pitchFamily="18" charset="0"/>
              <a:ea typeface="黑体" panose="02010609060101010101" pitchFamily="49" charset="-122"/>
              <a:sym typeface="Symbol" panose="05050102010706020507" pitchFamily="18" charset="2"/>
            </a:endParaRPr>
          </a:p>
        </p:txBody>
      </p:sp>
      <p:grpSp>
        <p:nvGrpSpPr>
          <p:cNvPr id="127145" name="组合 127144"/>
          <p:cNvGrpSpPr/>
          <p:nvPr/>
        </p:nvGrpSpPr>
        <p:grpSpPr>
          <a:xfrm>
            <a:off x="4013200" y="762000"/>
            <a:ext cx="1854200" cy="2728913"/>
            <a:chOff x="2304" y="768"/>
            <a:chExt cx="1168" cy="1719"/>
          </a:xfrm>
        </p:grpSpPr>
        <p:graphicFrame>
          <p:nvGraphicFramePr>
            <p:cNvPr id="127086" name="内容占位符 127085"/>
            <p:cNvGraphicFramePr>
              <a:graphicFrameLocks noGrp="1"/>
            </p:cNvGraphicFramePr>
            <p:nvPr>
              <p:ph sz="half" idx="1"/>
            </p:nvPr>
          </p:nvGraphicFramePr>
          <p:xfrm>
            <a:off x="3264" y="1104"/>
            <a:ext cx="208" cy="240"/>
          </p:xfrm>
          <a:graphic>
            <a:graphicData uri="http://schemas.openxmlformats.org/presentationml/2006/ole">
              <mc:AlternateContent xmlns:mc="http://schemas.openxmlformats.org/markup-compatibility/2006">
                <mc:Choice xmlns:v="urn:schemas-microsoft-com:vml" Requires="v">
                  <p:oleObj spid="_x0000_s4279" r:id="rId3" imgW="165100" imgH="190500" progId="Equation.3">
                    <p:embed/>
                  </p:oleObj>
                </mc:Choice>
                <mc:Fallback>
                  <p:oleObj r:id="rId3" imgW="165100" imgH="190500" progId="Equation.3">
                    <p:embed/>
                    <p:pic>
                      <p:nvPicPr>
                        <p:cNvPr id="0" name="图片 3091"/>
                        <p:cNvPicPr/>
                        <p:nvPr/>
                      </p:nvPicPr>
                      <p:blipFill>
                        <a:blip r:embed="rId4"/>
                        <a:stretch>
                          <a:fillRect/>
                        </a:stretch>
                      </p:blipFill>
                      <p:spPr>
                        <a:xfrm>
                          <a:off x="3264" y="1104"/>
                          <a:ext cx="208" cy="240"/>
                        </a:xfrm>
                        <a:prstGeom prst="rect">
                          <a:avLst/>
                        </a:prstGeom>
                        <a:noFill/>
                        <a:ln w="38100">
                          <a:noFill/>
                          <a:miter/>
                        </a:ln>
                      </p:spPr>
                    </p:pic>
                  </p:oleObj>
                </mc:Fallback>
              </mc:AlternateContent>
            </a:graphicData>
          </a:graphic>
        </p:graphicFrame>
        <p:grpSp>
          <p:nvGrpSpPr>
            <p:cNvPr id="127144" name="组合 127143"/>
            <p:cNvGrpSpPr/>
            <p:nvPr/>
          </p:nvGrpSpPr>
          <p:grpSpPr>
            <a:xfrm>
              <a:off x="2304" y="768"/>
              <a:ext cx="1152" cy="1719"/>
              <a:chOff x="2304" y="768"/>
              <a:chExt cx="1152" cy="1719"/>
            </a:xfrm>
          </p:grpSpPr>
          <p:grpSp>
            <p:nvGrpSpPr>
              <p:cNvPr id="127088" name="组合 127087"/>
              <p:cNvGrpSpPr/>
              <p:nvPr/>
            </p:nvGrpSpPr>
            <p:grpSpPr>
              <a:xfrm>
                <a:off x="2304" y="768"/>
                <a:ext cx="1152" cy="1719"/>
                <a:chOff x="4176" y="1632"/>
                <a:chExt cx="1152" cy="1719"/>
              </a:xfrm>
            </p:grpSpPr>
            <p:grpSp>
              <p:nvGrpSpPr>
                <p:cNvPr id="127089" name="组合 127088"/>
                <p:cNvGrpSpPr/>
                <p:nvPr/>
              </p:nvGrpSpPr>
              <p:grpSpPr>
                <a:xfrm>
                  <a:off x="4176" y="1632"/>
                  <a:ext cx="960" cy="1536"/>
                  <a:chOff x="4176" y="1632"/>
                  <a:chExt cx="960" cy="1536"/>
                </a:xfrm>
              </p:grpSpPr>
              <p:sp>
                <p:nvSpPr>
                  <p:cNvPr id="127090" name="任意多边形 127089"/>
                  <p:cNvSpPr/>
                  <p:nvPr/>
                </p:nvSpPr>
                <p:spPr>
                  <a:xfrm>
                    <a:off x="4176" y="1632"/>
                    <a:ext cx="960" cy="1488"/>
                  </a:xfrm>
                  <a:custGeom>
                    <a:avLst/>
                    <a:gdLst/>
                    <a:ahLst/>
                    <a:cxnLst/>
                    <a:rect l="0" t="0" r="0" b="0"/>
                    <a:pathLst>
                      <a:path w="960" h="1488">
                        <a:moveTo>
                          <a:pt x="0" y="1488"/>
                        </a:moveTo>
                        <a:cubicBezTo>
                          <a:pt x="272" y="1368"/>
                          <a:pt x="544" y="1248"/>
                          <a:pt x="624" y="1104"/>
                        </a:cubicBezTo>
                        <a:cubicBezTo>
                          <a:pt x="704" y="960"/>
                          <a:pt x="424" y="808"/>
                          <a:pt x="480" y="624"/>
                        </a:cubicBezTo>
                        <a:cubicBezTo>
                          <a:pt x="536" y="440"/>
                          <a:pt x="748" y="220"/>
                          <a:pt x="960" y="0"/>
                        </a:cubicBezTo>
                      </a:path>
                    </a:pathLst>
                  </a:custGeom>
                  <a:noFill/>
                  <a:ln w="9525" cap="flat" cmpd="sng">
                    <a:solidFill>
                      <a:schemeClr val="tx1"/>
                    </a:solidFill>
                    <a:prstDash val="solid"/>
                    <a:headEnd type="none" w="med" len="med"/>
                    <a:tailEnd type="none" w="med" len="med"/>
                  </a:ln>
                </p:spPr>
                <p:txBody>
                  <a:bodyPr/>
                  <a:lstStyle/>
                  <a:p>
                    <a:endParaRPr lang="zh-CN" altLang="en-US"/>
                  </a:p>
                </p:txBody>
              </p:sp>
              <p:sp>
                <p:nvSpPr>
                  <p:cNvPr id="127091" name="直接连接符 127090"/>
                  <p:cNvSpPr/>
                  <p:nvPr/>
                </p:nvSpPr>
                <p:spPr>
                  <a:xfrm>
                    <a:off x="4320" y="3072"/>
                    <a:ext cx="48" cy="96"/>
                  </a:xfrm>
                  <a:prstGeom prst="line">
                    <a:avLst/>
                  </a:prstGeom>
                  <a:ln w="9525" cap="flat" cmpd="sng">
                    <a:solidFill>
                      <a:schemeClr val="tx1"/>
                    </a:solidFill>
                    <a:prstDash val="solid"/>
                    <a:headEnd type="none" w="med" len="med"/>
                    <a:tailEnd type="none" w="med" len="med"/>
                  </a:ln>
                </p:spPr>
              </p:sp>
              <p:sp>
                <p:nvSpPr>
                  <p:cNvPr id="127092" name="直接连接符 127091"/>
                  <p:cNvSpPr/>
                  <p:nvPr/>
                </p:nvSpPr>
                <p:spPr>
                  <a:xfrm>
                    <a:off x="5040" y="1728"/>
                    <a:ext cx="48" cy="96"/>
                  </a:xfrm>
                  <a:prstGeom prst="line">
                    <a:avLst/>
                  </a:prstGeom>
                  <a:ln w="9525" cap="flat" cmpd="sng">
                    <a:solidFill>
                      <a:schemeClr val="tx1"/>
                    </a:solidFill>
                    <a:prstDash val="solid"/>
                    <a:headEnd type="none" w="med" len="med"/>
                    <a:tailEnd type="none" w="med" len="med"/>
                  </a:ln>
                </p:spPr>
              </p:sp>
            </p:grpSp>
            <p:sp>
              <p:nvSpPr>
                <p:cNvPr id="127093" name="文本框 127092"/>
                <p:cNvSpPr txBox="1"/>
                <p:nvPr/>
              </p:nvSpPr>
              <p:spPr>
                <a:xfrm>
                  <a:off x="4272" y="3120"/>
                  <a:ext cx="202" cy="231"/>
                </a:xfrm>
                <a:prstGeom prst="rect">
                  <a:avLst/>
                </a:prstGeom>
                <a:noFill/>
                <a:ln w="9525">
                  <a:noFill/>
                </a:ln>
              </p:spPr>
              <p:txBody>
                <a:bodyPr wrap="none" anchor="t">
                  <a:spAutoFit/>
                </a:bodyPr>
                <a:lstStyle/>
                <a:p>
                  <a:r>
                    <a:rPr lang="en-US" altLang="zh-CN" sz="1800" b="0" i="1">
                      <a:latin typeface="Tahoma" panose="020B0604030504040204" pitchFamily="34" charset="0"/>
                    </a:rPr>
                    <a:t>A</a:t>
                  </a:r>
                </a:p>
              </p:txBody>
            </p:sp>
            <p:sp>
              <p:nvSpPr>
                <p:cNvPr id="127094" name="文本框 127093"/>
                <p:cNvSpPr txBox="1"/>
                <p:nvPr/>
              </p:nvSpPr>
              <p:spPr>
                <a:xfrm>
                  <a:off x="5040" y="1728"/>
                  <a:ext cx="288" cy="231"/>
                </a:xfrm>
                <a:prstGeom prst="rect">
                  <a:avLst/>
                </a:prstGeom>
                <a:noFill/>
                <a:ln w="9525">
                  <a:noFill/>
                </a:ln>
              </p:spPr>
              <p:txBody>
                <a:bodyPr>
                  <a:spAutoFit/>
                </a:bodyPr>
                <a:lstStyle/>
                <a:p>
                  <a:r>
                    <a:rPr lang="en-US" altLang="zh-CN" sz="1800" b="0" i="1">
                      <a:latin typeface="Tahoma" panose="020B0604030504040204" pitchFamily="34" charset="0"/>
                    </a:rPr>
                    <a:t>B</a:t>
                  </a:r>
                </a:p>
              </p:txBody>
            </p:sp>
          </p:grpSp>
          <p:sp>
            <p:nvSpPr>
              <p:cNvPr id="127095" name="文本框 127094"/>
              <p:cNvSpPr txBox="1"/>
              <p:nvPr/>
            </p:nvSpPr>
            <p:spPr>
              <a:xfrm>
                <a:off x="2832" y="1872"/>
                <a:ext cx="188" cy="231"/>
              </a:xfrm>
              <a:prstGeom prst="rect">
                <a:avLst/>
              </a:prstGeom>
              <a:noFill/>
              <a:ln w="9525">
                <a:noFill/>
              </a:ln>
            </p:spPr>
            <p:txBody>
              <a:bodyPr wrap="none" anchor="t">
                <a:spAutoFit/>
              </a:bodyPr>
              <a:lstStyle/>
              <a:p>
                <a:r>
                  <a:rPr lang="en-US" altLang="zh-CN" sz="1800" b="0" i="1">
                    <a:latin typeface="Tahoma" panose="020B0604030504040204" pitchFamily="34" charset="0"/>
                  </a:rPr>
                  <a:t>L</a:t>
                </a:r>
              </a:p>
            </p:txBody>
          </p:sp>
          <p:sp>
            <p:nvSpPr>
              <p:cNvPr id="127096" name="直接连接符 127095"/>
              <p:cNvSpPr/>
              <p:nvPr/>
            </p:nvSpPr>
            <p:spPr>
              <a:xfrm flipV="1">
                <a:off x="2781" y="1200"/>
                <a:ext cx="483" cy="192"/>
              </a:xfrm>
              <a:prstGeom prst="line">
                <a:avLst/>
              </a:prstGeom>
              <a:ln w="9525" cap="flat" cmpd="sng">
                <a:solidFill>
                  <a:schemeClr val="tx1"/>
                </a:solidFill>
                <a:prstDash val="solid"/>
                <a:headEnd type="none" w="med" len="med"/>
                <a:tailEnd type="triangle" w="med" len="med"/>
              </a:ln>
            </p:spPr>
          </p:sp>
          <p:sp>
            <p:nvSpPr>
              <p:cNvPr id="127097" name="直接连接符 127096"/>
              <p:cNvSpPr/>
              <p:nvPr/>
            </p:nvSpPr>
            <p:spPr>
              <a:xfrm flipV="1">
                <a:off x="2784" y="1216"/>
                <a:ext cx="96" cy="144"/>
              </a:xfrm>
              <a:prstGeom prst="line">
                <a:avLst/>
              </a:prstGeom>
              <a:ln w="9525" cap="flat" cmpd="sng">
                <a:solidFill>
                  <a:schemeClr val="hlink"/>
                </a:solidFill>
                <a:prstDash val="solid"/>
                <a:headEnd type="none" w="med" len="med"/>
                <a:tailEnd type="triangle" w="med" len="med"/>
              </a:ln>
            </p:spPr>
          </p:sp>
        </p:grpSp>
        <p:graphicFrame>
          <p:nvGraphicFramePr>
            <p:cNvPr id="127098" name="内容占位符 127097"/>
            <p:cNvGraphicFramePr>
              <a:graphicFrameLocks noGrp="1"/>
            </p:cNvGraphicFramePr>
            <p:nvPr>
              <p:ph sz="quarter" idx="3"/>
            </p:nvPr>
          </p:nvGraphicFramePr>
          <p:xfrm>
            <a:off x="2496" y="1104"/>
            <a:ext cx="288" cy="252"/>
          </p:xfrm>
          <a:graphic>
            <a:graphicData uri="http://schemas.openxmlformats.org/presentationml/2006/ole">
              <mc:AlternateContent xmlns:mc="http://schemas.openxmlformats.org/markup-compatibility/2006">
                <mc:Choice xmlns:v="urn:schemas-microsoft-com:vml" Requires="v">
                  <p:oleObj spid="_x0000_s4280" r:id="rId5" imgW="202565" imgH="177800" progId="Equation.3">
                    <p:embed/>
                  </p:oleObj>
                </mc:Choice>
                <mc:Fallback>
                  <p:oleObj r:id="rId5" imgW="202565" imgH="177800" progId="Equation.3">
                    <p:embed/>
                    <p:pic>
                      <p:nvPicPr>
                        <p:cNvPr id="0" name="图片 3092"/>
                        <p:cNvPicPr/>
                        <p:nvPr/>
                      </p:nvPicPr>
                      <p:blipFill>
                        <a:blip r:embed="rId6"/>
                        <a:stretch>
                          <a:fillRect/>
                        </a:stretch>
                      </p:blipFill>
                      <p:spPr>
                        <a:xfrm>
                          <a:off x="2496" y="1104"/>
                          <a:ext cx="288" cy="252"/>
                        </a:xfrm>
                        <a:prstGeom prst="rect">
                          <a:avLst/>
                        </a:prstGeom>
                        <a:noFill/>
                        <a:ln w="38100">
                          <a:noFill/>
                          <a:miter/>
                        </a:ln>
                      </p:spPr>
                    </p:pic>
                  </p:oleObj>
                </mc:Fallback>
              </mc:AlternateContent>
            </a:graphicData>
          </a:graphic>
        </p:graphicFrame>
      </p:grpSp>
      <p:sp>
        <p:nvSpPr>
          <p:cNvPr id="127100" name="文本框 127099"/>
          <p:cNvSpPr txBox="1"/>
          <p:nvPr/>
        </p:nvSpPr>
        <p:spPr>
          <a:xfrm>
            <a:off x="838200" y="5334000"/>
            <a:ext cx="7239000" cy="457200"/>
          </a:xfrm>
          <a:prstGeom prst="rect">
            <a:avLst/>
          </a:prstGeom>
          <a:noFill/>
          <a:ln w="9525">
            <a:noFill/>
          </a:ln>
        </p:spPr>
        <p:txBody>
          <a:bodyPr>
            <a:spAutoFit/>
          </a:bodyPr>
          <a:lstStyle/>
          <a:p>
            <a:pPr>
              <a:spcBef>
                <a:spcPct val="50000"/>
              </a:spcBef>
              <a:buClr>
                <a:schemeClr val="bg1"/>
              </a:buClr>
            </a:pPr>
            <a:r>
              <a:rPr lang="zh-CN" altLang="en-US" sz="2400" b="0" dirty="0">
                <a:latin typeface="Times New Roman" panose="02020603050405020304" pitchFamily="18" charset="0"/>
                <a:ea typeface="黑体" panose="02010609060101010101" pitchFamily="49" charset="-122"/>
              </a:rPr>
              <a:t>这一积分在数学上叫做力沿路径</a:t>
            </a:r>
            <a:r>
              <a:rPr lang="en-US" altLang="zh-CN" sz="2400" b="0" dirty="0">
                <a:latin typeface="Times New Roman" panose="02020603050405020304" pitchFamily="18" charset="0"/>
                <a:ea typeface="黑体" panose="02010609060101010101" pitchFamily="49" charset="-122"/>
              </a:rPr>
              <a:t>L</a:t>
            </a:r>
            <a:r>
              <a:rPr lang="zh-CN" altLang="en-US" sz="2400" b="0" dirty="0">
                <a:latin typeface="Times New Roman" panose="02020603050405020304" pitchFamily="18" charset="0"/>
                <a:ea typeface="黑体" panose="02010609060101010101" pitchFamily="49" charset="-122"/>
              </a:rPr>
              <a:t>从</a:t>
            </a:r>
            <a:r>
              <a:rPr lang="en-US" altLang="zh-CN" sz="2400" b="0" dirty="0">
                <a:latin typeface="Times New Roman" panose="02020603050405020304" pitchFamily="18" charset="0"/>
                <a:ea typeface="黑体" panose="02010609060101010101" pitchFamily="49" charset="-122"/>
              </a:rPr>
              <a:t>A</a:t>
            </a:r>
            <a:r>
              <a:rPr lang="zh-CN" altLang="en-US" sz="2400" b="0" dirty="0">
                <a:latin typeface="Times New Roman" panose="02020603050405020304" pitchFamily="18" charset="0"/>
                <a:ea typeface="黑体" panose="02010609060101010101" pitchFamily="49" charset="-122"/>
              </a:rPr>
              <a:t>到</a:t>
            </a:r>
            <a:r>
              <a:rPr lang="en-US" altLang="zh-CN" sz="2400" b="0" dirty="0">
                <a:latin typeface="Times New Roman" panose="02020603050405020304" pitchFamily="18" charset="0"/>
                <a:ea typeface="黑体" panose="02010609060101010101" pitchFamily="49" charset="-122"/>
              </a:rPr>
              <a:t>B</a:t>
            </a:r>
            <a:r>
              <a:rPr lang="zh-CN" altLang="en-US" sz="2400" b="0" dirty="0">
                <a:latin typeface="Times New Roman" panose="02020603050405020304" pitchFamily="18" charset="0"/>
                <a:ea typeface="黑体" panose="02010609060101010101" pitchFamily="49" charset="-122"/>
              </a:rPr>
              <a:t>的</a:t>
            </a:r>
            <a:r>
              <a:rPr lang="zh-CN" altLang="en-US" sz="2400" b="0" dirty="0">
                <a:solidFill>
                  <a:schemeClr val="hlink"/>
                </a:solidFill>
                <a:latin typeface="Times New Roman" panose="02020603050405020304" pitchFamily="18" charset="0"/>
                <a:ea typeface="黑体" panose="02010609060101010101" pitchFamily="49" charset="-122"/>
              </a:rPr>
              <a:t>线积分</a:t>
            </a:r>
            <a:r>
              <a:rPr lang="zh-CN" altLang="en-US" sz="2400" b="0" dirty="0">
                <a:latin typeface="Times New Roman" panose="02020603050405020304" pitchFamily="18" charset="0"/>
                <a:ea typeface="黑体" panose="02010609060101010101" pitchFamily="49" charset="-122"/>
              </a:rPr>
              <a:t>。</a:t>
            </a:r>
            <a:endParaRPr lang="zh-CN" altLang="en-US" sz="2400" b="0" dirty="0">
              <a:latin typeface="Times New Roman" panose="02020603050405020304" pitchFamily="18" charset="0"/>
              <a:ea typeface="楷体_GB2312" pitchFamily="49" charset="-122"/>
            </a:endParaRPr>
          </a:p>
        </p:txBody>
      </p:sp>
      <p:grpSp>
        <p:nvGrpSpPr>
          <p:cNvPr id="127110" name="组合 127109"/>
          <p:cNvGrpSpPr/>
          <p:nvPr/>
        </p:nvGrpSpPr>
        <p:grpSpPr>
          <a:xfrm>
            <a:off x="6110288" y="1143000"/>
            <a:ext cx="2424112" cy="1924050"/>
            <a:chOff x="3627" y="274"/>
            <a:chExt cx="1527" cy="1212"/>
          </a:xfrm>
        </p:grpSpPr>
        <p:sp>
          <p:nvSpPr>
            <p:cNvPr id="127111" name="任意多边形 127110"/>
            <p:cNvSpPr/>
            <p:nvPr/>
          </p:nvSpPr>
          <p:spPr>
            <a:xfrm>
              <a:off x="3697" y="480"/>
              <a:ext cx="1457" cy="1006"/>
            </a:xfrm>
            <a:custGeom>
              <a:avLst/>
              <a:gdLst/>
              <a:ahLst/>
              <a:cxnLst/>
              <a:rect l="0" t="0" r="0" b="0"/>
              <a:pathLst>
                <a:path w="1704" h="1116">
                  <a:moveTo>
                    <a:pt x="0" y="1116"/>
                  </a:moveTo>
                  <a:cubicBezTo>
                    <a:pt x="43" y="1032"/>
                    <a:pt x="90" y="952"/>
                    <a:pt x="147" y="874"/>
                  </a:cubicBezTo>
                  <a:cubicBezTo>
                    <a:pt x="203" y="796"/>
                    <a:pt x="268" y="719"/>
                    <a:pt x="339" y="649"/>
                  </a:cubicBezTo>
                  <a:cubicBezTo>
                    <a:pt x="410" y="579"/>
                    <a:pt x="482" y="522"/>
                    <a:pt x="576" y="456"/>
                  </a:cubicBezTo>
                  <a:cubicBezTo>
                    <a:pt x="670" y="390"/>
                    <a:pt x="776" y="315"/>
                    <a:pt x="900" y="252"/>
                  </a:cubicBezTo>
                  <a:cubicBezTo>
                    <a:pt x="1024" y="189"/>
                    <a:pt x="1185" y="119"/>
                    <a:pt x="1319" y="77"/>
                  </a:cubicBezTo>
                  <a:cubicBezTo>
                    <a:pt x="1453" y="35"/>
                    <a:pt x="1624" y="16"/>
                    <a:pt x="1704" y="0"/>
                  </a:cubicBezTo>
                </a:path>
              </a:pathLst>
            </a:custGeom>
            <a:noFill/>
            <a:ln w="12700" cap="flat" cmpd="sng">
              <a:solidFill>
                <a:schemeClr val="tx1"/>
              </a:solidFill>
              <a:prstDash val="solid"/>
              <a:headEnd type="none" w="med" len="med"/>
              <a:tailEnd type="none" w="med" len="med"/>
            </a:ln>
          </p:spPr>
          <p:txBody>
            <a:bodyPr/>
            <a:lstStyle/>
            <a:p>
              <a:endParaRPr lang="zh-CN" altLang="en-US"/>
            </a:p>
          </p:txBody>
        </p:sp>
        <p:sp>
          <p:nvSpPr>
            <p:cNvPr id="127112" name="椭圆 127111"/>
            <p:cNvSpPr/>
            <p:nvPr/>
          </p:nvSpPr>
          <p:spPr>
            <a:xfrm>
              <a:off x="3759" y="1313"/>
              <a:ext cx="41" cy="44"/>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13" name="椭圆 127112"/>
            <p:cNvSpPr/>
            <p:nvPr/>
          </p:nvSpPr>
          <p:spPr>
            <a:xfrm>
              <a:off x="4908" y="491"/>
              <a:ext cx="41" cy="4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14" name="文本框 127113"/>
            <p:cNvSpPr txBox="1"/>
            <p:nvPr/>
          </p:nvSpPr>
          <p:spPr>
            <a:xfrm>
              <a:off x="4847" y="274"/>
              <a:ext cx="307" cy="288"/>
            </a:xfrm>
            <a:prstGeom prst="rect">
              <a:avLst/>
            </a:prstGeom>
            <a:noFill/>
            <a:ln w="9525">
              <a:noFill/>
            </a:ln>
          </p:spPr>
          <p:txBody>
            <a:bodyPr>
              <a:spAutoFit/>
            </a:bodyPr>
            <a:lstStyle/>
            <a:p>
              <a:pPr>
                <a:spcBef>
                  <a:spcPct val="50000"/>
                </a:spcBef>
                <a:buClr>
                  <a:schemeClr val="bg1"/>
                </a:buClr>
              </a:pPr>
              <a:r>
                <a:rPr lang="en-US" altLang="zh-CN" sz="2400" b="0" i="1">
                  <a:latin typeface="Times New Roman" panose="02020603050405020304" pitchFamily="18" charset="0"/>
                </a:rPr>
                <a:t>D</a:t>
              </a:r>
            </a:p>
          </p:txBody>
        </p:sp>
        <p:sp>
          <p:nvSpPr>
            <p:cNvPr id="127115" name="矩形 127114"/>
            <p:cNvSpPr/>
            <p:nvPr/>
          </p:nvSpPr>
          <p:spPr>
            <a:xfrm>
              <a:off x="3627" y="1120"/>
              <a:ext cx="244" cy="288"/>
            </a:xfrm>
            <a:prstGeom prst="rect">
              <a:avLst/>
            </a:prstGeom>
            <a:noFill/>
            <a:ln w="9525">
              <a:noFill/>
            </a:ln>
          </p:spPr>
          <p:txBody>
            <a:bodyPr wrap="none" anchor="t">
              <a:spAutoFit/>
            </a:bodyPr>
            <a:lstStyle/>
            <a:p>
              <a:pPr>
                <a:buClr>
                  <a:schemeClr val="bg1"/>
                </a:buClr>
              </a:pPr>
              <a:r>
                <a:rPr lang="en-US" altLang="zh-CN" sz="2400" b="0" i="1">
                  <a:latin typeface="Times New Roman" panose="02020603050405020304" pitchFamily="18" charset="0"/>
                </a:rPr>
                <a:t>C</a:t>
              </a:r>
            </a:p>
          </p:txBody>
        </p:sp>
        <p:sp>
          <p:nvSpPr>
            <p:cNvPr id="127116" name="直接连接符 127115"/>
            <p:cNvSpPr/>
            <p:nvPr/>
          </p:nvSpPr>
          <p:spPr>
            <a:xfrm>
              <a:off x="3993" y="924"/>
              <a:ext cx="176" cy="142"/>
            </a:xfrm>
            <a:prstGeom prst="line">
              <a:avLst/>
            </a:prstGeom>
            <a:ln w="9525" cap="flat" cmpd="sng">
              <a:solidFill>
                <a:schemeClr val="tx1"/>
              </a:solidFill>
              <a:prstDash val="solid"/>
              <a:headEnd type="none" w="med" len="med"/>
              <a:tailEnd type="none" w="med" len="med"/>
            </a:ln>
          </p:spPr>
        </p:sp>
        <p:sp>
          <p:nvSpPr>
            <p:cNvPr id="127117" name="直接连接符 127116"/>
            <p:cNvSpPr/>
            <p:nvPr/>
          </p:nvSpPr>
          <p:spPr>
            <a:xfrm>
              <a:off x="4169" y="751"/>
              <a:ext cx="176" cy="129"/>
            </a:xfrm>
            <a:prstGeom prst="line">
              <a:avLst/>
            </a:prstGeom>
            <a:ln w="9525" cap="flat" cmpd="sng">
              <a:solidFill>
                <a:schemeClr val="tx1"/>
              </a:solidFill>
              <a:prstDash val="solid"/>
              <a:headEnd type="none" w="med" len="med"/>
              <a:tailEnd type="none" w="med" len="med"/>
            </a:ln>
          </p:spPr>
        </p:sp>
        <p:sp>
          <p:nvSpPr>
            <p:cNvPr id="127118" name="任意多边形 127117"/>
            <p:cNvSpPr/>
            <p:nvPr/>
          </p:nvSpPr>
          <p:spPr>
            <a:xfrm>
              <a:off x="4067" y="821"/>
              <a:ext cx="215" cy="168"/>
            </a:xfrm>
            <a:custGeom>
              <a:avLst/>
              <a:gdLst/>
              <a:ahLst/>
              <a:cxnLst/>
              <a:rect l="0" t="0" r="0" b="0"/>
              <a:pathLst>
                <a:path w="252" h="186">
                  <a:moveTo>
                    <a:pt x="0" y="186"/>
                  </a:moveTo>
                  <a:cubicBezTo>
                    <a:pt x="22" y="172"/>
                    <a:pt x="96" y="112"/>
                    <a:pt x="132" y="90"/>
                  </a:cubicBezTo>
                  <a:cubicBezTo>
                    <a:pt x="168" y="68"/>
                    <a:pt x="196" y="69"/>
                    <a:pt x="216" y="54"/>
                  </a:cubicBezTo>
                  <a:cubicBezTo>
                    <a:pt x="236" y="39"/>
                    <a:pt x="244" y="11"/>
                    <a:pt x="252" y="0"/>
                  </a:cubicBezTo>
                </a:path>
              </a:pathLst>
            </a:custGeom>
            <a:noFill/>
            <a:ln w="28575" cap="flat" cmpd="sng">
              <a:solidFill>
                <a:schemeClr val="tx1"/>
              </a:solidFill>
              <a:prstDash val="solid"/>
              <a:headEnd type="none" w="med" len="med"/>
              <a:tailEnd type="triangle" w="sm" len="lg"/>
            </a:ln>
          </p:spPr>
          <p:txBody>
            <a:bodyPr/>
            <a:lstStyle/>
            <a:p>
              <a:endParaRPr lang="zh-CN" altLang="en-US"/>
            </a:p>
          </p:txBody>
        </p:sp>
        <p:sp>
          <p:nvSpPr>
            <p:cNvPr id="127119" name="直接连接符 127118"/>
            <p:cNvSpPr/>
            <p:nvPr/>
          </p:nvSpPr>
          <p:spPr>
            <a:xfrm>
              <a:off x="4067" y="989"/>
              <a:ext cx="841" cy="0"/>
            </a:xfrm>
            <a:prstGeom prst="line">
              <a:avLst/>
            </a:prstGeom>
            <a:ln w="9525" cap="flat" cmpd="sng">
              <a:solidFill>
                <a:schemeClr val="tx1"/>
              </a:solidFill>
              <a:prstDash val="solid"/>
              <a:headEnd type="none" w="med" len="med"/>
              <a:tailEnd type="triangle" w="med" len="med"/>
            </a:ln>
          </p:spPr>
        </p:sp>
        <p:sp>
          <p:nvSpPr>
            <p:cNvPr id="127120" name="任意多边形 127119"/>
            <p:cNvSpPr/>
            <p:nvPr/>
          </p:nvSpPr>
          <p:spPr>
            <a:xfrm rot="1951225">
              <a:off x="4210" y="880"/>
              <a:ext cx="97" cy="102"/>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noFill/>
            <a:ln w="9525" cap="flat" cmpd="sng">
              <a:solidFill>
                <a:schemeClr val="tx1"/>
              </a:solidFill>
              <a:prstDash val="solid"/>
              <a:headEnd type="none" w="med" len="med"/>
              <a:tailEnd type="none" w="med" len="med"/>
            </a:ln>
          </p:spPr>
          <p:txBody>
            <a:bodyPr/>
            <a:lstStyle/>
            <a:p>
              <a:endParaRPr lang="zh-CN" altLang="en-US"/>
            </a:p>
          </p:txBody>
        </p:sp>
        <p:sp>
          <p:nvSpPr>
            <p:cNvPr id="127121" name="文本框 127120"/>
            <p:cNvSpPr txBox="1"/>
            <p:nvPr/>
          </p:nvSpPr>
          <p:spPr>
            <a:xfrm>
              <a:off x="4313" y="751"/>
              <a:ext cx="216" cy="288"/>
            </a:xfrm>
            <a:prstGeom prst="rect">
              <a:avLst/>
            </a:prstGeom>
            <a:noFill/>
            <a:ln w="9525">
              <a:noFill/>
            </a:ln>
          </p:spPr>
          <p:txBody>
            <a:bodyPr wrap="none" anchor="t">
              <a:spAutoFit/>
            </a:bodyPr>
            <a:lstStyle/>
            <a:p>
              <a:pPr>
                <a:buClr>
                  <a:schemeClr val="bg1"/>
                </a:buClr>
              </a:pPr>
              <a:r>
                <a:rPr lang="en-US" altLang="zh-CN" sz="2400" b="0">
                  <a:latin typeface="Times New Roman" panose="02020603050405020304" pitchFamily="18" charset="0"/>
                  <a:sym typeface="Symbol" panose="05050102010706020507" pitchFamily="18" charset="2"/>
                </a:rPr>
                <a:t></a:t>
              </a:r>
              <a:endParaRPr lang="en-US" altLang="zh-CN" sz="2400" b="0">
                <a:latin typeface="Times New Roman" panose="02020603050405020304" pitchFamily="18" charset="0"/>
              </a:endParaRPr>
            </a:p>
          </p:txBody>
        </p:sp>
        <p:graphicFrame>
          <p:nvGraphicFramePr>
            <p:cNvPr id="127122" name="对象 127121"/>
            <p:cNvGraphicFramePr/>
            <p:nvPr/>
          </p:nvGraphicFramePr>
          <p:xfrm>
            <a:off x="3938" y="711"/>
            <a:ext cx="231" cy="213"/>
          </p:xfrm>
          <a:graphic>
            <a:graphicData uri="http://schemas.openxmlformats.org/presentationml/2006/ole">
              <mc:AlternateContent xmlns:mc="http://schemas.openxmlformats.org/markup-compatibility/2006">
                <mc:Choice xmlns:v="urn:schemas-microsoft-com:vml" Requires="v">
                  <p:oleObj spid="_x0000_s4281" r:id="rId7" imgW="202565" imgH="177800" progId="Equation.3">
                    <p:embed/>
                  </p:oleObj>
                </mc:Choice>
                <mc:Fallback>
                  <p:oleObj r:id="rId7" imgW="202565" imgH="177800" progId="Equation.3">
                    <p:embed/>
                    <p:pic>
                      <p:nvPicPr>
                        <p:cNvPr id="0" name="图片 3093"/>
                        <p:cNvPicPr/>
                        <p:nvPr/>
                      </p:nvPicPr>
                      <p:blipFill>
                        <a:blip r:embed="rId8"/>
                        <a:stretch>
                          <a:fillRect/>
                        </a:stretch>
                      </p:blipFill>
                      <p:spPr>
                        <a:xfrm>
                          <a:off x="3938" y="711"/>
                          <a:ext cx="231" cy="213"/>
                        </a:xfrm>
                        <a:prstGeom prst="rect">
                          <a:avLst/>
                        </a:prstGeom>
                        <a:noFill/>
                        <a:ln w="38100">
                          <a:noFill/>
                          <a:miter/>
                        </a:ln>
                      </p:spPr>
                    </p:pic>
                  </p:oleObj>
                </mc:Fallback>
              </mc:AlternateContent>
            </a:graphicData>
          </a:graphic>
        </p:graphicFrame>
        <p:graphicFrame>
          <p:nvGraphicFramePr>
            <p:cNvPr id="127123" name="对象 127122"/>
            <p:cNvGraphicFramePr/>
            <p:nvPr/>
          </p:nvGraphicFramePr>
          <p:xfrm>
            <a:off x="4874" y="986"/>
            <a:ext cx="185" cy="228"/>
          </p:xfrm>
          <a:graphic>
            <a:graphicData uri="http://schemas.openxmlformats.org/presentationml/2006/ole">
              <mc:AlternateContent xmlns:mc="http://schemas.openxmlformats.org/markup-compatibility/2006">
                <mc:Choice xmlns:v="urn:schemas-microsoft-com:vml" Requires="v">
                  <p:oleObj spid="_x0000_s4282" r:id="rId9" imgW="165100" imgH="190500" progId="Equation.3">
                    <p:embed/>
                  </p:oleObj>
                </mc:Choice>
                <mc:Fallback>
                  <p:oleObj r:id="rId9" imgW="165100" imgH="190500" progId="Equation.3">
                    <p:embed/>
                    <p:pic>
                      <p:nvPicPr>
                        <p:cNvPr id="0" name="图片 3094"/>
                        <p:cNvPicPr/>
                        <p:nvPr/>
                      </p:nvPicPr>
                      <p:blipFill>
                        <a:blip r:embed="rId10"/>
                        <a:stretch>
                          <a:fillRect/>
                        </a:stretch>
                      </p:blipFill>
                      <p:spPr>
                        <a:xfrm>
                          <a:off x="4874" y="986"/>
                          <a:ext cx="185" cy="228"/>
                        </a:xfrm>
                        <a:prstGeom prst="rect">
                          <a:avLst/>
                        </a:prstGeom>
                        <a:noFill/>
                        <a:ln w="38100">
                          <a:noFill/>
                          <a:miter/>
                        </a:ln>
                      </p:spPr>
                    </p:pic>
                  </p:oleObj>
                </mc:Fallback>
              </mc:AlternateContent>
            </a:graphicData>
          </a:graphic>
        </p:graphicFrame>
        <p:grpSp>
          <p:nvGrpSpPr>
            <p:cNvPr id="127124" name="组合 127123"/>
            <p:cNvGrpSpPr/>
            <p:nvPr/>
          </p:nvGrpSpPr>
          <p:grpSpPr>
            <a:xfrm>
              <a:off x="3800" y="531"/>
              <a:ext cx="1073" cy="763"/>
              <a:chOff x="3302" y="1021"/>
              <a:chExt cx="1255" cy="847"/>
            </a:xfrm>
          </p:grpSpPr>
          <p:grpSp>
            <p:nvGrpSpPr>
              <p:cNvPr id="127125" name="组合 127124"/>
              <p:cNvGrpSpPr/>
              <p:nvPr/>
            </p:nvGrpSpPr>
            <p:grpSpPr>
              <a:xfrm>
                <a:off x="3926" y="1021"/>
                <a:ext cx="631" cy="296"/>
                <a:chOff x="3926" y="1021"/>
                <a:chExt cx="631" cy="296"/>
              </a:xfrm>
            </p:grpSpPr>
            <p:sp>
              <p:nvSpPr>
                <p:cNvPr id="127126" name="椭圆 127125"/>
                <p:cNvSpPr/>
                <p:nvPr/>
              </p:nvSpPr>
              <p:spPr>
                <a:xfrm>
                  <a:off x="3926" y="1294"/>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27" name="椭圆 127126"/>
                <p:cNvSpPr/>
                <p:nvPr/>
              </p:nvSpPr>
              <p:spPr>
                <a:xfrm>
                  <a:off x="3990" y="1255"/>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28" name="椭圆 127127"/>
                <p:cNvSpPr/>
                <p:nvPr/>
              </p:nvSpPr>
              <p:spPr>
                <a:xfrm>
                  <a:off x="4067" y="1203"/>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29" name="椭圆 127128"/>
                <p:cNvSpPr/>
                <p:nvPr/>
              </p:nvSpPr>
              <p:spPr>
                <a:xfrm>
                  <a:off x="4143" y="1173"/>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30" name="椭圆 127129"/>
                <p:cNvSpPr/>
                <p:nvPr/>
              </p:nvSpPr>
              <p:spPr>
                <a:xfrm>
                  <a:off x="4219" y="1130"/>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31" name="椭圆 127130"/>
                <p:cNvSpPr/>
                <p:nvPr/>
              </p:nvSpPr>
              <p:spPr>
                <a:xfrm>
                  <a:off x="4287" y="1102"/>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32" name="椭圆 127131"/>
                <p:cNvSpPr/>
                <p:nvPr/>
              </p:nvSpPr>
              <p:spPr>
                <a:xfrm>
                  <a:off x="4353" y="1080"/>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33" name="椭圆 127132"/>
                <p:cNvSpPr/>
                <p:nvPr/>
              </p:nvSpPr>
              <p:spPr>
                <a:xfrm>
                  <a:off x="4406" y="1054"/>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34" name="椭圆 127133"/>
                <p:cNvSpPr/>
                <p:nvPr/>
              </p:nvSpPr>
              <p:spPr>
                <a:xfrm>
                  <a:off x="4475" y="1033"/>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35" name="椭圆 127134"/>
                <p:cNvSpPr/>
                <p:nvPr/>
              </p:nvSpPr>
              <p:spPr>
                <a:xfrm>
                  <a:off x="4534" y="1021"/>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grpSp>
          <p:grpSp>
            <p:nvGrpSpPr>
              <p:cNvPr id="127136" name="组合 127135"/>
              <p:cNvGrpSpPr/>
              <p:nvPr/>
            </p:nvGrpSpPr>
            <p:grpSpPr>
              <a:xfrm>
                <a:off x="3302" y="1557"/>
                <a:ext cx="288" cy="311"/>
                <a:chOff x="3302" y="1557"/>
                <a:chExt cx="288" cy="311"/>
              </a:xfrm>
            </p:grpSpPr>
            <p:sp>
              <p:nvSpPr>
                <p:cNvPr id="127137" name="椭圆 127136"/>
                <p:cNvSpPr/>
                <p:nvPr/>
              </p:nvSpPr>
              <p:spPr>
                <a:xfrm>
                  <a:off x="3302" y="1845"/>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38" name="椭圆 127137"/>
                <p:cNvSpPr/>
                <p:nvPr/>
              </p:nvSpPr>
              <p:spPr>
                <a:xfrm>
                  <a:off x="3375" y="1749"/>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39" name="椭圆 127138"/>
                <p:cNvSpPr/>
                <p:nvPr/>
              </p:nvSpPr>
              <p:spPr>
                <a:xfrm>
                  <a:off x="3416" y="1701"/>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40" name="椭圆 127139"/>
                <p:cNvSpPr/>
                <p:nvPr/>
              </p:nvSpPr>
              <p:spPr>
                <a:xfrm>
                  <a:off x="3507" y="1606"/>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41" name="椭圆 127140"/>
                <p:cNvSpPr/>
                <p:nvPr/>
              </p:nvSpPr>
              <p:spPr>
                <a:xfrm>
                  <a:off x="3567" y="1557"/>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42" name="椭圆 127141"/>
                <p:cNvSpPr/>
                <p:nvPr/>
              </p:nvSpPr>
              <p:spPr>
                <a:xfrm>
                  <a:off x="3462" y="1653"/>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sp>
              <p:nvSpPr>
                <p:cNvPr id="127143" name="椭圆 127142"/>
                <p:cNvSpPr/>
                <p:nvPr/>
              </p:nvSpPr>
              <p:spPr>
                <a:xfrm>
                  <a:off x="3333" y="1797"/>
                  <a:ext cx="23" cy="23"/>
                </a:xfrm>
                <a:prstGeom prst="ellipse">
                  <a:avLst/>
                </a:prstGeom>
                <a:solidFill>
                  <a:schemeClr val="tx1"/>
                </a:solidFill>
                <a:ln w="9525" cap="flat" cmpd="sng">
                  <a:solidFill>
                    <a:schemeClr val="tx1"/>
                  </a:solidFill>
                  <a:prstDash val="solid"/>
                  <a:headEnd type="none" w="med" len="med"/>
                  <a:tailEnd type="none" w="med" len="med"/>
                </a:ln>
              </p:spPr>
              <p:txBody>
                <a:bodyPr/>
                <a:lstStyle/>
                <a:p>
                  <a:endParaRPr lang="zh-CN" altLang="en-US"/>
                </a:p>
              </p:txBody>
            </p:sp>
          </p:grpSp>
        </p:grpSp>
      </p:grpSp>
      <p:sp>
        <p:nvSpPr>
          <p:cNvPr id="127146" name="文本框 127145"/>
          <p:cNvSpPr txBox="1"/>
          <p:nvPr/>
        </p:nvSpPr>
        <p:spPr>
          <a:xfrm>
            <a:off x="914400" y="3810000"/>
            <a:ext cx="6858000" cy="457200"/>
          </a:xfrm>
          <a:prstGeom prst="rect">
            <a:avLst/>
          </a:prstGeom>
          <a:noFill/>
          <a:ln w="9525">
            <a:noFill/>
          </a:ln>
        </p:spPr>
        <p:txBody>
          <a:bodyPr>
            <a:spAutoFit/>
          </a:bodyPr>
          <a:lstStyle/>
          <a:p>
            <a:pPr>
              <a:spcBef>
                <a:spcPct val="50000"/>
              </a:spcBef>
            </a:pPr>
            <a:r>
              <a:rPr lang="zh-CN" altLang="en-US" sz="2400" b="0" dirty="0">
                <a:latin typeface="Tahoma" panose="020B0604030504040204" pitchFamily="34" charset="0"/>
              </a:rPr>
              <a:t>质点沿路径</a:t>
            </a:r>
            <a:r>
              <a:rPr lang="en-US" altLang="zh-CN" sz="2400" b="0" dirty="0">
                <a:latin typeface="Tahoma" panose="020B0604030504040204" pitchFamily="34" charset="0"/>
              </a:rPr>
              <a:t>L</a:t>
            </a:r>
            <a:r>
              <a:rPr lang="zh-CN" altLang="en-US" sz="2400" b="0" dirty="0">
                <a:latin typeface="Tahoma" panose="020B0604030504040204" pitchFamily="34" charset="0"/>
              </a:rPr>
              <a:t>从</a:t>
            </a:r>
            <a:r>
              <a:rPr lang="en-US" altLang="zh-CN" sz="2400" b="0" dirty="0">
                <a:latin typeface="Tahoma" panose="020B0604030504040204" pitchFamily="34" charset="0"/>
              </a:rPr>
              <a:t>A</a:t>
            </a:r>
            <a:r>
              <a:rPr lang="zh-CN" altLang="en-US" sz="2400" b="0" dirty="0">
                <a:latin typeface="Tahoma" panose="020B0604030504040204" pitchFamily="34" charset="0"/>
              </a:rPr>
              <a:t>到</a:t>
            </a:r>
            <a:r>
              <a:rPr lang="en-US" altLang="zh-CN" sz="2400" b="0" dirty="0">
                <a:latin typeface="Tahoma" panose="020B0604030504040204" pitchFamily="34" charset="0"/>
              </a:rPr>
              <a:t>B</a:t>
            </a:r>
            <a:r>
              <a:rPr lang="zh-CN" altLang="en-US" sz="2400" b="0" dirty="0">
                <a:latin typeface="Tahoma" panose="020B0604030504040204" pitchFamily="34" charset="0"/>
              </a:rPr>
              <a:t>，力</a:t>
            </a:r>
            <a:r>
              <a:rPr lang="en-US" altLang="zh-CN" sz="2400" b="0" dirty="0">
                <a:latin typeface="Tahoma" panose="020B0604030504040204" pitchFamily="34" charset="0"/>
              </a:rPr>
              <a:t>F</a:t>
            </a:r>
            <a:r>
              <a:rPr lang="zh-CN" altLang="en-US" sz="2400" b="0" dirty="0">
                <a:latin typeface="Tahoma" panose="020B0604030504040204" pitchFamily="34" charset="0"/>
              </a:rPr>
              <a:t>对质点所做的功</a:t>
            </a:r>
            <a:r>
              <a:rPr lang="en-US" altLang="zh-CN" sz="2400" b="0" dirty="0">
                <a:latin typeface="Tahoma" panose="020B0604030504040204" pitchFamily="34" charset="0"/>
              </a:rPr>
              <a:t>A</a:t>
            </a:r>
            <a:r>
              <a:rPr lang="zh-CN" altLang="en-US" sz="2400" b="0" dirty="0">
                <a:latin typeface="Tahoma" panose="020B0604030504040204" pitchFamily="34" charset="0"/>
              </a:rPr>
              <a:t>：</a:t>
            </a:r>
          </a:p>
        </p:txBody>
      </p:sp>
      <p:graphicFrame>
        <p:nvGraphicFramePr>
          <p:cNvPr id="10" name="内容占位符 9"/>
          <p:cNvGraphicFramePr>
            <a:graphicFrameLocks noGrp="1"/>
          </p:cNvGraphicFramePr>
          <p:nvPr>
            <p:ph sz="half" idx="1"/>
          </p:nvPr>
        </p:nvGraphicFramePr>
        <p:xfrm>
          <a:off x="1446530" y="2133283"/>
          <a:ext cx="2212340" cy="632460"/>
        </p:xfrm>
        <a:graphic>
          <a:graphicData uri="http://schemas.openxmlformats.org/presentationml/2006/ole">
            <mc:AlternateContent xmlns:mc="http://schemas.openxmlformats.org/markup-compatibility/2006">
              <mc:Choice xmlns:v="urn:schemas-microsoft-com:vml" Requires="v">
                <p:oleObj spid="_x0000_s4283" r:id="rId11" imgW="711200" imgH="203200" progId="Equation.3">
                  <p:embed/>
                </p:oleObj>
              </mc:Choice>
              <mc:Fallback>
                <p:oleObj r:id="rId11" imgW="711200" imgH="203200" progId="Equation.3">
                  <p:embed/>
                  <p:pic>
                    <p:nvPicPr>
                      <p:cNvPr id="0" name="图片 3090"/>
                      <p:cNvPicPr/>
                      <p:nvPr/>
                    </p:nvPicPr>
                    <p:blipFill>
                      <a:blip r:embed="rId12"/>
                      <a:stretch>
                        <a:fillRect/>
                      </a:stretch>
                    </p:blipFill>
                    <p:spPr>
                      <a:xfrm>
                        <a:off x="1446530" y="2133283"/>
                        <a:ext cx="2212340" cy="632460"/>
                      </a:xfrm>
                      <a:prstGeom prst="rect">
                        <a:avLst/>
                      </a:prstGeom>
                      <a:solidFill>
                        <a:schemeClr val="bg1">
                          <a:alpha val="100000"/>
                        </a:schemeClr>
                      </a:solidFill>
                      <a:ln w="38100">
                        <a:miter/>
                      </a:ln>
                    </p:spPr>
                  </p:pic>
                </p:oleObj>
              </mc:Fallback>
            </mc:AlternateContent>
          </a:graphicData>
        </a:graphic>
      </p:graphicFrame>
      <p:graphicFrame>
        <p:nvGraphicFramePr>
          <p:cNvPr id="12" name="内容占位符 11"/>
          <p:cNvGraphicFramePr>
            <a:graphicFrameLocks noGrp="1"/>
          </p:cNvGraphicFramePr>
          <p:nvPr>
            <p:ph sz="half" idx="2"/>
          </p:nvPr>
        </p:nvGraphicFramePr>
        <p:xfrm>
          <a:off x="1363345" y="4351179"/>
          <a:ext cx="5642610" cy="847090"/>
        </p:xfrm>
        <a:graphic>
          <a:graphicData uri="http://schemas.openxmlformats.org/presentationml/2006/ole">
            <mc:AlternateContent xmlns:mc="http://schemas.openxmlformats.org/markup-compatibility/2006">
              <mc:Choice xmlns:v="urn:schemas-microsoft-com:vml" Requires="v">
                <p:oleObj spid="_x0000_s4284" r:id="rId13" imgW="2197100" imgH="330200" progId="Equation.3">
                  <p:embed/>
                </p:oleObj>
              </mc:Choice>
              <mc:Fallback>
                <p:oleObj r:id="rId13" imgW="2197100" imgH="330200" progId="Equation.3">
                  <p:embed/>
                  <p:pic>
                    <p:nvPicPr>
                      <p:cNvPr id="0" name="图片 3089"/>
                      <p:cNvPicPr/>
                      <p:nvPr/>
                    </p:nvPicPr>
                    <p:blipFill>
                      <a:blip r:embed="rId14"/>
                      <a:stretch>
                        <a:fillRect/>
                      </a:stretch>
                    </p:blipFill>
                    <p:spPr>
                      <a:xfrm>
                        <a:off x="1363345" y="4351179"/>
                        <a:ext cx="5642610" cy="847090"/>
                      </a:xfrm>
                      <a:prstGeom prst="rect">
                        <a:avLst/>
                      </a:prstGeom>
                      <a:solidFill>
                        <a:schemeClr val="bg1">
                          <a:alpha val="100000"/>
                        </a:schemeClr>
                      </a:solidFill>
                      <a:ln w="38100">
                        <a:miter/>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7079"/>
                                        </p:tgtEl>
                                        <p:attrNameLst>
                                          <p:attrName>style.visibility</p:attrName>
                                        </p:attrNameLst>
                                      </p:cBhvr>
                                      <p:to>
                                        <p:strVal val="visible"/>
                                      </p:to>
                                    </p:set>
                                    <p:anim calcmode="lin" valueType="num">
                                      <p:cBhvr additive="base">
                                        <p:cTn id="7" dur="500" fill="hold"/>
                                        <p:tgtEl>
                                          <p:spTgt spid="127079"/>
                                        </p:tgtEl>
                                        <p:attrNameLst>
                                          <p:attrName>ppt_x</p:attrName>
                                        </p:attrNameLst>
                                      </p:cBhvr>
                                      <p:tavLst>
                                        <p:tav tm="0">
                                          <p:val>
                                            <p:strVal val="#ppt_x"/>
                                          </p:val>
                                        </p:tav>
                                        <p:tav tm="100000">
                                          <p:val>
                                            <p:strVal val="#ppt_x"/>
                                          </p:val>
                                        </p:tav>
                                      </p:tavLst>
                                    </p:anim>
                                    <p:anim calcmode="lin" valueType="num">
                                      <p:cBhvr additive="base">
                                        <p:cTn id="8" dur="500" fill="hold"/>
                                        <p:tgtEl>
                                          <p:spTgt spid="12707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7100"/>
                                        </p:tgtEl>
                                        <p:attrNameLst>
                                          <p:attrName>style.visibility</p:attrName>
                                        </p:attrNameLst>
                                      </p:cBhvr>
                                      <p:to>
                                        <p:strVal val="visible"/>
                                      </p:to>
                                    </p:set>
                                    <p:anim calcmode="lin" valueType="num">
                                      <p:cBhvr additive="base">
                                        <p:cTn id="11" dur="500" fill="hold"/>
                                        <p:tgtEl>
                                          <p:spTgt spid="127100"/>
                                        </p:tgtEl>
                                        <p:attrNameLst>
                                          <p:attrName>ppt_x</p:attrName>
                                        </p:attrNameLst>
                                      </p:cBhvr>
                                      <p:tavLst>
                                        <p:tav tm="0">
                                          <p:val>
                                            <p:strVal val="#ppt_x"/>
                                          </p:val>
                                        </p:tav>
                                        <p:tav tm="100000">
                                          <p:val>
                                            <p:strVal val="#ppt_x"/>
                                          </p:val>
                                        </p:tav>
                                      </p:tavLst>
                                    </p:anim>
                                    <p:anim calcmode="lin" valueType="num">
                                      <p:cBhvr additive="base">
                                        <p:cTn id="12" dur="500" fill="hold"/>
                                        <p:tgtEl>
                                          <p:spTgt spid="12710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7146"/>
                                        </p:tgtEl>
                                        <p:attrNameLst>
                                          <p:attrName>style.visibility</p:attrName>
                                        </p:attrNameLst>
                                      </p:cBhvr>
                                      <p:to>
                                        <p:strVal val="visible"/>
                                      </p:to>
                                    </p:set>
                                    <p:anim calcmode="lin" valueType="num">
                                      <p:cBhvr additive="base">
                                        <p:cTn id="15" dur="500" fill="hold"/>
                                        <p:tgtEl>
                                          <p:spTgt spid="127146"/>
                                        </p:tgtEl>
                                        <p:attrNameLst>
                                          <p:attrName>ppt_x</p:attrName>
                                        </p:attrNameLst>
                                      </p:cBhvr>
                                      <p:tavLst>
                                        <p:tav tm="0">
                                          <p:val>
                                            <p:strVal val="#ppt_x"/>
                                          </p:val>
                                        </p:tav>
                                        <p:tav tm="100000">
                                          <p:val>
                                            <p:strVal val="#ppt_x"/>
                                          </p:val>
                                        </p:tav>
                                      </p:tavLst>
                                    </p:anim>
                                    <p:anim calcmode="lin" valueType="num">
                                      <p:cBhvr additive="base">
                                        <p:cTn id="16" dur="500" fill="hold"/>
                                        <p:tgtEl>
                                          <p:spTgt spid="12714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79" grpId="0"/>
      <p:bldP spid="127100" grpId="0"/>
      <p:bldP spid="1271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8" name="Text Box 8"/>
          <p:cNvSpPr txBox="1">
            <a:spLocks noChangeArrowheads="1"/>
          </p:cNvSpPr>
          <p:nvPr/>
        </p:nvSpPr>
        <p:spPr bwMode="auto">
          <a:xfrm>
            <a:off x="250825" y="1214438"/>
            <a:ext cx="8713788"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lnSpc>
                <a:spcPct val="125000"/>
              </a:lnSpc>
            </a:pPr>
            <a:r>
              <a:rPr lang="en-US" altLang="zh-CN">
                <a:solidFill>
                  <a:prstClr val="black"/>
                </a:solidFill>
              </a:rPr>
              <a:t>        </a:t>
            </a:r>
            <a:r>
              <a:rPr lang="zh-CN" altLang="en-US">
                <a:solidFill>
                  <a:prstClr val="black"/>
                </a:solidFill>
              </a:rPr>
              <a:t>如果两个或几个物体在相遇中，物体之间的相互作用仅持续一个极为短暂的时间，这些现象就是</a:t>
            </a:r>
            <a:r>
              <a:rPr lang="zh-CN" altLang="en-US">
                <a:solidFill>
                  <a:srgbClr val="0000FF"/>
                </a:solidFill>
              </a:rPr>
              <a:t>碰撞（</a:t>
            </a:r>
            <a:r>
              <a:rPr lang="en-US" altLang="zh-CN">
                <a:solidFill>
                  <a:srgbClr val="0000FF"/>
                </a:solidFill>
              </a:rPr>
              <a:t>collision</a:t>
            </a:r>
            <a:r>
              <a:rPr lang="zh-CN" altLang="en-US">
                <a:solidFill>
                  <a:srgbClr val="0000FF"/>
                </a:solidFill>
              </a:rPr>
              <a:t>）</a:t>
            </a:r>
            <a:r>
              <a:rPr lang="zh-CN" altLang="en-US">
                <a:solidFill>
                  <a:prstClr val="black"/>
                </a:solidFill>
              </a:rPr>
              <a:t>。如：撞击、打桩、锻铁等，以及微观粒子间的非接触相互作用过程即散射（</a:t>
            </a:r>
            <a:r>
              <a:rPr lang="en-US" altLang="zh-CN">
                <a:solidFill>
                  <a:prstClr val="black"/>
                </a:solidFill>
              </a:rPr>
              <a:t>scattering</a:t>
            </a:r>
            <a:r>
              <a:rPr lang="zh-CN" altLang="en-US">
                <a:solidFill>
                  <a:prstClr val="black"/>
                </a:solidFill>
              </a:rPr>
              <a:t>）等。  </a:t>
            </a:r>
          </a:p>
        </p:txBody>
      </p:sp>
      <p:sp>
        <p:nvSpPr>
          <p:cNvPr id="92169" name="Text Box 9"/>
          <p:cNvSpPr txBox="1">
            <a:spLocks noChangeArrowheads="1"/>
          </p:cNvSpPr>
          <p:nvPr/>
        </p:nvSpPr>
        <p:spPr bwMode="auto">
          <a:xfrm>
            <a:off x="323850" y="3679825"/>
            <a:ext cx="842486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lnSpc>
                <a:spcPct val="125000"/>
              </a:lnSpc>
              <a:spcBef>
                <a:spcPct val="50000"/>
              </a:spcBef>
            </a:pPr>
            <a:r>
              <a:rPr kumimoji="1" lang="zh-CN" altLang="en-US">
                <a:solidFill>
                  <a:prstClr val="black"/>
                </a:solidFill>
              </a:rPr>
              <a:t>讨论两球的</a:t>
            </a:r>
            <a:r>
              <a:rPr kumimoji="1" lang="zh-CN" altLang="en-US">
                <a:solidFill>
                  <a:srgbClr val="0000FF"/>
                </a:solidFill>
              </a:rPr>
              <a:t>对心碰撞</a:t>
            </a:r>
            <a:r>
              <a:rPr kumimoji="1" lang="zh-CN" altLang="en-US">
                <a:solidFill>
                  <a:prstClr val="black"/>
                </a:solidFill>
              </a:rPr>
              <a:t>或称</a:t>
            </a:r>
            <a:r>
              <a:rPr kumimoji="1" lang="zh-CN" altLang="en-US">
                <a:solidFill>
                  <a:srgbClr val="0000FF"/>
                </a:solidFill>
              </a:rPr>
              <a:t>正碰撞（</a:t>
            </a:r>
            <a:r>
              <a:rPr kumimoji="1" lang="en-US" altLang="zh-CN">
                <a:solidFill>
                  <a:srgbClr val="0000FF"/>
                </a:solidFill>
              </a:rPr>
              <a:t>direct impact</a:t>
            </a:r>
            <a:r>
              <a:rPr kumimoji="1" lang="zh-CN" altLang="en-US">
                <a:solidFill>
                  <a:srgbClr val="0000FF"/>
                </a:solidFill>
              </a:rPr>
              <a:t>）</a:t>
            </a:r>
            <a:r>
              <a:rPr kumimoji="1" lang="zh-CN" altLang="en-US">
                <a:solidFill>
                  <a:prstClr val="black"/>
                </a:solidFill>
              </a:rPr>
              <a:t>：即碰撞前后两球的速度在两球的中心连线上。</a:t>
            </a:r>
          </a:p>
        </p:txBody>
      </p:sp>
      <p:sp>
        <p:nvSpPr>
          <p:cNvPr id="92218" name="Text Box 58"/>
          <p:cNvSpPr txBox="1">
            <a:spLocks noChangeArrowheads="1"/>
          </p:cNvSpPr>
          <p:nvPr/>
        </p:nvSpPr>
        <p:spPr bwMode="auto">
          <a:xfrm>
            <a:off x="95250" y="101600"/>
            <a:ext cx="4405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dirty="0">
                <a:solidFill>
                  <a:srgbClr val="FF0000"/>
                </a:solidFill>
              </a:rPr>
              <a:t>§4-5  </a:t>
            </a:r>
            <a:r>
              <a:rPr lang="zh-CN" altLang="en-US" dirty="0">
                <a:solidFill>
                  <a:srgbClr val="FF0000"/>
                </a:solidFill>
                <a:cs typeface="Times New Roman" pitchFamily="18" charset="0"/>
              </a:rPr>
              <a:t>碰撞</a:t>
            </a:r>
          </a:p>
        </p:txBody>
      </p:sp>
    </p:spTree>
    <p:extLst>
      <p:ext uri="{BB962C8B-B14F-4D97-AF65-F5344CB8AC3E}">
        <p14:creationId xmlns:p14="http://schemas.microsoft.com/office/powerpoint/2010/main" val="520029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18"/>
                                        </p:tgtEl>
                                        <p:attrNameLst>
                                          <p:attrName>style.visibility</p:attrName>
                                        </p:attrNameLst>
                                      </p:cBhvr>
                                      <p:to>
                                        <p:strVal val="visible"/>
                                      </p:to>
                                    </p:set>
                                    <p:animEffect transition="in" filter="wipe(left)">
                                      <p:cBhvr>
                                        <p:cTn id="7" dur="500"/>
                                        <p:tgtEl>
                                          <p:spTgt spid="92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68"/>
                                        </p:tgtEl>
                                        <p:attrNameLst>
                                          <p:attrName>style.visibility</p:attrName>
                                        </p:attrNameLst>
                                      </p:cBhvr>
                                      <p:to>
                                        <p:strVal val="visible"/>
                                      </p:to>
                                    </p:set>
                                    <p:animEffect transition="in" filter="wipe(left)">
                                      <p:cBhvr>
                                        <p:cTn id="12" dur="500"/>
                                        <p:tgtEl>
                                          <p:spTgt spid="921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69"/>
                                        </p:tgtEl>
                                        <p:attrNameLst>
                                          <p:attrName>style.visibility</p:attrName>
                                        </p:attrNameLst>
                                      </p:cBhvr>
                                      <p:to>
                                        <p:strVal val="visible"/>
                                      </p:to>
                                    </p:set>
                                    <p:animEffect transition="in" filter="wipe(left)">
                                      <p:cBhvr>
                                        <p:cTn id="17" dur="500"/>
                                        <p:tgtEl>
                                          <p:spTgt spid="92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8" grpId="0" autoUpdateAnimBg="0"/>
      <p:bldP spid="92169" grpId="0" autoUpdateAnimBg="0"/>
      <p:bldP spid="922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3"/>
          <p:cNvSpPr txBox="1">
            <a:spLocks noChangeArrowheads="1"/>
          </p:cNvSpPr>
          <p:nvPr/>
        </p:nvSpPr>
        <p:spPr bwMode="auto">
          <a:xfrm>
            <a:off x="339725" y="4448175"/>
            <a:ext cx="68627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solidFill>
                  <a:prstClr val="black"/>
                </a:solidFill>
              </a:rPr>
              <a:t>碰撞）等规律对问题求解。</a:t>
            </a:r>
          </a:p>
        </p:txBody>
      </p:sp>
      <p:sp>
        <p:nvSpPr>
          <p:cNvPr id="5" name="Rectangle 24"/>
          <p:cNvSpPr>
            <a:spLocks noChangeArrowheads="1"/>
          </p:cNvSpPr>
          <p:nvPr/>
        </p:nvSpPr>
        <p:spPr bwMode="auto">
          <a:xfrm>
            <a:off x="796925" y="177800"/>
            <a:ext cx="8308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prstClr val="black"/>
                </a:solidFill>
              </a:rPr>
              <a:t>碰撞过程一般都十分复杂，难于对过程的</a:t>
            </a:r>
          </a:p>
        </p:txBody>
      </p:sp>
      <p:sp>
        <p:nvSpPr>
          <p:cNvPr id="6" name="Rectangle 25"/>
          <p:cNvSpPr>
            <a:spLocks noChangeArrowheads="1"/>
          </p:cNvSpPr>
          <p:nvPr/>
        </p:nvSpPr>
        <p:spPr bwMode="auto">
          <a:xfrm>
            <a:off x="395288" y="914400"/>
            <a:ext cx="30400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prstClr val="black"/>
                </a:solidFill>
              </a:rPr>
              <a:t>细节进行分析。</a:t>
            </a:r>
          </a:p>
        </p:txBody>
      </p:sp>
      <p:sp>
        <p:nvSpPr>
          <p:cNvPr id="7" name="Rectangle 26"/>
          <p:cNvSpPr>
            <a:spLocks noChangeArrowheads="1"/>
          </p:cNvSpPr>
          <p:nvPr/>
        </p:nvSpPr>
        <p:spPr bwMode="auto">
          <a:xfrm>
            <a:off x="3228975" y="922338"/>
            <a:ext cx="55086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prstClr val="black"/>
                </a:solidFill>
              </a:rPr>
              <a:t>但是通常我们只关心物体在</a:t>
            </a:r>
          </a:p>
        </p:txBody>
      </p:sp>
      <p:sp>
        <p:nvSpPr>
          <p:cNvPr id="8" name="Rectangle 27"/>
          <p:cNvSpPr>
            <a:spLocks noChangeArrowheads="1"/>
          </p:cNvSpPr>
          <p:nvPr/>
        </p:nvSpPr>
        <p:spPr bwMode="auto">
          <a:xfrm>
            <a:off x="369888" y="1631950"/>
            <a:ext cx="508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prstClr val="black"/>
                </a:solidFill>
              </a:rPr>
              <a:t>碰撞前后运动状态的变化，</a:t>
            </a:r>
          </a:p>
        </p:txBody>
      </p:sp>
      <p:sp>
        <p:nvSpPr>
          <p:cNvPr id="9" name="Rectangle 28"/>
          <p:cNvSpPr>
            <a:spLocks noChangeArrowheads="1"/>
          </p:cNvSpPr>
          <p:nvPr/>
        </p:nvSpPr>
        <p:spPr bwMode="auto">
          <a:xfrm>
            <a:off x="5197475" y="1628775"/>
            <a:ext cx="3448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prstClr val="black"/>
                </a:solidFill>
              </a:rPr>
              <a:t>而在碰撞中相对于</a:t>
            </a:r>
          </a:p>
        </p:txBody>
      </p:sp>
      <p:sp>
        <p:nvSpPr>
          <p:cNvPr id="10" name="Rectangle 29"/>
          <p:cNvSpPr>
            <a:spLocks noChangeArrowheads="1"/>
          </p:cNvSpPr>
          <p:nvPr/>
        </p:nvSpPr>
        <p:spPr bwMode="auto">
          <a:xfrm>
            <a:off x="320675" y="2317750"/>
            <a:ext cx="5487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prstClr val="black"/>
                </a:solidFill>
              </a:rPr>
              <a:t>内力（往往是冲击力）来说，</a:t>
            </a:r>
          </a:p>
        </p:txBody>
      </p:sp>
      <p:sp>
        <p:nvSpPr>
          <p:cNvPr id="11" name="Rectangle 30"/>
          <p:cNvSpPr>
            <a:spLocks noChangeArrowheads="1"/>
          </p:cNvSpPr>
          <p:nvPr/>
        </p:nvSpPr>
        <p:spPr bwMode="auto">
          <a:xfrm>
            <a:off x="5484813" y="2332038"/>
            <a:ext cx="32305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prstClr val="black"/>
                </a:solidFill>
              </a:rPr>
              <a:t>外力又往往可以</a:t>
            </a:r>
          </a:p>
        </p:txBody>
      </p:sp>
      <p:sp>
        <p:nvSpPr>
          <p:cNvPr id="12" name="Rectangle 31"/>
          <p:cNvSpPr>
            <a:spLocks noChangeArrowheads="1"/>
          </p:cNvSpPr>
          <p:nvPr/>
        </p:nvSpPr>
        <p:spPr bwMode="auto">
          <a:xfrm>
            <a:off x="327025" y="3063875"/>
            <a:ext cx="14081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prstClr val="black"/>
                </a:solidFill>
              </a:rPr>
              <a:t>忽略。</a:t>
            </a:r>
          </a:p>
        </p:txBody>
      </p:sp>
      <p:sp>
        <p:nvSpPr>
          <p:cNvPr id="13" name="Rectangle 32"/>
          <p:cNvSpPr>
            <a:spLocks noChangeArrowheads="1"/>
          </p:cNvSpPr>
          <p:nvPr/>
        </p:nvSpPr>
        <p:spPr bwMode="auto">
          <a:xfrm>
            <a:off x="1536700" y="3067050"/>
            <a:ext cx="7119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prstClr val="black"/>
                </a:solidFill>
              </a:rPr>
              <a:t>因而碰撞中我们就可以利用动量守恒、</a:t>
            </a:r>
          </a:p>
        </p:txBody>
      </p:sp>
      <p:sp>
        <p:nvSpPr>
          <p:cNvPr id="14" name="Rectangle 33"/>
          <p:cNvSpPr>
            <a:spLocks noChangeArrowheads="1"/>
          </p:cNvSpPr>
          <p:nvPr/>
        </p:nvSpPr>
        <p:spPr bwMode="auto">
          <a:xfrm>
            <a:off x="317500" y="3775075"/>
            <a:ext cx="2654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prstClr val="black"/>
                </a:solidFill>
              </a:rPr>
              <a:t>角动量守恒</a:t>
            </a:r>
          </a:p>
        </p:txBody>
      </p:sp>
      <p:sp>
        <p:nvSpPr>
          <p:cNvPr id="15" name="Rectangle 34"/>
          <p:cNvSpPr>
            <a:spLocks noChangeArrowheads="1"/>
          </p:cNvSpPr>
          <p:nvPr/>
        </p:nvSpPr>
        <p:spPr bwMode="auto">
          <a:xfrm>
            <a:off x="2438400" y="3775075"/>
            <a:ext cx="5895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prstClr val="black"/>
                </a:solidFill>
              </a:rPr>
              <a:t>和碰撞前后总动能不变（对弹性</a:t>
            </a:r>
          </a:p>
        </p:txBody>
      </p:sp>
    </p:spTree>
    <p:extLst>
      <p:ext uri="{BB962C8B-B14F-4D97-AF65-F5344CB8AC3E}">
        <p14:creationId xmlns:p14="http://schemas.microsoft.com/office/powerpoint/2010/main" val="3422302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childTnLst>
                          </p:cTn>
                        </p:par>
                        <p:par>
                          <p:cTn id="54" fill="hold" nodeType="afterGroup">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9" name="Rectangle 49"/>
          <p:cNvSpPr>
            <a:spLocks noChangeArrowheads="1"/>
          </p:cNvSpPr>
          <p:nvPr/>
        </p:nvSpPr>
        <p:spPr bwMode="auto">
          <a:xfrm>
            <a:off x="179388" y="742950"/>
            <a:ext cx="4752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solidFill>
                  <a:prstClr val="black"/>
                </a:solidFill>
              </a:rPr>
              <a:t>1. </a:t>
            </a:r>
            <a:r>
              <a:rPr kumimoji="1" lang="zh-CN" altLang="en-US">
                <a:solidFill>
                  <a:prstClr val="black"/>
                </a:solidFill>
              </a:rPr>
              <a:t>碰撞</a:t>
            </a:r>
            <a:r>
              <a:rPr lang="zh-CN" altLang="en-US">
                <a:solidFill>
                  <a:prstClr val="black"/>
                </a:solidFill>
              </a:rPr>
              <a:t>过程系统</a:t>
            </a:r>
            <a:r>
              <a:rPr kumimoji="1" lang="zh-CN" altLang="en-US">
                <a:solidFill>
                  <a:prstClr val="black"/>
                </a:solidFill>
              </a:rPr>
              <a:t>动量守恒：</a:t>
            </a:r>
          </a:p>
        </p:txBody>
      </p:sp>
      <p:graphicFrame>
        <p:nvGraphicFramePr>
          <p:cNvPr id="92210" name="Object 50"/>
          <p:cNvGraphicFramePr>
            <a:graphicFrameLocks noChangeAspect="1"/>
          </p:cNvGraphicFramePr>
          <p:nvPr/>
        </p:nvGraphicFramePr>
        <p:xfrm>
          <a:off x="4572000" y="692150"/>
          <a:ext cx="4608513" cy="642938"/>
        </p:xfrm>
        <a:graphic>
          <a:graphicData uri="http://schemas.openxmlformats.org/presentationml/2006/ole">
            <mc:AlternateContent xmlns:mc="http://schemas.openxmlformats.org/markup-compatibility/2006">
              <mc:Choice xmlns:v="urn:schemas-microsoft-com:vml" Requires="v">
                <p:oleObj spid="_x0000_s46085" name="Equation" r:id="rId3" imgW="1557000" imgH="209160" progId="Equation.3">
                  <p:embed/>
                </p:oleObj>
              </mc:Choice>
              <mc:Fallback>
                <p:oleObj name="Equation" r:id="rId3" imgW="1557000" imgH="209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692150"/>
                        <a:ext cx="4608513"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5"/>
          <p:cNvGrpSpPr>
            <a:grpSpLocks/>
          </p:cNvGrpSpPr>
          <p:nvPr/>
        </p:nvGrpSpPr>
        <p:grpSpPr bwMode="auto">
          <a:xfrm>
            <a:off x="1187450" y="2132013"/>
            <a:ext cx="6170613" cy="2160587"/>
            <a:chOff x="1187450" y="2132509"/>
            <a:chExt cx="6170613" cy="2160587"/>
          </a:xfrm>
        </p:grpSpPr>
        <p:pic>
          <p:nvPicPr>
            <p:cNvPr id="69637" name="Picture 59" descr="图3-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132509"/>
              <a:ext cx="5976938"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矩形 4"/>
            <p:cNvSpPr>
              <a:spLocks noChangeArrowheads="1"/>
            </p:cNvSpPr>
            <p:nvPr/>
          </p:nvSpPr>
          <p:spPr bwMode="auto">
            <a:xfrm>
              <a:off x="5715000" y="3864471"/>
              <a:ext cx="1643063" cy="4286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grpSp>
    </p:spTree>
    <p:extLst>
      <p:ext uri="{BB962C8B-B14F-4D97-AF65-F5344CB8AC3E}">
        <p14:creationId xmlns:p14="http://schemas.microsoft.com/office/powerpoint/2010/main" val="704919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09"/>
                                        </p:tgtEl>
                                        <p:attrNameLst>
                                          <p:attrName>style.visibility</p:attrName>
                                        </p:attrNameLst>
                                      </p:cBhvr>
                                      <p:to>
                                        <p:strVal val="visible"/>
                                      </p:to>
                                    </p:set>
                                    <p:animEffect transition="in" filter="wipe(left)">
                                      <p:cBhvr>
                                        <p:cTn id="12" dur="500"/>
                                        <p:tgtEl>
                                          <p:spTgt spid="922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2210"/>
                                        </p:tgtEl>
                                        <p:attrNameLst>
                                          <p:attrName>style.visibility</p:attrName>
                                        </p:attrNameLst>
                                      </p:cBhvr>
                                      <p:to>
                                        <p:strVal val="visible"/>
                                      </p:to>
                                    </p:set>
                                    <p:animEffect transition="in" filter="wipe(left)">
                                      <p:cBhvr>
                                        <p:cTn id="17" dur="500"/>
                                        <p:tgtEl>
                                          <p:spTgt spid="9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9"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6" name="Object 2"/>
          <p:cNvGraphicFramePr>
            <a:graphicFrameLocks noChangeAspect="1"/>
          </p:cNvGraphicFramePr>
          <p:nvPr/>
        </p:nvGraphicFramePr>
        <p:xfrm>
          <a:off x="2916238" y="1916113"/>
          <a:ext cx="2305050" cy="1306512"/>
        </p:xfrm>
        <a:graphic>
          <a:graphicData uri="http://schemas.openxmlformats.org/presentationml/2006/ole">
            <mc:AlternateContent xmlns:mc="http://schemas.openxmlformats.org/markup-compatibility/2006">
              <mc:Choice xmlns:v="urn:schemas-microsoft-com:vml" Requires="v">
                <p:oleObj spid="_x0000_s47109" name="Equation" r:id="rId3" imgW="719280" imgH="399960" progId="Equation.3">
                  <p:embed/>
                </p:oleObj>
              </mc:Choice>
              <mc:Fallback>
                <p:oleObj name="Equation" r:id="rId3" imgW="719280" imgH="399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916113"/>
                        <a:ext cx="230505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sp>
        <p:nvSpPr>
          <p:cNvPr id="93234" name="Rectangle 50"/>
          <p:cNvSpPr>
            <a:spLocks noChangeArrowheads="1"/>
          </p:cNvSpPr>
          <p:nvPr/>
        </p:nvSpPr>
        <p:spPr bwMode="auto">
          <a:xfrm>
            <a:off x="323850" y="188913"/>
            <a:ext cx="83820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lnSpc>
                <a:spcPct val="120000"/>
              </a:lnSpc>
            </a:pPr>
            <a:r>
              <a:rPr kumimoji="1" lang="en-US" altLang="zh-CN">
                <a:solidFill>
                  <a:prstClr val="black"/>
                </a:solidFill>
              </a:rPr>
              <a:t>2. </a:t>
            </a:r>
            <a:r>
              <a:rPr kumimoji="1" lang="zh-CN" altLang="en-US">
                <a:solidFill>
                  <a:prstClr val="black"/>
                </a:solidFill>
              </a:rPr>
              <a:t>牛顿的</a:t>
            </a:r>
            <a:r>
              <a:rPr kumimoji="1" lang="zh-CN" altLang="en-US">
                <a:solidFill>
                  <a:srgbClr val="FF0000"/>
                </a:solidFill>
              </a:rPr>
              <a:t>碰撞定律</a:t>
            </a:r>
            <a:r>
              <a:rPr kumimoji="1" lang="zh-CN" altLang="en-US">
                <a:solidFill>
                  <a:prstClr val="black"/>
                </a:solidFill>
              </a:rPr>
              <a:t>：碰撞后两球的分离速度</a:t>
            </a:r>
            <a:r>
              <a:rPr kumimoji="1" lang="en-US" altLang="zh-CN">
                <a:solidFill>
                  <a:prstClr val="black"/>
                </a:solidFill>
              </a:rPr>
              <a:t>(</a:t>
            </a:r>
            <a:r>
              <a:rPr kumimoji="1" lang="en-US" altLang="zh-CN" i="1">
                <a:solidFill>
                  <a:prstClr val="black"/>
                </a:solidFill>
              </a:rPr>
              <a:t>v</a:t>
            </a:r>
            <a:r>
              <a:rPr kumimoji="1" lang="en-US" altLang="zh-CN" baseline="-25000">
                <a:solidFill>
                  <a:prstClr val="black"/>
                </a:solidFill>
              </a:rPr>
              <a:t>2</a:t>
            </a:r>
            <a:r>
              <a:rPr kumimoji="1" lang="en-US" altLang="zh-CN">
                <a:solidFill>
                  <a:prstClr val="black"/>
                </a:solidFill>
              </a:rPr>
              <a:t>-</a:t>
            </a:r>
            <a:r>
              <a:rPr kumimoji="1" lang="en-US" altLang="zh-CN" i="1">
                <a:solidFill>
                  <a:prstClr val="black"/>
                </a:solidFill>
              </a:rPr>
              <a:t>v</a:t>
            </a:r>
            <a:r>
              <a:rPr kumimoji="1" lang="en-US" altLang="zh-CN" baseline="-25000">
                <a:solidFill>
                  <a:prstClr val="black"/>
                </a:solidFill>
              </a:rPr>
              <a:t>1</a:t>
            </a:r>
            <a:r>
              <a:rPr kumimoji="1" lang="en-US" altLang="zh-CN">
                <a:solidFill>
                  <a:prstClr val="black"/>
                </a:solidFill>
              </a:rPr>
              <a:t>)</a:t>
            </a:r>
            <a:r>
              <a:rPr kumimoji="1" lang="zh-CN" altLang="en-US">
                <a:solidFill>
                  <a:prstClr val="black"/>
                </a:solidFill>
              </a:rPr>
              <a:t>，与碰撞前两球的接近速度</a:t>
            </a:r>
            <a:r>
              <a:rPr kumimoji="1" lang="en-US" altLang="zh-CN">
                <a:solidFill>
                  <a:prstClr val="black"/>
                </a:solidFill>
              </a:rPr>
              <a:t>(</a:t>
            </a:r>
            <a:r>
              <a:rPr kumimoji="1" lang="en-US" altLang="zh-CN" i="1">
                <a:solidFill>
                  <a:prstClr val="black"/>
                </a:solidFill>
              </a:rPr>
              <a:t>v</a:t>
            </a:r>
            <a:r>
              <a:rPr kumimoji="1" lang="en-US" altLang="zh-CN" baseline="-25000">
                <a:solidFill>
                  <a:prstClr val="black"/>
                </a:solidFill>
              </a:rPr>
              <a:t>10</a:t>
            </a:r>
            <a:r>
              <a:rPr kumimoji="1" lang="en-US" altLang="zh-CN">
                <a:solidFill>
                  <a:prstClr val="black"/>
                </a:solidFill>
              </a:rPr>
              <a:t>-</a:t>
            </a:r>
            <a:r>
              <a:rPr kumimoji="1" lang="en-US" altLang="zh-CN" i="1">
                <a:solidFill>
                  <a:prstClr val="black"/>
                </a:solidFill>
              </a:rPr>
              <a:t>v</a:t>
            </a:r>
            <a:r>
              <a:rPr kumimoji="1" lang="en-US" altLang="zh-CN" baseline="-25000">
                <a:solidFill>
                  <a:prstClr val="black"/>
                </a:solidFill>
              </a:rPr>
              <a:t>20</a:t>
            </a:r>
            <a:r>
              <a:rPr kumimoji="1" lang="en-US" altLang="zh-CN">
                <a:solidFill>
                  <a:prstClr val="black"/>
                </a:solidFill>
              </a:rPr>
              <a:t>)</a:t>
            </a:r>
            <a:r>
              <a:rPr kumimoji="1" lang="zh-CN" altLang="en-US">
                <a:solidFill>
                  <a:prstClr val="black"/>
                </a:solidFill>
              </a:rPr>
              <a:t>成正比，比值由两球的材料性质决定。即恢复系数（</a:t>
            </a:r>
            <a:r>
              <a:rPr kumimoji="1" lang="en-US" altLang="zh-CN">
                <a:solidFill>
                  <a:prstClr val="black"/>
                </a:solidFill>
              </a:rPr>
              <a:t>coefficient of restitution</a:t>
            </a:r>
            <a:r>
              <a:rPr kumimoji="1" lang="zh-CN" altLang="en-US">
                <a:solidFill>
                  <a:prstClr val="black"/>
                </a:solidFill>
              </a:rPr>
              <a:t>）：    </a:t>
            </a:r>
          </a:p>
        </p:txBody>
      </p:sp>
      <p:sp>
        <p:nvSpPr>
          <p:cNvPr id="93247" name="Text Box 63"/>
          <p:cNvSpPr txBox="1">
            <a:spLocks noChangeArrowheads="1"/>
          </p:cNvSpPr>
          <p:nvPr/>
        </p:nvSpPr>
        <p:spPr bwMode="auto">
          <a:xfrm>
            <a:off x="250825" y="5300663"/>
            <a:ext cx="8353425"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solidFill>
                  <a:srgbClr val="0000FF"/>
                </a:solidFill>
              </a:rPr>
              <a:t>完全非弹性碰撞（</a:t>
            </a:r>
            <a:r>
              <a:rPr kumimoji="1" lang="en-US" altLang="zh-CN">
                <a:solidFill>
                  <a:srgbClr val="0000FF"/>
                </a:solidFill>
              </a:rPr>
              <a:t>perfect inelastic collision</a:t>
            </a:r>
            <a:r>
              <a:rPr kumimoji="1" lang="zh-CN" altLang="en-US">
                <a:solidFill>
                  <a:srgbClr val="0000FF"/>
                </a:solidFill>
              </a:rPr>
              <a:t>）</a:t>
            </a:r>
            <a:r>
              <a:rPr kumimoji="1" lang="zh-CN" altLang="en-US">
                <a:solidFill>
                  <a:prstClr val="black"/>
                </a:solidFill>
              </a:rPr>
              <a:t>：</a:t>
            </a:r>
          </a:p>
          <a:p>
            <a:pPr>
              <a:spcBef>
                <a:spcPct val="50000"/>
              </a:spcBef>
            </a:pPr>
            <a:r>
              <a:rPr kumimoji="1" lang="zh-CN" altLang="en-US">
                <a:solidFill>
                  <a:prstClr val="black"/>
                </a:solidFill>
              </a:rPr>
              <a:t>                                          </a:t>
            </a:r>
            <a:r>
              <a:rPr kumimoji="1" lang="en-US" altLang="zh-CN" i="1">
                <a:solidFill>
                  <a:prstClr val="black"/>
                </a:solidFill>
              </a:rPr>
              <a:t>e =</a:t>
            </a:r>
            <a:r>
              <a:rPr kumimoji="1" lang="en-US" altLang="zh-CN">
                <a:solidFill>
                  <a:prstClr val="black"/>
                </a:solidFill>
              </a:rPr>
              <a:t>0</a:t>
            </a:r>
            <a:r>
              <a:rPr kumimoji="1" lang="en-US" altLang="zh-CN" i="1">
                <a:solidFill>
                  <a:prstClr val="black"/>
                </a:solidFill>
              </a:rPr>
              <a:t>        v</a:t>
            </a:r>
            <a:r>
              <a:rPr kumimoji="1" lang="en-US" altLang="zh-CN" baseline="-25000">
                <a:solidFill>
                  <a:prstClr val="black"/>
                </a:solidFill>
              </a:rPr>
              <a:t>2</a:t>
            </a:r>
            <a:r>
              <a:rPr kumimoji="1" lang="en-US" altLang="zh-CN" i="1">
                <a:solidFill>
                  <a:prstClr val="black"/>
                </a:solidFill>
              </a:rPr>
              <a:t>=v</a:t>
            </a:r>
            <a:r>
              <a:rPr kumimoji="1" lang="en-US" altLang="zh-CN" baseline="-25000">
                <a:solidFill>
                  <a:prstClr val="black"/>
                </a:solidFill>
              </a:rPr>
              <a:t>1</a:t>
            </a:r>
          </a:p>
        </p:txBody>
      </p:sp>
      <p:sp>
        <p:nvSpPr>
          <p:cNvPr id="93248" name="Rectangle 64"/>
          <p:cNvSpPr>
            <a:spLocks noChangeArrowheads="1"/>
          </p:cNvSpPr>
          <p:nvPr/>
        </p:nvSpPr>
        <p:spPr bwMode="auto">
          <a:xfrm>
            <a:off x="250825" y="4638675"/>
            <a:ext cx="8353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solidFill>
                  <a:srgbClr val="0000FF"/>
                </a:solidFill>
              </a:rPr>
              <a:t>非弹性碰撞（</a:t>
            </a:r>
            <a:r>
              <a:rPr kumimoji="1" lang="en-US" altLang="zh-CN">
                <a:solidFill>
                  <a:srgbClr val="0000FF"/>
                </a:solidFill>
              </a:rPr>
              <a:t>inelastic collision</a:t>
            </a:r>
            <a:r>
              <a:rPr kumimoji="1" lang="zh-CN" altLang="en-US">
                <a:solidFill>
                  <a:srgbClr val="0000FF"/>
                </a:solidFill>
              </a:rPr>
              <a:t>）</a:t>
            </a:r>
            <a:r>
              <a:rPr kumimoji="1" lang="zh-CN" altLang="en-US">
                <a:solidFill>
                  <a:prstClr val="black"/>
                </a:solidFill>
              </a:rPr>
              <a:t>：  </a:t>
            </a:r>
            <a:r>
              <a:rPr kumimoji="1" lang="en-US" altLang="zh-CN">
                <a:solidFill>
                  <a:prstClr val="black"/>
                </a:solidFill>
              </a:rPr>
              <a:t>0</a:t>
            </a:r>
            <a:r>
              <a:rPr kumimoji="1" lang="en-US" altLang="zh-CN" i="1">
                <a:solidFill>
                  <a:prstClr val="black"/>
                </a:solidFill>
              </a:rPr>
              <a:t> &lt; e &lt; </a:t>
            </a:r>
            <a:r>
              <a:rPr kumimoji="1" lang="en-US" altLang="zh-CN">
                <a:solidFill>
                  <a:prstClr val="black"/>
                </a:solidFill>
              </a:rPr>
              <a:t>1</a:t>
            </a:r>
          </a:p>
        </p:txBody>
      </p:sp>
      <p:sp>
        <p:nvSpPr>
          <p:cNvPr id="93249" name="Text Box 65"/>
          <p:cNvSpPr txBox="1">
            <a:spLocks noChangeArrowheads="1"/>
          </p:cNvSpPr>
          <p:nvPr/>
        </p:nvSpPr>
        <p:spPr bwMode="auto">
          <a:xfrm>
            <a:off x="179388" y="3348038"/>
            <a:ext cx="8569325"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en-US" altLang="zh-CN">
                <a:solidFill>
                  <a:prstClr val="black"/>
                </a:solidFill>
              </a:rPr>
              <a:t> </a:t>
            </a:r>
            <a:r>
              <a:rPr kumimoji="1" lang="zh-CN" altLang="en-US">
                <a:solidFill>
                  <a:srgbClr val="0000FF"/>
                </a:solidFill>
              </a:rPr>
              <a:t>完全弹性碰撞（</a:t>
            </a:r>
            <a:r>
              <a:rPr kumimoji="1" lang="en-US" altLang="zh-CN">
                <a:solidFill>
                  <a:srgbClr val="0000FF"/>
                </a:solidFill>
              </a:rPr>
              <a:t>perfect elastic collision</a:t>
            </a:r>
            <a:r>
              <a:rPr kumimoji="1" lang="zh-CN" altLang="en-US">
                <a:solidFill>
                  <a:srgbClr val="0000FF"/>
                </a:solidFill>
              </a:rPr>
              <a:t>）</a:t>
            </a:r>
            <a:r>
              <a:rPr kumimoji="1" lang="zh-CN" altLang="en-US">
                <a:solidFill>
                  <a:prstClr val="black"/>
                </a:solidFill>
              </a:rPr>
              <a:t>：</a:t>
            </a:r>
          </a:p>
          <a:p>
            <a:pPr>
              <a:spcBef>
                <a:spcPct val="50000"/>
              </a:spcBef>
            </a:pPr>
            <a:r>
              <a:rPr kumimoji="1" lang="zh-CN" altLang="en-US">
                <a:solidFill>
                  <a:prstClr val="black"/>
                </a:solidFill>
              </a:rPr>
              <a:t>                                          </a:t>
            </a:r>
            <a:r>
              <a:rPr kumimoji="1" lang="en-US" altLang="zh-CN" i="1">
                <a:solidFill>
                  <a:prstClr val="black"/>
                </a:solidFill>
              </a:rPr>
              <a:t>e =</a:t>
            </a:r>
            <a:r>
              <a:rPr kumimoji="1" lang="en-US" altLang="zh-CN">
                <a:solidFill>
                  <a:prstClr val="black"/>
                </a:solidFill>
              </a:rPr>
              <a:t>1</a:t>
            </a:r>
            <a:r>
              <a:rPr kumimoji="1" lang="en-US" altLang="zh-CN" i="1">
                <a:solidFill>
                  <a:prstClr val="black"/>
                </a:solidFill>
              </a:rPr>
              <a:t>     </a:t>
            </a:r>
            <a:r>
              <a:rPr kumimoji="1" lang="zh-CN" altLang="en-US">
                <a:solidFill>
                  <a:prstClr val="black"/>
                </a:solidFill>
              </a:rPr>
              <a:t>（</a:t>
            </a:r>
            <a:r>
              <a:rPr kumimoji="1" lang="en-US" altLang="zh-CN" i="1">
                <a:solidFill>
                  <a:prstClr val="black"/>
                </a:solidFill>
              </a:rPr>
              <a:t>v</a:t>
            </a:r>
            <a:r>
              <a:rPr kumimoji="1" lang="en-US" altLang="zh-CN" baseline="-25000">
                <a:solidFill>
                  <a:prstClr val="black"/>
                </a:solidFill>
              </a:rPr>
              <a:t>2</a:t>
            </a:r>
            <a:r>
              <a:rPr kumimoji="1" lang="en-US" altLang="zh-CN" i="1">
                <a:solidFill>
                  <a:prstClr val="black"/>
                </a:solidFill>
              </a:rPr>
              <a:t>-v</a:t>
            </a:r>
            <a:r>
              <a:rPr kumimoji="1" lang="en-US" altLang="zh-CN" baseline="-25000">
                <a:solidFill>
                  <a:prstClr val="black"/>
                </a:solidFill>
              </a:rPr>
              <a:t>1</a:t>
            </a:r>
            <a:r>
              <a:rPr kumimoji="1" lang="zh-CN" altLang="en-US">
                <a:solidFill>
                  <a:prstClr val="black"/>
                </a:solidFill>
              </a:rPr>
              <a:t>）</a:t>
            </a:r>
            <a:r>
              <a:rPr kumimoji="1" lang="en-US" altLang="zh-CN" i="1">
                <a:solidFill>
                  <a:prstClr val="black"/>
                </a:solidFill>
              </a:rPr>
              <a:t>= </a:t>
            </a:r>
            <a:r>
              <a:rPr kumimoji="1" lang="zh-CN" altLang="en-US">
                <a:solidFill>
                  <a:prstClr val="black"/>
                </a:solidFill>
              </a:rPr>
              <a:t>（</a:t>
            </a:r>
            <a:r>
              <a:rPr kumimoji="1" lang="en-US" altLang="zh-CN" i="1">
                <a:solidFill>
                  <a:prstClr val="black"/>
                </a:solidFill>
              </a:rPr>
              <a:t>v</a:t>
            </a:r>
            <a:r>
              <a:rPr kumimoji="1" lang="en-US" altLang="zh-CN" baseline="-25000">
                <a:solidFill>
                  <a:prstClr val="black"/>
                </a:solidFill>
              </a:rPr>
              <a:t>10</a:t>
            </a:r>
            <a:r>
              <a:rPr kumimoji="1" lang="en-US" altLang="zh-CN" i="1">
                <a:solidFill>
                  <a:prstClr val="black"/>
                </a:solidFill>
              </a:rPr>
              <a:t>-v</a:t>
            </a:r>
            <a:r>
              <a:rPr kumimoji="1" lang="en-US" altLang="zh-CN" baseline="-25000">
                <a:solidFill>
                  <a:prstClr val="black"/>
                </a:solidFill>
              </a:rPr>
              <a:t>20</a:t>
            </a:r>
            <a:r>
              <a:rPr kumimoji="1" lang="zh-CN" altLang="en-US">
                <a:solidFill>
                  <a:prstClr val="black"/>
                </a:solidFill>
              </a:rPr>
              <a:t>）</a:t>
            </a:r>
          </a:p>
        </p:txBody>
      </p:sp>
    </p:spTree>
    <p:extLst>
      <p:ext uri="{BB962C8B-B14F-4D97-AF65-F5344CB8AC3E}">
        <p14:creationId xmlns:p14="http://schemas.microsoft.com/office/powerpoint/2010/main" val="856995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3234"/>
                                        </p:tgtEl>
                                        <p:attrNameLst>
                                          <p:attrName>style.visibility</p:attrName>
                                        </p:attrNameLst>
                                      </p:cBhvr>
                                      <p:to>
                                        <p:strVal val="visible"/>
                                      </p:to>
                                    </p:set>
                                    <p:animEffect transition="in" filter="wipe(left)">
                                      <p:cBhvr>
                                        <p:cTn id="7" dur="500"/>
                                        <p:tgtEl>
                                          <p:spTgt spid="93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8786"/>
                                        </p:tgtEl>
                                        <p:attrNameLst>
                                          <p:attrName>style.visibility</p:attrName>
                                        </p:attrNameLst>
                                      </p:cBhvr>
                                      <p:to>
                                        <p:strVal val="visible"/>
                                      </p:to>
                                    </p:set>
                                    <p:animEffect transition="in" filter="wipe(left)">
                                      <p:cBhvr>
                                        <p:cTn id="12" dur="500"/>
                                        <p:tgtEl>
                                          <p:spTgt spid="1187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249"/>
                                        </p:tgtEl>
                                        <p:attrNameLst>
                                          <p:attrName>style.visibility</p:attrName>
                                        </p:attrNameLst>
                                      </p:cBhvr>
                                      <p:to>
                                        <p:strVal val="visible"/>
                                      </p:to>
                                    </p:set>
                                    <p:animEffect transition="in" filter="wipe(left)">
                                      <p:cBhvr>
                                        <p:cTn id="17" dur="500"/>
                                        <p:tgtEl>
                                          <p:spTgt spid="932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3248"/>
                                        </p:tgtEl>
                                        <p:attrNameLst>
                                          <p:attrName>style.visibility</p:attrName>
                                        </p:attrNameLst>
                                      </p:cBhvr>
                                      <p:to>
                                        <p:strVal val="visible"/>
                                      </p:to>
                                    </p:set>
                                    <p:animEffect transition="in" filter="wipe(left)">
                                      <p:cBhvr>
                                        <p:cTn id="22" dur="500"/>
                                        <p:tgtEl>
                                          <p:spTgt spid="932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3247"/>
                                        </p:tgtEl>
                                        <p:attrNameLst>
                                          <p:attrName>style.visibility</p:attrName>
                                        </p:attrNameLst>
                                      </p:cBhvr>
                                      <p:to>
                                        <p:strVal val="visible"/>
                                      </p:to>
                                    </p:set>
                                    <p:animEffect transition="in" filter="wipe(left)">
                                      <p:cBhvr>
                                        <p:cTn id="27" dur="500"/>
                                        <p:tgtEl>
                                          <p:spTgt spid="93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34" grpId="0"/>
      <p:bldP spid="93247" grpId="0" autoUpdateAnimBg="0"/>
      <p:bldP spid="93248" grpId="0" autoUpdateAnimBg="0"/>
      <p:bldP spid="93249"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8" name="Object 6"/>
          <p:cNvGraphicFramePr>
            <a:graphicFrameLocks noChangeAspect="1"/>
          </p:cNvGraphicFramePr>
          <p:nvPr/>
        </p:nvGraphicFramePr>
        <p:xfrm>
          <a:off x="3421063" y="763588"/>
          <a:ext cx="3816350" cy="1011237"/>
        </p:xfrm>
        <a:graphic>
          <a:graphicData uri="http://schemas.openxmlformats.org/presentationml/2006/ole">
            <mc:AlternateContent xmlns:mc="http://schemas.openxmlformats.org/markup-compatibility/2006">
              <mc:Choice xmlns:v="urn:schemas-microsoft-com:vml" Requires="v">
                <p:oleObj spid="_x0000_s48142" name="Equation" r:id="rId3" imgW="4508500" imgH="1130300" progId="Equation.3">
                  <p:embed/>
                </p:oleObj>
              </mc:Choice>
              <mc:Fallback>
                <p:oleObj name="Equation" r:id="rId3" imgW="4508500" imgH="1130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063" y="763588"/>
                        <a:ext cx="3816350"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39" name="Object 7"/>
          <p:cNvGraphicFramePr>
            <a:graphicFrameLocks noChangeAspect="1"/>
          </p:cNvGraphicFramePr>
          <p:nvPr/>
        </p:nvGraphicFramePr>
        <p:xfrm>
          <a:off x="3492500" y="1916113"/>
          <a:ext cx="3816350" cy="1011237"/>
        </p:xfrm>
        <a:graphic>
          <a:graphicData uri="http://schemas.openxmlformats.org/presentationml/2006/ole">
            <mc:AlternateContent xmlns:mc="http://schemas.openxmlformats.org/markup-compatibility/2006">
              <mc:Choice xmlns:v="urn:schemas-microsoft-com:vml" Requires="v">
                <p:oleObj spid="_x0000_s48143" name="Equation" r:id="rId5" imgW="4508500" imgH="1130300" progId="Equation.3">
                  <p:embed/>
                </p:oleObj>
              </mc:Choice>
              <mc:Fallback>
                <p:oleObj name="Equation" r:id="rId5" imgW="4508500" imgH="1130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1916113"/>
                        <a:ext cx="3816350" cy="101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40" name="AutoShape 8"/>
          <p:cNvSpPr>
            <a:spLocks noChangeArrowheads="1"/>
          </p:cNvSpPr>
          <p:nvPr/>
        </p:nvSpPr>
        <p:spPr bwMode="auto">
          <a:xfrm>
            <a:off x="2195513" y="1773238"/>
            <a:ext cx="576262" cy="144462"/>
          </a:xfrm>
          <a:prstGeom prst="rightArrow">
            <a:avLst>
              <a:gd name="adj1" fmla="val 50000"/>
              <a:gd name="adj2" fmla="val 99726"/>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sp>
        <p:nvSpPr>
          <p:cNvPr id="95241" name="Rectangle 9"/>
          <p:cNvSpPr>
            <a:spLocks noChangeArrowheads="1"/>
          </p:cNvSpPr>
          <p:nvPr/>
        </p:nvSpPr>
        <p:spPr bwMode="auto">
          <a:xfrm>
            <a:off x="179388" y="260350"/>
            <a:ext cx="360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buFontTx/>
              <a:buChar char="•"/>
            </a:pPr>
            <a:r>
              <a:rPr kumimoji="1" lang="zh-CN" altLang="en-US">
                <a:solidFill>
                  <a:prstClr val="black"/>
                </a:solidFill>
              </a:rPr>
              <a:t>完全弹性碰撞：</a:t>
            </a:r>
          </a:p>
        </p:txBody>
      </p:sp>
      <p:graphicFrame>
        <p:nvGraphicFramePr>
          <p:cNvPr id="95242" name="Object 10"/>
          <p:cNvGraphicFramePr>
            <a:graphicFrameLocks noChangeAspect="1"/>
          </p:cNvGraphicFramePr>
          <p:nvPr/>
        </p:nvGraphicFramePr>
        <p:xfrm>
          <a:off x="755650" y="1555750"/>
          <a:ext cx="863600" cy="482600"/>
        </p:xfrm>
        <a:graphic>
          <a:graphicData uri="http://schemas.openxmlformats.org/presentationml/2006/ole">
            <mc:AlternateContent xmlns:mc="http://schemas.openxmlformats.org/markup-compatibility/2006">
              <mc:Choice xmlns:v="urn:schemas-microsoft-com:vml" Requires="v">
                <p:oleObj spid="_x0000_s48144" name="公式" r:id="rId7" imgW="317087" imgH="177569" progId="Equation.3">
                  <p:embed/>
                </p:oleObj>
              </mc:Choice>
              <mc:Fallback>
                <p:oleObj name="公式" r:id="rId7" imgW="317087" imgH="17756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1555750"/>
                        <a:ext cx="863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43" name="Text Box 11"/>
          <p:cNvSpPr txBox="1">
            <a:spLocks noChangeArrowheads="1"/>
          </p:cNvSpPr>
          <p:nvPr/>
        </p:nvSpPr>
        <p:spPr bwMode="auto">
          <a:xfrm>
            <a:off x="323850" y="3357563"/>
            <a:ext cx="324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solidFill>
                  <a:prstClr val="black"/>
                </a:solidFill>
              </a:rPr>
              <a:t>机械能损失：</a:t>
            </a:r>
          </a:p>
        </p:txBody>
      </p:sp>
      <p:graphicFrame>
        <p:nvGraphicFramePr>
          <p:cNvPr id="95244" name="Object 12"/>
          <p:cNvGraphicFramePr>
            <a:graphicFrameLocks noChangeAspect="1"/>
          </p:cNvGraphicFramePr>
          <p:nvPr/>
        </p:nvGraphicFramePr>
        <p:xfrm>
          <a:off x="1682750" y="4079875"/>
          <a:ext cx="6124575" cy="1077913"/>
        </p:xfrm>
        <a:graphic>
          <a:graphicData uri="http://schemas.openxmlformats.org/presentationml/2006/ole">
            <mc:AlternateContent xmlns:mc="http://schemas.openxmlformats.org/markup-compatibility/2006">
              <mc:Choice xmlns:v="urn:schemas-microsoft-com:vml" Requires="v">
                <p:oleObj spid="_x0000_s48145" name="公式" r:id="rId9" imgW="2331000" imgH="399960" progId="Equation.3">
                  <p:embed/>
                </p:oleObj>
              </mc:Choice>
              <mc:Fallback>
                <p:oleObj name="公式" r:id="rId9" imgW="2331000" imgH="399960" progId="Equation.3">
                  <p:embed/>
                  <p:pic>
                    <p:nvPicPr>
                      <p:cNvPr id="0" name=""/>
                      <p:cNvPicPr>
                        <a:picLocks noChangeAspect="1" noChangeArrowheads="1"/>
                      </p:cNvPicPr>
                      <p:nvPr/>
                    </p:nvPicPr>
                    <p:blipFill>
                      <a:blip r:embed="rId10">
                        <a:lum bright="-34000" contrast="100000"/>
                        <a:extLst>
                          <a:ext uri="{28A0092B-C50C-407E-A947-70E740481C1C}">
                            <a14:useLocalDpi xmlns:a14="http://schemas.microsoft.com/office/drawing/2010/main" val="0"/>
                          </a:ext>
                        </a:extLst>
                      </a:blip>
                      <a:srcRect/>
                      <a:stretch>
                        <a:fillRect/>
                      </a:stretch>
                    </p:blipFill>
                    <p:spPr bwMode="auto">
                      <a:xfrm>
                        <a:off x="1682750" y="4079875"/>
                        <a:ext cx="6124575" cy="1077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45" name="Rectangle 13"/>
          <p:cNvSpPr>
            <a:spLocks noChangeArrowheads="1"/>
          </p:cNvSpPr>
          <p:nvPr/>
        </p:nvSpPr>
        <p:spPr bwMode="auto">
          <a:xfrm>
            <a:off x="395288" y="5516563"/>
            <a:ext cx="8569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prstClr val="black"/>
                </a:solidFill>
              </a:rPr>
              <a:t>完全弹性碰撞过程，系统的机械能（动能）也守恒。</a:t>
            </a:r>
          </a:p>
        </p:txBody>
      </p:sp>
    </p:spTree>
    <p:extLst>
      <p:ext uri="{BB962C8B-B14F-4D97-AF65-F5344CB8AC3E}">
        <p14:creationId xmlns:p14="http://schemas.microsoft.com/office/powerpoint/2010/main" val="3159945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5241"/>
                                        </p:tgtEl>
                                        <p:attrNameLst>
                                          <p:attrName>style.visibility</p:attrName>
                                        </p:attrNameLst>
                                      </p:cBhvr>
                                      <p:to>
                                        <p:strVal val="visible"/>
                                      </p:to>
                                    </p:set>
                                    <p:animEffect transition="in" filter="wipe(left)">
                                      <p:cBhvr>
                                        <p:cTn id="7" dur="500"/>
                                        <p:tgtEl>
                                          <p:spTgt spid="952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5242"/>
                                        </p:tgtEl>
                                        <p:attrNameLst>
                                          <p:attrName>style.visibility</p:attrName>
                                        </p:attrNameLst>
                                      </p:cBhvr>
                                      <p:to>
                                        <p:strVal val="visible"/>
                                      </p:to>
                                    </p:set>
                                    <p:animEffect transition="in" filter="wipe(left)">
                                      <p:cBhvr>
                                        <p:cTn id="12" dur="500"/>
                                        <p:tgtEl>
                                          <p:spTgt spid="952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5240"/>
                                        </p:tgtEl>
                                        <p:attrNameLst>
                                          <p:attrName>style.visibility</p:attrName>
                                        </p:attrNameLst>
                                      </p:cBhvr>
                                      <p:to>
                                        <p:strVal val="visible"/>
                                      </p:to>
                                    </p:set>
                                    <p:animEffect transition="in" filter="wipe(left)">
                                      <p:cBhvr>
                                        <p:cTn id="17" dur="500"/>
                                        <p:tgtEl>
                                          <p:spTgt spid="952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5238"/>
                                        </p:tgtEl>
                                        <p:attrNameLst>
                                          <p:attrName>style.visibility</p:attrName>
                                        </p:attrNameLst>
                                      </p:cBhvr>
                                      <p:to>
                                        <p:strVal val="visible"/>
                                      </p:to>
                                    </p:set>
                                    <p:animEffect transition="in" filter="wipe(left)">
                                      <p:cBhvr>
                                        <p:cTn id="22" dur="500"/>
                                        <p:tgtEl>
                                          <p:spTgt spid="952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5239"/>
                                        </p:tgtEl>
                                        <p:attrNameLst>
                                          <p:attrName>style.visibility</p:attrName>
                                        </p:attrNameLst>
                                      </p:cBhvr>
                                      <p:to>
                                        <p:strVal val="visible"/>
                                      </p:to>
                                    </p:set>
                                    <p:animEffect transition="in" filter="wipe(left)">
                                      <p:cBhvr>
                                        <p:cTn id="27" dur="500"/>
                                        <p:tgtEl>
                                          <p:spTgt spid="9523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5243"/>
                                        </p:tgtEl>
                                        <p:attrNameLst>
                                          <p:attrName>style.visibility</p:attrName>
                                        </p:attrNameLst>
                                      </p:cBhvr>
                                      <p:to>
                                        <p:strVal val="visible"/>
                                      </p:to>
                                    </p:set>
                                    <p:animEffect transition="in" filter="wipe(left)">
                                      <p:cBhvr>
                                        <p:cTn id="32" dur="500"/>
                                        <p:tgtEl>
                                          <p:spTgt spid="952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5244"/>
                                        </p:tgtEl>
                                        <p:attrNameLst>
                                          <p:attrName>style.visibility</p:attrName>
                                        </p:attrNameLst>
                                      </p:cBhvr>
                                      <p:to>
                                        <p:strVal val="visible"/>
                                      </p:to>
                                    </p:set>
                                    <p:animEffect transition="in" filter="wipe(left)">
                                      <p:cBhvr>
                                        <p:cTn id="37" dur="500"/>
                                        <p:tgtEl>
                                          <p:spTgt spid="952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5245"/>
                                        </p:tgtEl>
                                        <p:attrNameLst>
                                          <p:attrName>style.visibility</p:attrName>
                                        </p:attrNameLst>
                                      </p:cBhvr>
                                      <p:to>
                                        <p:strVal val="visible"/>
                                      </p:to>
                                    </p:set>
                                    <p:animEffect transition="in" filter="wipe(left)">
                                      <p:cBhvr>
                                        <p:cTn id="42" dur="500"/>
                                        <p:tgtEl>
                                          <p:spTgt spid="95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0" grpId="0" animBg="1"/>
      <p:bldP spid="95241" grpId="0"/>
      <p:bldP spid="95243" grpId="0" autoUpdateAnimBg="0"/>
      <p:bldP spid="9524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3" name="Text Box 7"/>
          <p:cNvSpPr txBox="1">
            <a:spLocks noChangeArrowheads="1"/>
          </p:cNvSpPr>
          <p:nvPr/>
        </p:nvSpPr>
        <p:spPr bwMode="auto">
          <a:xfrm>
            <a:off x="1692275" y="476250"/>
            <a:ext cx="3173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en-US" altLang="zh-CN">
                <a:solidFill>
                  <a:prstClr val="black"/>
                </a:solidFill>
              </a:rPr>
              <a:t>1. </a:t>
            </a:r>
            <a:r>
              <a:rPr kumimoji="1" lang="zh-CN" altLang="en-US">
                <a:solidFill>
                  <a:prstClr val="black"/>
                </a:solidFill>
              </a:rPr>
              <a:t>当</a:t>
            </a:r>
            <a:r>
              <a:rPr kumimoji="1" lang="en-US" altLang="zh-CN" i="1">
                <a:solidFill>
                  <a:prstClr val="black"/>
                </a:solidFill>
              </a:rPr>
              <a:t>m</a:t>
            </a:r>
            <a:r>
              <a:rPr kumimoji="1" lang="en-US" altLang="zh-CN" baseline="-25000">
                <a:solidFill>
                  <a:prstClr val="black"/>
                </a:solidFill>
              </a:rPr>
              <a:t>1</a:t>
            </a:r>
            <a:r>
              <a:rPr kumimoji="1" lang="en-US" altLang="zh-CN">
                <a:solidFill>
                  <a:prstClr val="black"/>
                </a:solidFill>
              </a:rPr>
              <a:t>=</a:t>
            </a:r>
            <a:r>
              <a:rPr kumimoji="1" lang="en-US" altLang="zh-CN" i="1">
                <a:solidFill>
                  <a:prstClr val="black"/>
                </a:solidFill>
              </a:rPr>
              <a:t>m</a:t>
            </a:r>
            <a:r>
              <a:rPr kumimoji="1" lang="en-US" altLang="zh-CN" baseline="-25000">
                <a:solidFill>
                  <a:prstClr val="black"/>
                </a:solidFill>
              </a:rPr>
              <a:t>2</a:t>
            </a:r>
            <a:r>
              <a:rPr kumimoji="1" lang="zh-CN" altLang="en-US">
                <a:solidFill>
                  <a:prstClr val="black"/>
                </a:solidFill>
              </a:rPr>
              <a:t>时， 则</a:t>
            </a:r>
            <a:r>
              <a:rPr kumimoji="1" lang="en-US" altLang="zh-CN">
                <a:solidFill>
                  <a:prstClr val="black"/>
                </a:solidFill>
              </a:rPr>
              <a:t>:</a:t>
            </a:r>
          </a:p>
        </p:txBody>
      </p:sp>
      <p:graphicFrame>
        <p:nvGraphicFramePr>
          <p:cNvPr id="96264" name="Object 8"/>
          <p:cNvGraphicFramePr>
            <a:graphicFrameLocks noChangeAspect="1"/>
          </p:cNvGraphicFramePr>
          <p:nvPr/>
        </p:nvGraphicFramePr>
        <p:xfrm>
          <a:off x="4859338" y="403225"/>
          <a:ext cx="3241675" cy="646113"/>
        </p:xfrm>
        <a:graphic>
          <a:graphicData uri="http://schemas.openxmlformats.org/presentationml/2006/ole">
            <mc:AlternateContent xmlns:mc="http://schemas.openxmlformats.org/markup-compatibility/2006">
              <mc:Choice xmlns:v="urn:schemas-microsoft-com:vml" Requires="v">
                <p:oleObj spid="_x0000_s49169" name="Equation" r:id="rId3" imgW="1066800" imgH="228600" progId="Equation.3">
                  <p:embed/>
                </p:oleObj>
              </mc:Choice>
              <mc:Fallback>
                <p:oleObj name="Equation" r:id="rId3" imgW="1066800" imgH="22860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4859338" y="403225"/>
                        <a:ext cx="3241675"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66" name="Text Box 10"/>
          <p:cNvSpPr txBox="1">
            <a:spLocks noChangeArrowheads="1"/>
          </p:cNvSpPr>
          <p:nvPr/>
        </p:nvSpPr>
        <p:spPr bwMode="auto">
          <a:xfrm>
            <a:off x="107950" y="1052513"/>
            <a:ext cx="8181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en-US" altLang="zh-CN">
                <a:solidFill>
                  <a:prstClr val="black"/>
                </a:solidFill>
              </a:rPr>
              <a:t> </a:t>
            </a:r>
            <a:r>
              <a:rPr kumimoji="1" lang="zh-CN" altLang="en-US">
                <a:solidFill>
                  <a:prstClr val="black"/>
                </a:solidFill>
              </a:rPr>
              <a:t>质量相等的两个质点在碰撞中交换彼此的速度。</a:t>
            </a:r>
          </a:p>
        </p:txBody>
      </p:sp>
      <p:sp>
        <p:nvSpPr>
          <p:cNvPr id="96267" name="Text Box 11"/>
          <p:cNvSpPr txBox="1">
            <a:spLocks noChangeArrowheads="1"/>
          </p:cNvSpPr>
          <p:nvPr/>
        </p:nvSpPr>
        <p:spPr bwMode="auto">
          <a:xfrm>
            <a:off x="250825" y="1700213"/>
            <a:ext cx="56435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en-US" altLang="zh-CN">
                <a:solidFill>
                  <a:prstClr val="black"/>
                </a:solidFill>
              </a:rPr>
              <a:t>2. </a:t>
            </a:r>
            <a:r>
              <a:rPr kumimoji="1" lang="zh-CN" altLang="en-US">
                <a:solidFill>
                  <a:prstClr val="black"/>
                </a:solidFill>
              </a:rPr>
              <a:t>若</a:t>
            </a:r>
            <a:r>
              <a:rPr kumimoji="1" lang="en-US" altLang="zh-CN" i="1">
                <a:solidFill>
                  <a:prstClr val="black"/>
                </a:solidFill>
              </a:rPr>
              <a:t>v</a:t>
            </a:r>
            <a:r>
              <a:rPr kumimoji="1" lang="en-US" altLang="zh-CN" baseline="-25000">
                <a:solidFill>
                  <a:prstClr val="black"/>
                </a:solidFill>
              </a:rPr>
              <a:t>20</a:t>
            </a:r>
            <a:r>
              <a:rPr kumimoji="1" lang="en-US" altLang="zh-CN">
                <a:solidFill>
                  <a:prstClr val="black"/>
                </a:solidFill>
              </a:rPr>
              <a:t>=0</a:t>
            </a:r>
            <a:r>
              <a:rPr kumimoji="1" lang="zh-CN" altLang="en-US">
                <a:solidFill>
                  <a:prstClr val="black"/>
                </a:solidFill>
              </a:rPr>
              <a:t>，且 </a:t>
            </a:r>
            <a:r>
              <a:rPr kumimoji="1" lang="en-US" altLang="zh-CN" i="1">
                <a:solidFill>
                  <a:prstClr val="black"/>
                </a:solidFill>
              </a:rPr>
              <a:t>m</a:t>
            </a:r>
            <a:r>
              <a:rPr kumimoji="1" lang="en-US" altLang="zh-CN" baseline="-25000">
                <a:solidFill>
                  <a:prstClr val="black"/>
                </a:solidFill>
              </a:rPr>
              <a:t>2</a:t>
            </a:r>
            <a:r>
              <a:rPr kumimoji="1" lang="en-US" altLang="zh-CN">
                <a:solidFill>
                  <a:prstClr val="black"/>
                </a:solidFill>
              </a:rPr>
              <a:t>&gt;&gt;</a:t>
            </a:r>
            <a:r>
              <a:rPr kumimoji="1" lang="en-US" altLang="zh-CN" i="1">
                <a:solidFill>
                  <a:prstClr val="black"/>
                </a:solidFill>
              </a:rPr>
              <a:t>m</a:t>
            </a:r>
            <a:r>
              <a:rPr kumimoji="1" lang="en-US" altLang="zh-CN" baseline="-25000">
                <a:solidFill>
                  <a:prstClr val="black"/>
                </a:solidFill>
              </a:rPr>
              <a:t>1</a:t>
            </a:r>
            <a:r>
              <a:rPr kumimoji="1" lang="zh-CN" altLang="en-US">
                <a:solidFill>
                  <a:prstClr val="black"/>
                </a:solidFill>
              </a:rPr>
              <a:t>，则</a:t>
            </a:r>
            <a:r>
              <a:rPr kumimoji="1" lang="en-US" altLang="zh-CN">
                <a:solidFill>
                  <a:prstClr val="black"/>
                </a:solidFill>
              </a:rPr>
              <a:t>:</a:t>
            </a:r>
          </a:p>
        </p:txBody>
      </p:sp>
      <p:graphicFrame>
        <p:nvGraphicFramePr>
          <p:cNvPr id="96268" name="Object 12"/>
          <p:cNvGraphicFramePr>
            <a:graphicFrameLocks noChangeAspect="1"/>
          </p:cNvGraphicFramePr>
          <p:nvPr/>
        </p:nvGraphicFramePr>
        <p:xfrm>
          <a:off x="350838" y="5435600"/>
          <a:ext cx="4076700" cy="1068388"/>
        </p:xfrm>
        <a:graphic>
          <a:graphicData uri="http://schemas.openxmlformats.org/presentationml/2006/ole">
            <mc:AlternateContent xmlns:mc="http://schemas.openxmlformats.org/markup-compatibility/2006">
              <mc:Choice xmlns:v="urn:schemas-microsoft-com:vml" Requires="v">
                <p:oleObj spid="_x0000_s49170" name="Equation" r:id="rId5" imgW="1600200" imgH="431800" progId="Equation.3">
                  <p:embed/>
                </p:oleObj>
              </mc:Choice>
              <mc:Fallback>
                <p:oleObj name="Equation" r:id="rId5" imgW="1600200" imgH="43180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350838" y="5435600"/>
                        <a:ext cx="4076700" cy="1068388"/>
                      </a:xfrm>
                      <a:prstGeom prst="rect">
                        <a:avLst/>
                      </a:prstGeom>
                      <a:noFill/>
                      <a:extLst>
                        <a:ext uri="{909E8E84-426E-40DD-AFC4-6F175D3DCCD1}">
                          <a14:hiddenFill xmlns:a14="http://schemas.microsoft.com/office/drawing/2010/main">
                            <a:solidFill>
                              <a:srgbClr val="FF99CC"/>
                            </a:solidFill>
                          </a14:hiddenFill>
                        </a:ext>
                      </a:extLst>
                    </p:spPr>
                  </p:pic>
                </p:oleObj>
              </mc:Fallback>
            </mc:AlternateContent>
          </a:graphicData>
        </a:graphic>
      </p:graphicFrame>
      <p:graphicFrame>
        <p:nvGraphicFramePr>
          <p:cNvPr id="96269" name="Object 13"/>
          <p:cNvGraphicFramePr>
            <a:graphicFrameLocks noChangeAspect="1"/>
          </p:cNvGraphicFramePr>
          <p:nvPr/>
        </p:nvGraphicFramePr>
        <p:xfrm>
          <a:off x="4762500" y="5435600"/>
          <a:ext cx="4057650" cy="1089025"/>
        </p:xfrm>
        <a:graphic>
          <a:graphicData uri="http://schemas.openxmlformats.org/presentationml/2006/ole">
            <mc:AlternateContent xmlns:mc="http://schemas.openxmlformats.org/markup-compatibility/2006">
              <mc:Choice xmlns:v="urn:schemas-microsoft-com:vml" Requires="v">
                <p:oleObj spid="_x0000_s49171" name="Equation" r:id="rId7" imgW="1600200" imgH="431800" progId="Equation.3">
                  <p:embed/>
                </p:oleObj>
              </mc:Choice>
              <mc:Fallback>
                <p:oleObj name="Equation" r:id="rId7" imgW="1600200" imgH="431800"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4762500" y="5435600"/>
                        <a:ext cx="4057650" cy="1089025"/>
                      </a:xfrm>
                      <a:prstGeom prst="rect">
                        <a:avLst/>
                      </a:prstGeom>
                      <a:noFill/>
                      <a:extLst>
                        <a:ext uri="{909E8E84-426E-40DD-AFC4-6F175D3DCCD1}">
                          <a14:hiddenFill xmlns:a14="http://schemas.microsoft.com/office/drawing/2010/main">
                            <a:solidFill>
                              <a:srgbClr val="FF99CC"/>
                            </a:solidFill>
                          </a14:hiddenFill>
                        </a:ext>
                      </a:extLst>
                    </p:spPr>
                  </p:pic>
                </p:oleObj>
              </mc:Fallback>
            </mc:AlternateContent>
          </a:graphicData>
        </a:graphic>
      </p:graphicFrame>
      <p:graphicFrame>
        <p:nvGraphicFramePr>
          <p:cNvPr id="96270" name="Object 14"/>
          <p:cNvGraphicFramePr>
            <a:graphicFrameLocks noChangeAspect="1"/>
          </p:cNvGraphicFramePr>
          <p:nvPr/>
        </p:nvGraphicFramePr>
        <p:xfrm>
          <a:off x="4787900" y="1627188"/>
          <a:ext cx="3168650" cy="639762"/>
        </p:xfrm>
        <a:graphic>
          <a:graphicData uri="http://schemas.openxmlformats.org/presentationml/2006/ole">
            <mc:AlternateContent xmlns:mc="http://schemas.openxmlformats.org/markup-compatibility/2006">
              <mc:Choice xmlns:v="urn:schemas-microsoft-com:vml" Requires="v">
                <p:oleObj spid="_x0000_s49172" name="Equation" r:id="rId9" imgW="1054100" imgH="228600" progId="Equation.3">
                  <p:embed/>
                </p:oleObj>
              </mc:Choice>
              <mc:Fallback>
                <p:oleObj name="Equation" r:id="rId9" imgW="1054100" imgH="228600" progId="Equation.3">
                  <p:embed/>
                  <p:pic>
                    <p:nvPicPr>
                      <p:cNvPr id="0" name=""/>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4787900" y="1627188"/>
                        <a:ext cx="3168650"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71" name="Text Box 15"/>
          <p:cNvSpPr txBox="1">
            <a:spLocks noChangeArrowheads="1"/>
          </p:cNvSpPr>
          <p:nvPr/>
        </p:nvSpPr>
        <p:spPr bwMode="auto">
          <a:xfrm>
            <a:off x="179388" y="2276475"/>
            <a:ext cx="8713787"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nSpc>
                <a:spcPct val="120000"/>
              </a:lnSpc>
            </a:pPr>
            <a:r>
              <a:rPr kumimoji="1" lang="zh-CN" altLang="en-US">
                <a:solidFill>
                  <a:prstClr val="black"/>
                </a:solidFill>
              </a:rPr>
              <a:t>质量很小的质点与质量很大的静止质点碰撞后，调转运动方向，而质量很大的质点几乎保持不动。</a:t>
            </a:r>
          </a:p>
        </p:txBody>
      </p:sp>
      <p:sp>
        <p:nvSpPr>
          <p:cNvPr id="96272" name="Text Box 16"/>
          <p:cNvSpPr txBox="1">
            <a:spLocks noChangeArrowheads="1"/>
          </p:cNvSpPr>
          <p:nvPr/>
        </p:nvSpPr>
        <p:spPr bwMode="auto">
          <a:xfrm>
            <a:off x="220663" y="3462338"/>
            <a:ext cx="56435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en-US" altLang="zh-CN">
                <a:solidFill>
                  <a:prstClr val="black"/>
                </a:solidFill>
              </a:rPr>
              <a:t>3. </a:t>
            </a:r>
            <a:r>
              <a:rPr kumimoji="1" lang="zh-CN" altLang="en-US">
                <a:solidFill>
                  <a:prstClr val="black"/>
                </a:solidFill>
              </a:rPr>
              <a:t>若</a:t>
            </a:r>
            <a:r>
              <a:rPr kumimoji="1" lang="en-US" altLang="zh-CN" i="1">
                <a:solidFill>
                  <a:prstClr val="black"/>
                </a:solidFill>
              </a:rPr>
              <a:t>v</a:t>
            </a:r>
            <a:r>
              <a:rPr kumimoji="1" lang="en-US" altLang="zh-CN" baseline="-25000">
                <a:solidFill>
                  <a:prstClr val="black"/>
                </a:solidFill>
              </a:rPr>
              <a:t>20</a:t>
            </a:r>
            <a:r>
              <a:rPr kumimoji="1" lang="en-US" altLang="zh-CN">
                <a:solidFill>
                  <a:prstClr val="black"/>
                </a:solidFill>
              </a:rPr>
              <a:t>=0</a:t>
            </a:r>
            <a:r>
              <a:rPr kumimoji="1" lang="zh-CN" altLang="en-US">
                <a:solidFill>
                  <a:prstClr val="black"/>
                </a:solidFill>
              </a:rPr>
              <a:t>， 且</a:t>
            </a:r>
            <a:r>
              <a:rPr kumimoji="1" lang="en-US" altLang="zh-CN" i="1">
                <a:solidFill>
                  <a:prstClr val="black"/>
                </a:solidFill>
              </a:rPr>
              <a:t>m</a:t>
            </a:r>
            <a:r>
              <a:rPr kumimoji="1" lang="en-US" altLang="zh-CN" baseline="-25000">
                <a:solidFill>
                  <a:prstClr val="black"/>
                </a:solidFill>
              </a:rPr>
              <a:t>2</a:t>
            </a:r>
            <a:r>
              <a:rPr kumimoji="1" lang="en-US" altLang="zh-CN">
                <a:solidFill>
                  <a:prstClr val="black"/>
                </a:solidFill>
              </a:rPr>
              <a:t>&lt;&lt;</a:t>
            </a:r>
            <a:r>
              <a:rPr kumimoji="1" lang="en-US" altLang="zh-CN" i="1">
                <a:solidFill>
                  <a:prstClr val="black"/>
                </a:solidFill>
              </a:rPr>
              <a:t>m</a:t>
            </a:r>
            <a:r>
              <a:rPr kumimoji="1" lang="en-US" altLang="zh-CN" baseline="-25000">
                <a:solidFill>
                  <a:prstClr val="black"/>
                </a:solidFill>
              </a:rPr>
              <a:t>1</a:t>
            </a:r>
            <a:r>
              <a:rPr kumimoji="1" lang="zh-CN" altLang="en-US">
                <a:solidFill>
                  <a:prstClr val="black"/>
                </a:solidFill>
              </a:rPr>
              <a:t>， 则</a:t>
            </a:r>
            <a:r>
              <a:rPr kumimoji="1" lang="en-US" altLang="zh-CN">
                <a:solidFill>
                  <a:prstClr val="black"/>
                </a:solidFill>
              </a:rPr>
              <a:t>:</a:t>
            </a:r>
          </a:p>
        </p:txBody>
      </p:sp>
      <p:graphicFrame>
        <p:nvGraphicFramePr>
          <p:cNvPr id="96273" name="Object 17"/>
          <p:cNvGraphicFramePr>
            <a:graphicFrameLocks noChangeAspect="1"/>
          </p:cNvGraphicFramePr>
          <p:nvPr/>
        </p:nvGraphicFramePr>
        <p:xfrm>
          <a:off x="4859338" y="3429000"/>
          <a:ext cx="3455987" cy="650875"/>
        </p:xfrm>
        <a:graphic>
          <a:graphicData uri="http://schemas.openxmlformats.org/presentationml/2006/ole">
            <mc:AlternateContent xmlns:mc="http://schemas.openxmlformats.org/markup-compatibility/2006">
              <mc:Choice xmlns:v="urn:schemas-microsoft-com:vml" Requires="v">
                <p:oleObj spid="_x0000_s49173" name="Equation" r:id="rId11" imgW="1130300" imgH="228600" progId="Equation.3">
                  <p:embed/>
                </p:oleObj>
              </mc:Choice>
              <mc:Fallback>
                <p:oleObj name="Equation" r:id="rId11" imgW="1130300" imgH="228600" progId="Equation.3">
                  <p:embed/>
                  <p:pic>
                    <p:nvPicPr>
                      <p:cNvPr id="0" name=""/>
                      <p:cNvPicPr>
                        <a:picLocks noChangeAspect="1" noChangeArrowheads="1"/>
                      </p:cNvPicPr>
                      <p:nvPr/>
                    </p:nvPicPr>
                    <p:blipFill>
                      <a:blip r:embed="rId12">
                        <a:lum contrast="100000"/>
                        <a:extLst>
                          <a:ext uri="{28A0092B-C50C-407E-A947-70E740481C1C}">
                            <a14:useLocalDpi xmlns:a14="http://schemas.microsoft.com/office/drawing/2010/main" val="0"/>
                          </a:ext>
                        </a:extLst>
                      </a:blip>
                      <a:srcRect/>
                      <a:stretch>
                        <a:fillRect/>
                      </a:stretch>
                    </p:blipFill>
                    <p:spPr bwMode="auto">
                      <a:xfrm>
                        <a:off x="4859338" y="3429000"/>
                        <a:ext cx="3455987"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16" name="Line 18"/>
          <p:cNvSpPr>
            <a:spLocks noChangeShapeType="1"/>
          </p:cNvSpPr>
          <p:nvPr/>
        </p:nvSpPr>
        <p:spPr bwMode="auto">
          <a:xfrm>
            <a:off x="0" y="5373688"/>
            <a:ext cx="9144000" cy="0"/>
          </a:xfrm>
          <a:prstGeom prst="line">
            <a:avLst/>
          </a:prstGeom>
          <a:noFill/>
          <a:ln w="381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96275" name="Text Box 19"/>
          <p:cNvSpPr txBox="1">
            <a:spLocks noChangeArrowheads="1"/>
          </p:cNvSpPr>
          <p:nvPr/>
        </p:nvSpPr>
        <p:spPr bwMode="auto">
          <a:xfrm>
            <a:off x="127000" y="4149725"/>
            <a:ext cx="89090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nSpc>
                <a:spcPct val="120000"/>
              </a:lnSpc>
            </a:pPr>
            <a:r>
              <a:rPr kumimoji="1" lang="zh-CN" altLang="en-US">
                <a:solidFill>
                  <a:prstClr val="black"/>
                </a:solidFill>
              </a:rPr>
              <a:t>质量很大的质点与质量很小的静止质点碰撞后速度几乎不变，但质量很小的质点却以近两倍的速度运动起来。</a:t>
            </a:r>
          </a:p>
        </p:txBody>
      </p:sp>
      <p:sp>
        <p:nvSpPr>
          <p:cNvPr id="96276" name="AutoShape 20"/>
          <p:cNvSpPr>
            <a:spLocks noChangeArrowheads="1"/>
          </p:cNvSpPr>
          <p:nvPr/>
        </p:nvSpPr>
        <p:spPr bwMode="auto">
          <a:xfrm>
            <a:off x="250825" y="260350"/>
            <a:ext cx="1225550" cy="762000"/>
          </a:xfrm>
          <a:prstGeom prst="horizontalScroll">
            <a:avLst>
              <a:gd name="adj" fmla="val 12500"/>
            </a:avLst>
          </a:prstGeom>
          <a:solidFill>
            <a:schemeClr val="accent1"/>
          </a:solidFill>
          <a:ln w="952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eaLnBrk="1" hangingPunct="1"/>
            <a:r>
              <a:rPr kumimoji="1" lang="zh-CN" altLang="en-US" dirty="0">
                <a:solidFill>
                  <a:srgbClr val="FF0000"/>
                </a:solidFill>
              </a:rPr>
              <a:t>讨论</a:t>
            </a:r>
          </a:p>
        </p:txBody>
      </p:sp>
    </p:spTree>
    <p:extLst>
      <p:ext uri="{BB962C8B-B14F-4D97-AF65-F5344CB8AC3E}">
        <p14:creationId xmlns:p14="http://schemas.microsoft.com/office/powerpoint/2010/main" val="1089189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96268"/>
                                        </p:tgtEl>
                                        <p:attrNameLst>
                                          <p:attrName>style.visibility</p:attrName>
                                        </p:attrNameLst>
                                      </p:cBhvr>
                                      <p:to>
                                        <p:strVal val="visible"/>
                                      </p:to>
                                    </p:set>
                                    <p:animEffect transition="in" filter="wipe(left)">
                                      <p:cBhvr>
                                        <p:cTn id="7" dur="500"/>
                                        <p:tgtEl>
                                          <p:spTgt spid="9626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96269"/>
                                        </p:tgtEl>
                                        <p:attrNameLst>
                                          <p:attrName>style.visibility</p:attrName>
                                        </p:attrNameLst>
                                      </p:cBhvr>
                                      <p:to>
                                        <p:strVal val="visible"/>
                                      </p:to>
                                    </p:set>
                                    <p:animEffect transition="in" filter="wipe(left)">
                                      <p:cBhvr>
                                        <p:cTn id="11" dur="500"/>
                                        <p:tgtEl>
                                          <p:spTgt spid="9626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6276"/>
                                        </p:tgtEl>
                                        <p:attrNameLst>
                                          <p:attrName>style.visibility</p:attrName>
                                        </p:attrNameLst>
                                      </p:cBhvr>
                                      <p:to>
                                        <p:strVal val="visible"/>
                                      </p:to>
                                    </p:set>
                                    <p:animEffect transition="in" filter="wipe(left)">
                                      <p:cBhvr>
                                        <p:cTn id="15" dur="500"/>
                                        <p:tgtEl>
                                          <p:spTgt spid="9627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6263"/>
                                        </p:tgtEl>
                                        <p:attrNameLst>
                                          <p:attrName>style.visibility</p:attrName>
                                        </p:attrNameLst>
                                      </p:cBhvr>
                                      <p:to>
                                        <p:strVal val="visible"/>
                                      </p:to>
                                    </p:set>
                                    <p:animEffect transition="in" filter="wipe(left)">
                                      <p:cBhvr>
                                        <p:cTn id="20" dur="500"/>
                                        <p:tgtEl>
                                          <p:spTgt spid="9626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96264"/>
                                        </p:tgtEl>
                                        <p:attrNameLst>
                                          <p:attrName>style.visibility</p:attrName>
                                        </p:attrNameLst>
                                      </p:cBhvr>
                                      <p:to>
                                        <p:strVal val="visible"/>
                                      </p:to>
                                    </p:set>
                                    <p:animEffect transition="in" filter="wipe(left)">
                                      <p:cBhvr>
                                        <p:cTn id="25" dur="500"/>
                                        <p:tgtEl>
                                          <p:spTgt spid="9626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6266"/>
                                        </p:tgtEl>
                                        <p:attrNameLst>
                                          <p:attrName>style.visibility</p:attrName>
                                        </p:attrNameLst>
                                      </p:cBhvr>
                                      <p:to>
                                        <p:strVal val="visible"/>
                                      </p:to>
                                    </p:set>
                                    <p:animEffect transition="in" filter="wipe(left)">
                                      <p:cBhvr>
                                        <p:cTn id="30" dur="500"/>
                                        <p:tgtEl>
                                          <p:spTgt spid="9626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6267"/>
                                        </p:tgtEl>
                                        <p:attrNameLst>
                                          <p:attrName>style.visibility</p:attrName>
                                        </p:attrNameLst>
                                      </p:cBhvr>
                                      <p:to>
                                        <p:strVal val="visible"/>
                                      </p:to>
                                    </p:set>
                                    <p:animEffect transition="in" filter="wipe(left)">
                                      <p:cBhvr>
                                        <p:cTn id="35" dur="500"/>
                                        <p:tgtEl>
                                          <p:spTgt spid="9626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96270"/>
                                        </p:tgtEl>
                                        <p:attrNameLst>
                                          <p:attrName>style.visibility</p:attrName>
                                        </p:attrNameLst>
                                      </p:cBhvr>
                                      <p:to>
                                        <p:strVal val="visible"/>
                                      </p:to>
                                    </p:set>
                                    <p:animEffect transition="in" filter="wipe(left)">
                                      <p:cBhvr>
                                        <p:cTn id="40" dur="500"/>
                                        <p:tgtEl>
                                          <p:spTgt spid="9627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6271"/>
                                        </p:tgtEl>
                                        <p:attrNameLst>
                                          <p:attrName>style.visibility</p:attrName>
                                        </p:attrNameLst>
                                      </p:cBhvr>
                                      <p:to>
                                        <p:strVal val="visible"/>
                                      </p:to>
                                    </p:set>
                                    <p:animEffect transition="in" filter="wipe(left)">
                                      <p:cBhvr>
                                        <p:cTn id="45" dur="500"/>
                                        <p:tgtEl>
                                          <p:spTgt spid="9627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96272"/>
                                        </p:tgtEl>
                                        <p:attrNameLst>
                                          <p:attrName>style.visibility</p:attrName>
                                        </p:attrNameLst>
                                      </p:cBhvr>
                                      <p:to>
                                        <p:strVal val="visible"/>
                                      </p:to>
                                    </p:set>
                                    <p:animEffect transition="in" filter="wipe(left)">
                                      <p:cBhvr>
                                        <p:cTn id="50" dur="500"/>
                                        <p:tgtEl>
                                          <p:spTgt spid="9627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96273"/>
                                        </p:tgtEl>
                                        <p:attrNameLst>
                                          <p:attrName>style.visibility</p:attrName>
                                        </p:attrNameLst>
                                      </p:cBhvr>
                                      <p:to>
                                        <p:strVal val="visible"/>
                                      </p:to>
                                    </p:set>
                                    <p:animEffect transition="in" filter="wipe(left)">
                                      <p:cBhvr>
                                        <p:cTn id="55" dur="500"/>
                                        <p:tgtEl>
                                          <p:spTgt spid="9627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96275"/>
                                        </p:tgtEl>
                                        <p:attrNameLst>
                                          <p:attrName>style.visibility</p:attrName>
                                        </p:attrNameLst>
                                      </p:cBhvr>
                                      <p:to>
                                        <p:strVal val="visible"/>
                                      </p:to>
                                    </p:set>
                                    <p:animEffect transition="in" filter="wipe(left)">
                                      <p:cBhvr>
                                        <p:cTn id="60" dur="500"/>
                                        <p:tgtEl>
                                          <p:spTgt spid="96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3" grpId="0" autoUpdateAnimBg="0"/>
      <p:bldP spid="96266" grpId="0" autoUpdateAnimBg="0"/>
      <p:bldP spid="96267" grpId="0" autoUpdateAnimBg="0"/>
      <p:bldP spid="96271" grpId="0" autoUpdateAnimBg="0"/>
      <p:bldP spid="96272" grpId="0" autoUpdateAnimBg="0"/>
      <p:bldP spid="96275" grpId="0" autoUpdateAnimBg="0"/>
      <p:bldP spid="9627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25" name="Object 17"/>
          <p:cNvGraphicFramePr>
            <a:graphicFrameLocks noChangeAspect="1"/>
          </p:cNvGraphicFramePr>
          <p:nvPr/>
        </p:nvGraphicFramePr>
        <p:xfrm>
          <a:off x="5219700" y="1292225"/>
          <a:ext cx="3924300" cy="1090613"/>
        </p:xfrm>
        <a:graphic>
          <a:graphicData uri="http://schemas.openxmlformats.org/presentationml/2006/ole">
            <mc:AlternateContent xmlns:mc="http://schemas.openxmlformats.org/markup-compatibility/2006">
              <mc:Choice xmlns:v="urn:schemas-microsoft-com:vml" Requires="v">
                <p:oleObj spid="_x0000_s50199" name="公式" r:id="rId3" imgW="1765300" imgH="431800" progId="Equation.3">
                  <p:embed/>
                </p:oleObj>
              </mc:Choice>
              <mc:Fallback>
                <p:oleObj name="公式" r:id="rId3" imgW="1765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292225"/>
                        <a:ext cx="3924300" cy="1090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26" name="Object 18"/>
          <p:cNvGraphicFramePr>
            <a:graphicFrameLocks noChangeAspect="1"/>
          </p:cNvGraphicFramePr>
          <p:nvPr/>
        </p:nvGraphicFramePr>
        <p:xfrm>
          <a:off x="5327650" y="2420938"/>
          <a:ext cx="3816350" cy="1055687"/>
        </p:xfrm>
        <a:graphic>
          <a:graphicData uri="http://schemas.openxmlformats.org/presentationml/2006/ole">
            <mc:AlternateContent xmlns:mc="http://schemas.openxmlformats.org/markup-compatibility/2006">
              <mc:Choice xmlns:v="urn:schemas-microsoft-com:vml" Requires="v">
                <p:oleObj spid="_x0000_s50200" name="公式" r:id="rId5" imgW="1777229" imgH="431613" progId="Equation.3">
                  <p:embed/>
                </p:oleObj>
              </mc:Choice>
              <mc:Fallback>
                <p:oleObj name="公式" r:id="rId5" imgW="1777229"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7650" y="2420938"/>
                        <a:ext cx="3816350" cy="1055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27" name="Object 19"/>
          <p:cNvGraphicFramePr>
            <a:graphicFrameLocks noChangeAspect="1"/>
          </p:cNvGraphicFramePr>
          <p:nvPr/>
        </p:nvGraphicFramePr>
        <p:xfrm>
          <a:off x="395288" y="1628775"/>
          <a:ext cx="2057400" cy="1165225"/>
        </p:xfrm>
        <a:graphic>
          <a:graphicData uri="http://schemas.openxmlformats.org/presentationml/2006/ole">
            <mc:AlternateContent xmlns:mc="http://schemas.openxmlformats.org/markup-compatibility/2006">
              <mc:Choice xmlns:v="urn:schemas-microsoft-com:vml" Requires="v">
                <p:oleObj spid="_x0000_s50201" name="Equation" r:id="rId7" imgW="761669" imgH="431613" progId="Equation.3">
                  <p:embed/>
                </p:oleObj>
              </mc:Choice>
              <mc:Fallback>
                <p:oleObj name="Equation" r:id="rId7" imgW="761669"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1628775"/>
                        <a:ext cx="20574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oleObj>
              </mc:Fallback>
            </mc:AlternateContent>
          </a:graphicData>
        </a:graphic>
      </p:graphicFrame>
      <p:graphicFrame>
        <p:nvGraphicFramePr>
          <p:cNvPr id="94228" name="Object 20"/>
          <p:cNvGraphicFramePr>
            <a:graphicFrameLocks noChangeAspect="1"/>
          </p:cNvGraphicFramePr>
          <p:nvPr/>
        </p:nvGraphicFramePr>
        <p:xfrm>
          <a:off x="395288" y="908050"/>
          <a:ext cx="4038600" cy="563563"/>
        </p:xfrm>
        <a:graphic>
          <a:graphicData uri="http://schemas.openxmlformats.org/presentationml/2006/ole">
            <mc:AlternateContent xmlns:mc="http://schemas.openxmlformats.org/markup-compatibility/2006">
              <mc:Choice xmlns:v="urn:schemas-microsoft-com:vml" Requires="v">
                <p:oleObj spid="_x0000_s50202" name="Equation" r:id="rId9" imgW="1638300" imgH="228600" progId="Equation.3">
                  <p:embed/>
                </p:oleObj>
              </mc:Choice>
              <mc:Fallback>
                <p:oleObj name="Equation" r:id="rId9" imgW="16383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908050"/>
                        <a:ext cx="4038600" cy="56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30" name="AutoShape 22"/>
          <p:cNvSpPr>
            <a:spLocks/>
          </p:cNvSpPr>
          <p:nvPr/>
        </p:nvSpPr>
        <p:spPr bwMode="auto">
          <a:xfrm>
            <a:off x="4473575" y="1195388"/>
            <a:ext cx="169863" cy="1419225"/>
          </a:xfrm>
          <a:prstGeom prst="rightBrace">
            <a:avLst>
              <a:gd name="adj1" fmla="val 69626"/>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sp>
        <p:nvSpPr>
          <p:cNvPr id="94231" name="Rectangle 23"/>
          <p:cNvSpPr>
            <a:spLocks noChangeArrowheads="1"/>
          </p:cNvSpPr>
          <p:nvPr/>
        </p:nvSpPr>
        <p:spPr bwMode="auto">
          <a:xfrm>
            <a:off x="250825" y="333375"/>
            <a:ext cx="3529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buFontTx/>
              <a:buChar char="•"/>
            </a:pPr>
            <a:r>
              <a:rPr kumimoji="1" lang="zh-CN" altLang="en-US">
                <a:solidFill>
                  <a:prstClr val="black"/>
                </a:solidFill>
              </a:rPr>
              <a:t>非弹性碰撞：</a:t>
            </a:r>
          </a:p>
        </p:txBody>
      </p:sp>
      <p:sp>
        <p:nvSpPr>
          <p:cNvPr id="94232" name="AutoShape 24"/>
          <p:cNvSpPr>
            <a:spLocks noChangeArrowheads="1"/>
          </p:cNvSpPr>
          <p:nvPr/>
        </p:nvSpPr>
        <p:spPr bwMode="auto">
          <a:xfrm>
            <a:off x="4643438" y="1844675"/>
            <a:ext cx="576262" cy="144463"/>
          </a:xfrm>
          <a:prstGeom prst="rightArrow">
            <a:avLst>
              <a:gd name="adj1" fmla="val 50000"/>
              <a:gd name="adj2" fmla="val 99725"/>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sp>
        <p:nvSpPr>
          <p:cNvPr id="94243" name="Text Box 35"/>
          <p:cNvSpPr txBox="1">
            <a:spLocks noChangeArrowheads="1"/>
          </p:cNvSpPr>
          <p:nvPr/>
        </p:nvSpPr>
        <p:spPr bwMode="auto">
          <a:xfrm>
            <a:off x="5148263" y="692150"/>
            <a:ext cx="3398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solidFill>
                  <a:prstClr val="black"/>
                </a:solidFill>
              </a:rPr>
              <a:t>碰后两球的速度为：</a:t>
            </a:r>
          </a:p>
        </p:txBody>
      </p:sp>
      <p:sp>
        <p:nvSpPr>
          <p:cNvPr id="94244" name="Text Box 36"/>
          <p:cNvSpPr txBox="1">
            <a:spLocks noChangeArrowheads="1"/>
          </p:cNvSpPr>
          <p:nvPr/>
        </p:nvSpPr>
        <p:spPr bwMode="auto">
          <a:xfrm>
            <a:off x="395288" y="3068638"/>
            <a:ext cx="2327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solidFill>
                  <a:prstClr val="black"/>
                </a:solidFill>
              </a:rPr>
              <a:t>机械能损失：</a:t>
            </a:r>
          </a:p>
        </p:txBody>
      </p:sp>
      <p:graphicFrame>
        <p:nvGraphicFramePr>
          <p:cNvPr id="94245" name="Object 37"/>
          <p:cNvGraphicFramePr>
            <a:graphicFrameLocks noChangeAspect="1"/>
          </p:cNvGraphicFramePr>
          <p:nvPr/>
        </p:nvGraphicFramePr>
        <p:xfrm>
          <a:off x="1811338" y="3573463"/>
          <a:ext cx="5521325" cy="1077912"/>
        </p:xfrm>
        <a:graphic>
          <a:graphicData uri="http://schemas.openxmlformats.org/presentationml/2006/ole">
            <mc:AlternateContent xmlns:mc="http://schemas.openxmlformats.org/markup-compatibility/2006">
              <mc:Choice xmlns:v="urn:schemas-microsoft-com:vml" Requires="v">
                <p:oleObj spid="_x0000_s50203" name="公式" r:id="rId11" imgW="2103480" imgH="399960" progId="Equation.3">
                  <p:embed/>
                </p:oleObj>
              </mc:Choice>
              <mc:Fallback>
                <p:oleObj name="公式" r:id="rId11" imgW="2103480" imgH="399960" progId="Equation.3">
                  <p:embed/>
                  <p:pic>
                    <p:nvPicPr>
                      <p:cNvPr id="0" name=""/>
                      <p:cNvPicPr>
                        <a:picLocks noChangeAspect="1" noChangeArrowheads="1"/>
                      </p:cNvPicPr>
                      <p:nvPr/>
                    </p:nvPicPr>
                    <p:blipFill>
                      <a:blip r:embed="rId12">
                        <a:lum bright="-34000" contrast="100000"/>
                        <a:extLst>
                          <a:ext uri="{28A0092B-C50C-407E-A947-70E740481C1C}">
                            <a14:useLocalDpi xmlns:a14="http://schemas.microsoft.com/office/drawing/2010/main" val="0"/>
                          </a:ext>
                        </a:extLst>
                      </a:blip>
                      <a:srcRect/>
                      <a:stretch>
                        <a:fillRect/>
                      </a:stretch>
                    </p:blipFill>
                    <p:spPr bwMode="auto">
                      <a:xfrm>
                        <a:off x="1811338" y="3573463"/>
                        <a:ext cx="5521325" cy="1077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46" name="Rectangle 38"/>
          <p:cNvSpPr>
            <a:spLocks noChangeArrowheads="1"/>
          </p:cNvSpPr>
          <p:nvPr/>
        </p:nvSpPr>
        <p:spPr bwMode="auto">
          <a:xfrm>
            <a:off x="323850" y="4797425"/>
            <a:ext cx="3816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buFontTx/>
              <a:buChar char="•"/>
            </a:pPr>
            <a:r>
              <a:rPr kumimoji="1" lang="zh-CN" altLang="en-US">
                <a:solidFill>
                  <a:prstClr val="black"/>
                </a:solidFill>
              </a:rPr>
              <a:t>完全非弹性碰撞：</a:t>
            </a:r>
          </a:p>
        </p:txBody>
      </p:sp>
      <p:graphicFrame>
        <p:nvGraphicFramePr>
          <p:cNvPr id="94247" name="Object 39"/>
          <p:cNvGraphicFramePr>
            <a:graphicFrameLocks noChangeAspect="1"/>
          </p:cNvGraphicFramePr>
          <p:nvPr/>
        </p:nvGraphicFramePr>
        <p:xfrm>
          <a:off x="539750" y="5589588"/>
          <a:ext cx="933450" cy="482600"/>
        </p:xfrm>
        <a:graphic>
          <a:graphicData uri="http://schemas.openxmlformats.org/presentationml/2006/ole">
            <mc:AlternateContent xmlns:mc="http://schemas.openxmlformats.org/markup-compatibility/2006">
              <mc:Choice xmlns:v="urn:schemas-microsoft-com:vml" Requires="v">
                <p:oleObj spid="_x0000_s50204" name="公式" r:id="rId13" imgW="342603" imgH="177646" progId="Equation.3">
                  <p:embed/>
                </p:oleObj>
              </mc:Choice>
              <mc:Fallback>
                <p:oleObj name="公式" r:id="rId13" imgW="342603" imgH="17764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750" y="5589588"/>
                        <a:ext cx="9334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48" name="Object 40"/>
          <p:cNvGraphicFramePr>
            <a:graphicFrameLocks noChangeAspect="1"/>
          </p:cNvGraphicFramePr>
          <p:nvPr/>
        </p:nvGraphicFramePr>
        <p:xfrm>
          <a:off x="3419475" y="5300663"/>
          <a:ext cx="3795713" cy="1173162"/>
        </p:xfrm>
        <a:graphic>
          <a:graphicData uri="http://schemas.openxmlformats.org/presentationml/2006/ole">
            <mc:AlternateContent xmlns:mc="http://schemas.openxmlformats.org/markup-compatibility/2006">
              <mc:Choice xmlns:v="urn:schemas-microsoft-com:vml" Requires="v">
                <p:oleObj spid="_x0000_s50205" name="公式" r:id="rId15" imgW="1397000" imgH="431800" progId="Equation.3">
                  <p:embed/>
                </p:oleObj>
              </mc:Choice>
              <mc:Fallback>
                <p:oleObj name="公式" r:id="rId15" imgW="1397000" imgH="431800" progId="Equation.3">
                  <p:embed/>
                  <p:pic>
                    <p:nvPicPr>
                      <p:cNvPr id="0" name=""/>
                      <p:cNvPicPr>
                        <a:picLocks noChangeAspect="1" noChangeArrowheads="1"/>
                      </p:cNvPicPr>
                      <p:nvPr/>
                    </p:nvPicPr>
                    <p:blipFill>
                      <a:blip r:embed="rId16">
                        <a:lum contrast="100000"/>
                        <a:extLst>
                          <a:ext uri="{28A0092B-C50C-407E-A947-70E740481C1C}">
                            <a14:useLocalDpi xmlns:a14="http://schemas.microsoft.com/office/drawing/2010/main" val="0"/>
                          </a:ext>
                        </a:extLst>
                      </a:blip>
                      <a:srcRect/>
                      <a:stretch>
                        <a:fillRect/>
                      </a:stretch>
                    </p:blipFill>
                    <p:spPr bwMode="auto">
                      <a:xfrm>
                        <a:off x="3419475" y="5300663"/>
                        <a:ext cx="3795713" cy="1173162"/>
                      </a:xfrm>
                      <a:prstGeom prst="rect">
                        <a:avLst/>
                      </a:prstGeom>
                      <a:noFill/>
                      <a:extLst>
                        <a:ext uri="{909E8E84-426E-40DD-AFC4-6F175D3DCCD1}">
                          <a14:hiddenFill xmlns:a14="http://schemas.microsoft.com/office/drawing/2010/main">
                            <a:solidFill>
                              <a:srgbClr val="FF99CC"/>
                            </a:solidFill>
                          </a14:hiddenFill>
                        </a:ext>
                      </a:extLst>
                    </p:spPr>
                  </p:pic>
                </p:oleObj>
              </mc:Fallback>
            </mc:AlternateContent>
          </a:graphicData>
        </a:graphic>
      </p:graphicFrame>
      <p:sp>
        <p:nvSpPr>
          <p:cNvPr id="94249" name="AutoShape 41"/>
          <p:cNvSpPr>
            <a:spLocks noChangeArrowheads="1"/>
          </p:cNvSpPr>
          <p:nvPr/>
        </p:nvSpPr>
        <p:spPr bwMode="auto">
          <a:xfrm>
            <a:off x="1979613" y="5805488"/>
            <a:ext cx="576262" cy="144462"/>
          </a:xfrm>
          <a:prstGeom prst="rightArrow">
            <a:avLst>
              <a:gd name="adj1" fmla="val 50000"/>
              <a:gd name="adj2" fmla="val 99726"/>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spTree>
    <p:extLst>
      <p:ext uri="{BB962C8B-B14F-4D97-AF65-F5344CB8AC3E}">
        <p14:creationId xmlns:p14="http://schemas.microsoft.com/office/powerpoint/2010/main" val="2585602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4231"/>
                                        </p:tgtEl>
                                        <p:attrNameLst>
                                          <p:attrName>style.visibility</p:attrName>
                                        </p:attrNameLst>
                                      </p:cBhvr>
                                      <p:to>
                                        <p:strVal val="visible"/>
                                      </p:to>
                                    </p:set>
                                    <p:animEffect transition="in" filter="wipe(left)">
                                      <p:cBhvr>
                                        <p:cTn id="7" dur="500"/>
                                        <p:tgtEl>
                                          <p:spTgt spid="942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4228"/>
                                        </p:tgtEl>
                                        <p:attrNameLst>
                                          <p:attrName>style.visibility</p:attrName>
                                        </p:attrNameLst>
                                      </p:cBhvr>
                                      <p:to>
                                        <p:strVal val="visible"/>
                                      </p:to>
                                    </p:set>
                                    <p:animEffect transition="in" filter="wipe(left)">
                                      <p:cBhvr>
                                        <p:cTn id="12" dur="500"/>
                                        <p:tgtEl>
                                          <p:spTgt spid="942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4227"/>
                                        </p:tgtEl>
                                        <p:attrNameLst>
                                          <p:attrName>style.visibility</p:attrName>
                                        </p:attrNameLst>
                                      </p:cBhvr>
                                      <p:to>
                                        <p:strVal val="visible"/>
                                      </p:to>
                                    </p:set>
                                    <p:animEffect transition="in" filter="wipe(left)">
                                      <p:cBhvr>
                                        <p:cTn id="17" dur="500"/>
                                        <p:tgtEl>
                                          <p:spTgt spid="942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4230"/>
                                        </p:tgtEl>
                                        <p:attrNameLst>
                                          <p:attrName>style.visibility</p:attrName>
                                        </p:attrNameLst>
                                      </p:cBhvr>
                                      <p:to>
                                        <p:strVal val="visible"/>
                                      </p:to>
                                    </p:set>
                                    <p:animEffect transition="in" filter="wipe(left)">
                                      <p:cBhvr>
                                        <p:cTn id="22" dur="500"/>
                                        <p:tgtEl>
                                          <p:spTgt spid="942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4232"/>
                                        </p:tgtEl>
                                        <p:attrNameLst>
                                          <p:attrName>style.visibility</p:attrName>
                                        </p:attrNameLst>
                                      </p:cBhvr>
                                      <p:to>
                                        <p:strVal val="visible"/>
                                      </p:to>
                                    </p:set>
                                    <p:animEffect transition="in" filter="wipe(left)">
                                      <p:cBhvr>
                                        <p:cTn id="27" dur="500"/>
                                        <p:tgtEl>
                                          <p:spTgt spid="94232"/>
                                        </p:tgtEl>
                                      </p:cBhvr>
                                    </p:animEffect>
                                  </p:childTnLst>
                                </p:cTn>
                              </p:par>
                            </p:childTnLst>
                          </p:cTn>
                        </p:par>
                        <p:par>
                          <p:cTn id="28" fill="hold" nodeType="after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4243"/>
                                        </p:tgtEl>
                                        <p:attrNameLst>
                                          <p:attrName>style.visibility</p:attrName>
                                        </p:attrNameLst>
                                      </p:cBhvr>
                                      <p:to>
                                        <p:strVal val="visible"/>
                                      </p:to>
                                    </p:set>
                                    <p:animEffect transition="in" filter="wipe(left)">
                                      <p:cBhvr>
                                        <p:cTn id="31" dur="500"/>
                                        <p:tgtEl>
                                          <p:spTgt spid="9424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94225"/>
                                        </p:tgtEl>
                                        <p:attrNameLst>
                                          <p:attrName>style.visibility</p:attrName>
                                        </p:attrNameLst>
                                      </p:cBhvr>
                                      <p:to>
                                        <p:strVal val="visible"/>
                                      </p:to>
                                    </p:set>
                                    <p:animEffect transition="in" filter="wipe(left)">
                                      <p:cBhvr>
                                        <p:cTn id="36" dur="500"/>
                                        <p:tgtEl>
                                          <p:spTgt spid="9422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94226"/>
                                        </p:tgtEl>
                                        <p:attrNameLst>
                                          <p:attrName>style.visibility</p:attrName>
                                        </p:attrNameLst>
                                      </p:cBhvr>
                                      <p:to>
                                        <p:strVal val="visible"/>
                                      </p:to>
                                    </p:set>
                                    <p:animEffect transition="in" filter="wipe(left)">
                                      <p:cBhvr>
                                        <p:cTn id="41" dur="500"/>
                                        <p:tgtEl>
                                          <p:spTgt spid="9422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4244"/>
                                        </p:tgtEl>
                                        <p:attrNameLst>
                                          <p:attrName>style.visibility</p:attrName>
                                        </p:attrNameLst>
                                      </p:cBhvr>
                                      <p:to>
                                        <p:strVal val="visible"/>
                                      </p:to>
                                    </p:set>
                                    <p:animEffect transition="in" filter="wipe(left)">
                                      <p:cBhvr>
                                        <p:cTn id="46" dur="500"/>
                                        <p:tgtEl>
                                          <p:spTgt spid="9424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94245"/>
                                        </p:tgtEl>
                                        <p:attrNameLst>
                                          <p:attrName>style.visibility</p:attrName>
                                        </p:attrNameLst>
                                      </p:cBhvr>
                                      <p:to>
                                        <p:strVal val="visible"/>
                                      </p:to>
                                    </p:set>
                                    <p:animEffect transition="in" filter="wipe(left)">
                                      <p:cBhvr>
                                        <p:cTn id="51" dur="500"/>
                                        <p:tgtEl>
                                          <p:spTgt spid="9424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94246"/>
                                        </p:tgtEl>
                                        <p:attrNameLst>
                                          <p:attrName>style.visibility</p:attrName>
                                        </p:attrNameLst>
                                      </p:cBhvr>
                                      <p:to>
                                        <p:strVal val="visible"/>
                                      </p:to>
                                    </p:set>
                                    <p:animEffect transition="in" filter="wipe(left)">
                                      <p:cBhvr>
                                        <p:cTn id="56" dur="500"/>
                                        <p:tgtEl>
                                          <p:spTgt spid="9424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94247"/>
                                        </p:tgtEl>
                                        <p:attrNameLst>
                                          <p:attrName>style.visibility</p:attrName>
                                        </p:attrNameLst>
                                      </p:cBhvr>
                                      <p:to>
                                        <p:strVal val="visible"/>
                                      </p:to>
                                    </p:set>
                                    <p:animEffect transition="in" filter="wipe(left)">
                                      <p:cBhvr>
                                        <p:cTn id="61" dur="500"/>
                                        <p:tgtEl>
                                          <p:spTgt spid="9424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94249"/>
                                        </p:tgtEl>
                                        <p:attrNameLst>
                                          <p:attrName>style.visibility</p:attrName>
                                        </p:attrNameLst>
                                      </p:cBhvr>
                                      <p:to>
                                        <p:strVal val="visible"/>
                                      </p:to>
                                    </p:set>
                                    <p:animEffect transition="in" filter="wipe(left)">
                                      <p:cBhvr>
                                        <p:cTn id="66" dur="500"/>
                                        <p:tgtEl>
                                          <p:spTgt spid="94249"/>
                                        </p:tgtEl>
                                      </p:cBhvr>
                                    </p:animEffect>
                                  </p:childTnLst>
                                </p:cTn>
                              </p:par>
                            </p:childTnLst>
                          </p:cTn>
                        </p:par>
                        <p:par>
                          <p:cTn id="67" fill="hold" nodeType="afterGroup">
                            <p:stCondLst>
                              <p:cond delay="500"/>
                            </p:stCondLst>
                            <p:childTnLst>
                              <p:par>
                                <p:cTn id="68" presetID="22" presetClass="entr" presetSubtype="8" fill="hold" nodeType="afterEffect">
                                  <p:stCondLst>
                                    <p:cond delay="0"/>
                                  </p:stCondLst>
                                  <p:childTnLst>
                                    <p:set>
                                      <p:cBhvr>
                                        <p:cTn id="69" dur="1" fill="hold">
                                          <p:stCondLst>
                                            <p:cond delay="0"/>
                                          </p:stCondLst>
                                        </p:cTn>
                                        <p:tgtEl>
                                          <p:spTgt spid="94248"/>
                                        </p:tgtEl>
                                        <p:attrNameLst>
                                          <p:attrName>style.visibility</p:attrName>
                                        </p:attrNameLst>
                                      </p:cBhvr>
                                      <p:to>
                                        <p:strVal val="visible"/>
                                      </p:to>
                                    </p:set>
                                    <p:animEffect transition="in" filter="wipe(left)">
                                      <p:cBhvr>
                                        <p:cTn id="70" dur="500"/>
                                        <p:tgtEl>
                                          <p:spTgt spid="94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30" grpId="0" animBg="1"/>
      <p:bldP spid="94231" grpId="0"/>
      <p:bldP spid="94232" grpId="0" animBg="1"/>
      <p:bldP spid="94243" grpId="0" autoUpdateAnimBg="0"/>
      <p:bldP spid="94244" grpId="0" autoUpdateAnimBg="0"/>
      <p:bldP spid="94246" grpId="0"/>
      <p:bldP spid="9424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Text Box 4"/>
          <p:cNvSpPr txBox="1">
            <a:spLocks noChangeArrowheads="1"/>
          </p:cNvSpPr>
          <p:nvPr/>
        </p:nvSpPr>
        <p:spPr bwMode="auto">
          <a:xfrm>
            <a:off x="396875" y="1411288"/>
            <a:ext cx="2684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solidFill>
                  <a:prstClr val="black"/>
                </a:solidFill>
              </a:rPr>
              <a:t>损失的机械能：</a:t>
            </a:r>
          </a:p>
        </p:txBody>
      </p:sp>
      <p:sp>
        <p:nvSpPr>
          <p:cNvPr id="119814" name="Text Box 6"/>
          <p:cNvSpPr txBox="1">
            <a:spLocks noChangeArrowheads="1"/>
          </p:cNvSpPr>
          <p:nvPr/>
        </p:nvSpPr>
        <p:spPr bwMode="auto">
          <a:xfrm>
            <a:off x="396875" y="403225"/>
            <a:ext cx="3621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solidFill>
                  <a:prstClr val="black"/>
                </a:solidFill>
              </a:rPr>
              <a:t>如打桩、打铁时，</a:t>
            </a:r>
          </a:p>
        </p:txBody>
      </p:sp>
      <p:graphicFrame>
        <p:nvGraphicFramePr>
          <p:cNvPr id="119815" name="Object 7"/>
          <p:cNvGraphicFramePr>
            <a:graphicFrameLocks noChangeAspect="1"/>
          </p:cNvGraphicFramePr>
          <p:nvPr/>
        </p:nvGraphicFramePr>
        <p:xfrm>
          <a:off x="3636963" y="331788"/>
          <a:ext cx="1393825" cy="660400"/>
        </p:xfrm>
        <a:graphic>
          <a:graphicData uri="http://schemas.openxmlformats.org/presentationml/2006/ole">
            <mc:AlternateContent xmlns:mc="http://schemas.openxmlformats.org/markup-compatibility/2006">
              <mc:Choice xmlns:v="urn:schemas-microsoft-com:vml" Requires="v">
                <p:oleObj spid="_x0000_s51211" name="公式" r:id="rId3" imgW="482391" imgH="228501" progId="Equation.3">
                  <p:embed/>
                </p:oleObj>
              </mc:Choice>
              <mc:Fallback>
                <p:oleObj name="公式" r:id="rId3" imgW="482391"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963" y="331788"/>
                        <a:ext cx="139382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16" name="Object 8"/>
          <p:cNvGraphicFramePr>
            <a:graphicFrameLocks noChangeAspect="1"/>
          </p:cNvGraphicFramePr>
          <p:nvPr/>
        </p:nvGraphicFramePr>
        <p:xfrm>
          <a:off x="3292475" y="1268413"/>
          <a:ext cx="4592638" cy="1155700"/>
        </p:xfrm>
        <a:graphic>
          <a:graphicData uri="http://schemas.openxmlformats.org/presentationml/2006/ole">
            <mc:AlternateContent xmlns:mc="http://schemas.openxmlformats.org/markup-compatibility/2006">
              <mc:Choice xmlns:v="urn:schemas-microsoft-com:vml" Requires="v">
                <p:oleObj spid="_x0000_s51212" name="公式" r:id="rId5" imgW="1630080" imgH="399960" progId="Equation.3">
                  <p:embed/>
                </p:oleObj>
              </mc:Choice>
              <mc:Fallback>
                <p:oleObj name="公式" r:id="rId5" imgW="1630080" imgH="399960" progId="Equation.3">
                  <p:embed/>
                  <p:pic>
                    <p:nvPicPr>
                      <p:cNvPr id="0" name=""/>
                      <p:cNvPicPr>
                        <a:picLocks noChangeAspect="1" noChangeArrowheads="1"/>
                      </p:cNvPicPr>
                      <p:nvPr/>
                    </p:nvPicPr>
                    <p:blipFill>
                      <a:blip r:embed="rId6">
                        <a:lum bright="-34000" contrast="100000"/>
                        <a:extLst>
                          <a:ext uri="{28A0092B-C50C-407E-A947-70E740481C1C}">
                            <a14:useLocalDpi xmlns:a14="http://schemas.microsoft.com/office/drawing/2010/main" val="0"/>
                          </a:ext>
                        </a:extLst>
                      </a:blip>
                      <a:srcRect/>
                      <a:stretch>
                        <a:fillRect/>
                      </a:stretch>
                    </p:blipFill>
                    <p:spPr bwMode="auto">
                      <a:xfrm>
                        <a:off x="3292475" y="1268413"/>
                        <a:ext cx="4592638" cy="115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17" name="Object 9"/>
          <p:cNvGraphicFramePr>
            <a:graphicFrameLocks noChangeAspect="1"/>
          </p:cNvGraphicFramePr>
          <p:nvPr/>
        </p:nvGraphicFramePr>
        <p:xfrm>
          <a:off x="4067175" y="2636838"/>
          <a:ext cx="4249738" cy="1712912"/>
        </p:xfrm>
        <a:graphic>
          <a:graphicData uri="http://schemas.openxmlformats.org/presentationml/2006/ole">
            <mc:AlternateContent xmlns:mc="http://schemas.openxmlformats.org/markup-compatibility/2006">
              <mc:Choice xmlns:v="urn:schemas-microsoft-com:vml" Requires="v">
                <p:oleObj spid="_x0000_s51213" name="公式" r:id="rId7" imgW="1438560" imgH="572760" progId="Equation.3">
                  <p:embed/>
                </p:oleObj>
              </mc:Choice>
              <mc:Fallback>
                <p:oleObj name="公式" r:id="rId7" imgW="1438560" imgH="572760" progId="Equation.3">
                  <p:embed/>
                  <p:pic>
                    <p:nvPicPr>
                      <p:cNvPr id="0" name=""/>
                      <p:cNvPicPr>
                        <a:picLocks noChangeAspect="1" noChangeArrowheads="1"/>
                      </p:cNvPicPr>
                      <p:nvPr/>
                    </p:nvPicPr>
                    <p:blipFill>
                      <a:blip r:embed="rId8">
                        <a:lum bright="-34000" contrast="100000"/>
                        <a:extLst>
                          <a:ext uri="{28A0092B-C50C-407E-A947-70E740481C1C}">
                            <a14:useLocalDpi xmlns:a14="http://schemas.microsoft.com/office/drawing/2010/main" val="0"/>
                          </a:ext>
                        </a:extLst>
                      </a:blip>
                      <a:srcRect/>
                      <a:stretch>
                        <a:fillRect/>
                      </a:stretch>
                    </p:blipFill>
                    <p:spPr bwMode="auto">
                      <a:xfrm>
                        <a:off x="4067175" y="2636838"/>
                        <a:ext cx="4249738" cy="171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7"/>
          <p:cNvGrpSpPr>
            <a:grpSpLocks/>
          </p:cNvGrpSpPr>
          <p:nvPr/>
        </p:nvGrpSpPr>
        <p:grpSpPr bwMode="auto">
          <a:xfrm>
            <a:off x="611188" y="5373688"/>
            <a:ext cx="7200900" cy="519112"/>
            <a:chOff x="340" y="3385"/>
            <a:chExt cx="4536" cy="327"/>
          </a:xfrm>
        </p:grpSpPr>
        <p:sp>
          <p:nvSpPr>
            <p:cNvPr id="74764" name="AutoShape 12"/>
            <p:cNvSpPr>
              <a:spLocks noChangeArrowheads="1"/>
            </p:cNvSpPr>
            <p:nvPr/>
          </p:nvSpPr>
          <p:spPr bwMode="auto">
            <a:xfrm>
              <a:off x="3606" y="3521"/>
              <a:ext cx="363" cy="90"/>
            </a:xfrm>
            <a:prstGeom prst="rightArrow">
              <a:avLst>
                <a:gd name="adj1" fmla="val 50000"/>
                <a:gd name="adj2" fmla="val 100833"/>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sp>
          <p:nvSpPr>
            <p:cNvPr id="74765" name="Rectangle 13"/>
            <p:cNvSpPr>
              <a:spLocks noChangeArrowheads="1"/>
            </p:cNvSpPr>
            <p:nvPr/>
          </p:nvSpPr>
          <p:spPr bwMode="auto">
            <a:xfrm>
              <a:off x="340" y="3385"/>
              <a:ext cx="358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i="1">
                  <a:solidFill>
                    <a:prstClr val="black"/>
                  </a:solidFill>
                </a:rPr>
                <a:t>m</a:t>
              </a:r>
              <a:r>
                <a:rPr lang="en-US" altLang="zh-CN" baseline="-25000">
                  <a:solidFill>
                    <a:prstClr val="black"/>
                  </a:solidFill>
                </a:rPr>
                <a:t>1</a:t>
              </a:r>
              <a:r>
                <a:rPr lang="en-US" altLang="zh-CN">
                  <a:solidFill>
                    <a:prstClr val="black"/>
                  </a:solidFill>
                </a:rPr>
                <a:t>/</a:t>
              </a:r>
              <a:r>
                <a:rPr lang="en-US" altLang="zh-CN" i="1">
                  <a:solidFill>
                    <a:prstClr val="black"/>
                  </a:solidFill>
                </a:rPr>
                <a:t>m</a:t>
              </a:r>
              <a:r>
                <a:rPr lang="en-US" altLang="zh-CN" baseline="-25000">
                  <a:solidFill>
                    <a:prstClr val="black"/>
                  </a:solidFill>
                </a:rPr>
                <a:t>2 </a:t>
              </a:r>
              <a:r>
                <a:rPr lang="zh-CN" altLang="en-US">
                  <a:solidFill>
                    <a:prstClr val="black"/>
                  </a:solidFill>
                </a:rPr>
                <a:t>越</a:t>
              </a:r>
              <a:r>
                <a:rPr kumimoji="1" lang="zh-CN" altLang="en-US">
                  <a:solidFill>
                    <a:prstClr val="black"/>
                  </a:solidFill>
                </a:rPr>
                <a:t>大</a:t>
              </a:r>
              <a:r>
                <a:rPr lang="zh-CN" altLang="en-US">
                  <a:solidFill>
                    <a:prstClr val="black"/>
                  </a:solidFill>
                </a:rPr>
                <a:t>，</a:t>
              </a:r>
              <a:r>
                <a:rPr kumimoji="1" lang="zh-CN" altLang="en-US">
                  <a:solidFill>
                    <a:prstClr val="black"/>
                  </a:solidFill>
                </a:rPr>
                <a:t>机械能损失越</a:t>
              </a:r>
              <a:r>
                <a:rPr lang="zh-CN" altLang="en-US">
                  <a:solidFill>
                    <a:prstClr val="black"/>
                  </a:solidFill>
                </a:rPr>
                <a:t>小。            </a:t>
              </a:r>
            </a:p>
          </p:txBody>
        </p:sp>
        <p:sp>
          <p:nvSpPr>
            <p:cNvPr id="74766" name="Rectangle 14"/>
            <p:cNvSpPr>
              <a:spLocks noChangeArrowheads="1"/>
            </p:cNvSpPr>
            <p:nvPr/>
          </p:nvSpPr>
          <p:spPr bwMode="auto">
            <a:xfrm>
              <a:off x="4150" y="3385"/>
              <a:ext cx="7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dirty="0">
                  <a:solidFill>
                    <a:prstClr val="black"/>
                  </a:solidFill>
                </a:rPr>
                <a:t>打桩</a:t>
              </a:r>
            </a:p>
          </p:txBody>
        </p:sp>
      </p:grpSp>
      <p:grpSp>
        <p:nvGrpSpPr>
          <p:cNvPr id="3" name="Group 16"/>
          <p:cNvGrpSpPr>
            <a:grpSpLocks/>
          </p:cNvGrpSpPr>
          <p:nvPr/>
        </p:nvGrpSpPr>
        <p:grpSpPr bwMode="auto">
          <a:xfrm>
            <a:off x="611188" y="4638675"/>
            <a:ext cx="7416800" cy="519113"/>
            <a:chOff x="385" y="2922"/>
            <a:chExt cx="4672" cy="327"/>
          </a:xfrm>
        </p:grpSpPr>
        <p:sp>
          <p:nvSpPr>
            <p:cNvPr id="74761" name="Text Box 10"/>
            <p:cNvSpPr txBox="1">
              <a:spLocks noChangeArrowheads="1"/>
            </p:cNvSpPr>
            <p:nvPr/>
          </p:nvSpPr>
          <p:spPr bwMode="auto">
            <a:xfrm>
              <a:off x="385" y="2922"/>
              <a:ext cx="385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i="1" dirty="0">
                  <a:solidFill>
                    <a:prstClr val="black"/>
                  </a:solidFill>
                </a:rPr>
                <a:t>m</a:t>
              </a:r>
              <a:r>
                <a:rPr lang="en-US" altLang="zh-CN" baseline="-25000" dirty="0">
                  <a:solidFill>
                    <a:prstClr val="black"/>
                  </a:solidFill>
                </a:rPr>
                <a:t>1</a:t>
              </a:r>
              <a:r>
                <a:rPr lang="en-US" altLang="zh-CN" dirty="0">
                  <a:solidFill>
                    <a:prstClr val="black"/>
                  </a:solidFill>
                </a:rPr>
                <a:t>/</a:t>
              </a:r>
              <a:r>
                <a:rPr lang="en-US" altLang="zh-CN" i="1" dirty="0">
                  <a:solidFill>
                    <a:prstClr val="black"/>
                  </a:solidFill>
                </a:rPr>
                <a:t>m</a:t>
              </a:r>
              <a:r>
                <a:rPr lang="en-US" altLang="zh-CN" baseline="-25000" dirty="0">
                  <a:solidFill>
                    <a:prstClr val="black"/>
                  </a:solidFill>
                </a:rPr>
                <a:t>2 </a:t>
              </a:r>
              <a:r>
                <a:rPr lang="zh-CN" altLang="en-US" dirty="0">
                  <a:solidFill>
                    <a:prstClr val="black"/>
                  </a:solidFill>
                </a:rPr>
                <a:t>越小，</a:t>
              </a:r>
              <a:r>
                <a:rPr kumimoji="1" lang="zh-CN" altLang="en-US" dirty="0">
                  <a:solidFill>
                    <a:prstClr val="black"/>
                  </a:solidFill>
                </a:rPr>
                <a:t>机械能损失越大；             </a:t>
              </a:r>
            </a:p>
          </p:txBody>
        </p:sp>
        <p:sp>
          <p:nvSpPr>
            <p:cNvPr id="74762" name="AutoShape 11"/>
            <p:cNvSpPr>
              <a:spLocks noChangeArrowheads="1"/>
            </p:cNvSpPr>
            <p:nvPr/>
          </p:nvSpPr>
          <p:spPr bwMode="auto">
            <a:xfrm>
              <a:off x="3605" y="3058"/>
              <a:ext cx="363" cy="90"/>
            </a:xfrm>
            <a:prstGeom prst="rightArrow">
              <a:avLst>
                <a:gd name="adj1" fmla="val 50000"/>
                <a:gd name="adj2" fmla="val 100833"/>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sp>
          <p:nvSpPr>
            <p:cNvPr id="74763" name="Rectangle 15"/>
            <p:cNvSpPr>
              <a:spLocks noChangeArrowheads="1"/>
            </p:cNvSpPr>
            <p:nvPr/>
          </p:nvSpPr>
          <p:spPr bwMode="auto">
            <a:xfrm>
              <a:off x="4195" y="2922"/>
              <a:ext cx="8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dirty="0">
                  <a:solidFill>
                    <a:prstClr val="black"/>
                  </a:solidFill>
                </a:rPr>
                <a:t>打铁</a:t>
              </a:r>
            </a:p>
          </p:txBody>
        </p:sp>
      </p:grpSp>
    </p:spTree>
    <p:extLst>
      <p:ext uri="{BB962C8B-B14F-4D97-AF65-F5344CB8AC3E}">
        <p14:creationId xmlns:p14="http://schemas.microsoft.com/office/powerpoint/2010/main" val="1025403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9814"/>
                                        </p:tgtEl>
                                        <p:attrNameLst>
                                          <p:attrName>style.visibility</p:attrName>
                                        </p:attrNameLst>
                                      </p:cBhvr>
                                      <p:to>
                                        <p:strVal val="visible"/>
                                      </p:to>
                                    </p:set>
                                    <p:animEffect transition="in" filter="wipe(left)">
                                      <p:cBhvr>
                                        <p:cTn id="7" dur="500"/>
                                        <p:tgtEl>
                                          <p:spTgt spid="1198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9815"/>
                                        </p:tgtEl>
                                        <p:attrNameLst>
                                          <p:attrName>style.visibility</p:attrName>
                                        </p:attrNameLst>
                                      </p:cBhvr>
                                      <p:to>
                                        <p:strVal val="visible"/>
                                      </p:to>
                                    </p:set>
                                    <p:animEffect transition="in" filter="wipe(left)">
                                      <p:cBhvr>
                                        <p:cTn id="12" dur="500"/>
                                        <p:tgtEl>
                                          <p:spTgt spid="1198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812"/>
                                        </p:tgtEl>
                                        <p:attrNameLst>
                                          <p:attrName>style.visibility</p:attrName>
                                        </p:attrNameLst>
                                      </p:cBhvr>
                                      <p:to>
                                        <p:strVal val="visible"/>
                                      </p:to>
                                    </p:set>
                                    <p:animEffect transition="in" filter="wipe(left)">
                                      <p:cBhvr>
                                        <p:cTn id="17" dur="500"/>
                                        <p:tgtEl>
                                          <p:spTgt spid="1198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9816"/>
                                        </p:tgtEl>
                                        <p:attrNameLst>
                                          <p:attrName>style.visibility</p:attrName>
                                        </p:attrNameLst>
                                      </p:cBhvr>
                                      <p:to>
                                        <p:strVal val="visible"/>
                                      </p:to>
                                    </p:set>
                                    <p:animEffect transition="in" filter="wipe(left)">
                                      <p:cBhvr>
                                        <p:cTn id="22" dur="500"/>
                                        <p:tgtEl>
                                          <p:spTgt spid="1198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9817"/>
                                        </p:tgtEl>
                                        <p:attrNameLst>
                                          <p:attrName>style.visibility</p:attrName>
                                        </p:attrNameLst>
                                      </p:cBhvr>
                                      <p:to>
                                        <p:strVal val="visible"/>
                                      </p:to>
                                    </p:set>
                                    <p:animEffect transition="in" filter="wipe(left)">
                                      <p:cBhvr>
                                        <p:cTn id="27" dur="500"/>
                                        <p:tgtEl>
                                          <p:spTgt spid="1198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autoUpdateAnimBg="0"/>
      <p:bldP spid="1198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0" name="Text Box 6"/>
          <p:cNvSpPr txBox="1">
            <a:spLocks noChangeArrowheads="1"/>
          </p:cNvSpPr>
          <p:nvPr/>
        </p:nvSpPr>
        <p:spPr bwMode="auto">
          <a:xfrm>
            <a:off x="250825" y="115888"/>
            <a:ext cx="8713788"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120000"/>
              </a:lnSpc>
            </a:pPr>
            <a:r>
              <a:rPr kumimoji="1" lang="zh-CN" altLang="en-US" dirty="0">
                <a:solidFill>
                  <a:srgbClr val="0000FF"/>
                </a:solidFill>
              </a:rPr>
              <a:t>例</a:t>
            </a:r>
            <a:r>
              <a:rPr kumimoji="1" lang="en-US" altLang="zh-CN" dirty="0">
                <a:solidFill>
                  <a:srgbClr val="0000FF"/>
                </a:solidFill>
              </a:rPr>
              <a:t>4-9</a:t>
            </a:r>
            <a:r>
              <a:rPr kumimoji="1" lang="zh-CN" altLang="en-US" dirty="0">
                <a:solidFill>
                  <a:prstClr val="black"/>
                </a:solidFill>
              </a:rPr>
              <a:t>光滑桌面上， 质量为</a:t>
            </a:r>
            <a:r>
              <a:rPr kumimoji="1" lang="en-US" altLang="zh-CN" i="1" dirty="0">
                <a:solidFill>
                  <a:prstClr val="black"/>
                </a:solidFill>
              </a:rPr>
              <a:t>m</a:t>
            </a:r>
            <a:r>
              <a:rPr kumimoji="1" lang="en-US" altLang="zh-CN" baseline="-25000" dirty="0">
                <a:solidFill>
                  <a:prstClr val="black"/>
                </a:solidFill>
              </a:rPr>
              <a:t>1</a:t>
            </a:r>
            <a:r>
              <a:rPr kumimoji="1" lang="zh-CN" altLang="en-US" dirty="0">
                <a:solidFill>
                  <a:prstClr val="black"/>
                </a:solidFill>
              </a:rPr>
              <a:t>的小球以速度</a:t>
            </a:r>
            <a:r>
              <a:rPr kumimoji="1" lang="en-US" altLang="zh-CN" i="1" dirty="0">
                <a:solidFill>
                  <a:prstClr val="black"/>
                </a:solidFill>
              </a:rPr>
              <a:t>u</a:t>
            </a:r>
            <a:r>
              <a:rPr kumimoji="1" lang="en-US" altLang="zh-CN" dirty="0">
                <a:solidFill>
                  <a:prstClr val="black"/>
                </a:solidFill>
              </a:rPr>
              <a:t> </a:t>
            </a:r>
            <a:r>
              <a:rPr kumimoji="1" lang="zh-CN" altLang="en-US" dirty="0">
                <a:solidFill>
                  <a:prstClr val="black"/>
                </a:solidFill>
              </a:rPr>
              <a:t>碰在质量为</a:t>
            </a:r>
            <a:r>
              <a:rPr kumimoji="1" lang="en-US" altLang="zh-CN" i="1" dirty="0">
                <a:solidFill>
                  <a:prstClr val="black"/>
                </a:solidFill>
              </a:rPr>
              <a:t>m</a:t>
            </a:r>
            <a:r>
              <a:rPr kumimoji="1" lang="en-US" altLang="zh-CN" baseline="-25000" dirty="0">
                <a:solidFill>
                  <a:prstClr val="black"/>
                </a:solidFill>
              </a:rPr>
              <a:t>2</a:t>
            </a:r>
            <a:r>
              <a:rPr kumimoji="1" lang="zh-CN" altLang="en-US" dirty="0">
                <a:solidFill>
                  <a:prstClr val="black"/>
                </a:solidFill>
              </a:rPr>
              <a:t>的静止小球上，</a:t>
            </a:r>
            <a:r>
              <a:rPr kumimoji="1" lang="en-US" altLang="zh-CN" i="1" dirty="0">
                <a:solidFill>
                  <a:prstClr val="black"/>
                </a:solidFill>
              </a:rPr>
              <a:t>u</a:t>
            </a:r>
            <a:r>
              <a:rPr kumimoji="1" lang="en-US" altLang="zh-CN" dirty="0">
                <a:solidFill>
                  <a:prstClr val="black"/>
                </a:solidFill>
              </a:rPr>
              <a:t> </a:t>
            </a:r>
            <a:r>
              <a:rPr kumimoji="1" lang="zh-CN" altLang="en-US" dirty="0">
                <a:solidFill>
                  <a:prstClr val="black"/>
                </a:solidFill>
              </a:rPr>
              <a:t>与两球的连心线成</a:t>
            </a:r>
            <a:r>
              <a:rPr kumimoji="1" lang="en-US" altLang="zh-CN" i="1" dirty="0">
                <a:solidFill>
                  <a:prstClr val="black"/>
                </a:solidFill>
                <a:cs typeface="Times New Roman" pitchFamily="18" charset="0"/>
              </a:rPr>
              <a:t>θ</a:t>
            </a:r>
            <a:r>
              <a:rPr kumimoji="1" lang="en-US" altLang="zh-CN" dirty="0">
                <a:solidFill>
                  <a:prstClr val="black"/>
                </a:solidFill>
                <a:cs typeface="Times New Roman" pitchFamily="18" charset="0"/>
              </a:rPr>
              <a:t> </a:t>
            </a:r>
            <a:r>
              <a:rPr kumimoji="1" lang="zh-CN" altLang="en-US" dirty="0">
                <a:solidFill>
                  <a:prstClr val="black"/>
                </a:solidFill>
              </a:rPr>
              <a:t>角</a:t>
            </a:r>
            <a:r>
              <a:rPr kumimoji="1" lang="en-US" altLang="zh-CN" dirty="0">
                <a:solidFill>
                  <a:prstClr val="black"/>
                </a:solidFill>
              </a:rPr>
              <a:t>(</a:t>
            </a:r>
            <a:r>
              <a:rPr kumimoji="1" lang="zh-CN" altLang="en-US" dirty="0">
                <a:solidFill>
                  <a:prstClr val="black"/>
                </a:solidFill>
              </a:rPr>
              <a:t>称为</a:t>
            </a:r>
            <a:r>
              <a:rPr kumimoji="1" lang="zh-CN" altLang="en-US" dirty="0">
                <a:solidFill>
                  <a:srgbClr val="0000FF"/>
                </a:solidFill>
              </a:rPr>
              <a:t>斜碰 </a:t>
            </a:r>
            <a:r>
              <a:rPr kumimoji="1" lang="en-US" altLang="zh-CN" dirty="0">
                <a:solidFill>
                  <a:srgbClr val="0000FF"/>
                </a:solidFill>
              </a:rPr>
              <a:t>oblique impact </a:t>
            </a:r>
            <a:r>
              <a:rPr kumimoji="1" lang="en-US" altLang="zh-CN" dirty="0">
                <a:solidFill>
                  <a:prstClr val="black"/>
                </a:solidFill>
              </a:rPr>
              <a:t>)</a:t>
            </a:r>
            <a:r>
              <a:rPr kumimoji="1" lang="zh-CN" altLang="en-US" dirty="0">
                <a:solidFill>
                  <a:prstClr val="black"/>
                </a:solidFill>
              </a:rPr>
              <a:t>。 设两球表面光滑， 它们相互撞击力的方向沿着两球的连心线， 已知恢复系数为</a:t>
            </a:r>
            <a:r>
              <a:rPr kumimoji="1" lang="en-US" altLang="zh-CN" i="1" dirty="0">
                <a:solidFill>
                  <a:prstClr val="black"/>
                </a:solidFill>
              </a:rPr>
              <a:t>e </a:t>
            </a:r>
            <a:r>
              <a:rPr kumimoji="1" lang="zh-CN" altLang="en-US" dirty="0">
                <a:solidFill>
                  <a:prstClr val="black"/>
                </a:solidFill>
              </a:rPr>
              <a:t>，求碰撞后两球的速度。</a:t>
            </a:r>
          </a:p>
        </p:txBody>
      </p:sp>
      <p:graphicFrame>
        <p:nvGraphicFramePr>
          <p:cNvPr id="98311" name="Object 7"/>
          <p:cNvGraphicFramePr>
            <a:graphicFrameLocks noChangeAspect="1"/>
          </p:cNvGraphicFramePr>
          <p:nvPr/>
        </p:nvGraphicFramePr>
        <p:xfrm>
          <a:off x="2384425" y="5384800"/>
          <a:ext cx="2116138" cy="1125538"/>
        </p:xfrm>
        <a:graphic>
          <a:graphicData uri="http://schemas.openxmlformats.org/presentationml/2006/ole">
            <mc:AlternateContent xmlns:mc="http://schemas.openxmlformats.org/markup-compatibility/2006">
              <mc:Choice xmlns:v="urn:schemas-microsoft-com:vml" Requires="v">
                <p:oleObj spid="_x0000_s52235" name="Equation" r:id="rId3" imgW="682920" imgH="363600" progId="Equation.3">
                  <p:embed/>
                </p:oleObj>
              </mc:Choice>
              <mc:Fallback>
                <p:oleObj name="Equation" r:id="rId3" imgW="682920" imgH="363600" progId="Equation.3">
                  <p:embed/>
                  <p:pic>
                    <p:nvPicPr>
                      <p:cNvPr id="0" name=""/>
                      <p:cNvPicPr>
                        <a:picLocks noChangeAspect="1" noChangeArrowheads="1"/>
                      </p:cNvPicPr>
                      <p:nvPr/>
                    </p:nvPicPr>
                    <p:blipFill>
                      <a:blip r:embed="rId4">
                        <a:lum bright="2000" contrast="100000"/>
                        <a:extLst>
                          <a:ext uri="{28A0092B-C50C-407E-A947-70E740481C1C}">
                            <a14:useLocalDpi xmlns:a14="http://schemas.microsoft.com/office/drawing/2010/main" val="0"/>
                          </a:ext>
                        </a:extLst>
                      </a:blip>
                      <a:srcRect/>
                      <a:stretch>
                        <a:fillRect/>
                      </a:stretch>
                    </p:blipFill>
                    <p:spPr bwMode="auto">
                      <a:xfrm>
                        <a:off x="2384425" y="5384800"/>
                        <a:ext cx="2116138" cy="1125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12" name="Object 8"/>
          <p:cNvGraphicFramePr>
            <a:graphicFrameLocks noChangeAspect="1"/>
          </p:cNvGraphicFramePr>
          <p:nvPr/>
        </p:nvGraphicFramePr>
        <p:xfrm>
          <a:off x="684213" y="4318000"/>
          <a:ext cx="4103687" cy="623888"/>
        </p:xfrm>
        <a:graphic>
          <a:graphicData uri="http://schemas.openxmlformats.org/presentationml/2006/ole">
            <mc:AlternateContent xmlns:mc="http://schemas.openxmlformats.org/markup-compatibility/2006">
              <mc:Choice xmlns:v="urn:schemas-microsoft-com:vml" Requires="v">
                <p:oleObj spid="_x0000_s52236" name="Equation" r:id="rId5" imgW="1402200" imgH="209160" progId="Equation.3">
                  <p:embed/>
                </p:oleObj>
              </mc:Choice>
              <mc:Fallback>
                <p:oleObj name="Equation" r:id="rId5" imgW="1402200" imgH="209160" progId="Equation.3">
                  <p:embed/>
                  <p:pic>
                    <p:nvPicPr>
                      <p:cNvPr id="0" name=""/>
                      <p:cNvPicPr>
                        <a:picLocks noChangeAspect="1" noChangeArrowheads="1"/>
                      </p:cNvPicPr>
                      <p:nvPr/>
                    </p:nvPicPr>
                    <p:blipFill>
                      <a:blip r:embed="rId6">
                        <a:lum bright="2000" contrast="100000"/>
                        <a:extLst>
                          <a:ext uri="{28A0092B-C50C-407E-A947-70E740481C1C}">
                            <a14:useLocalDpi xmlns:a14="http://schemas.microsoft.com/office/drawing/2010/main" val="0"/>
                          </a:ext>
                        </a:extLst>
                      </a:blip>
                      <a:srcRect/>
                      <a:stretch>
                        <a:fillRect/>
                      </a:stretch>
                    </p:blipFill>
                    <p:spPr bwMode="auto">
                      <a:xfrm>
                        <a:off x="684213" y="4318000"/>
                        <a:ext cx="4103687"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13" name="Rectangle 9"/>
          <p:cNvSpPr>
            <a:spLocks noChangeArrowheads="1"/>
          </p:cNvSpPr>
          <p:nvPr/>
        </p:nvSpPr>
        <p:spPr bwMode="auto">
          <a:xfrm>
            <a:off x="468313" y="3846513"/>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i="1">
                <a:solidFill>
                  <a:prstClr val="black"/>
                </a:solidFill>
              </a:rPr>
              <a:t>x</a:t>
            </a:r>
            <a:r>
              <a:rPr kumimoji="1" lang="zh-CN" altLang="en-US">
                <a:solidFill>
                  <a:prstClr val="black"/>
                </a:solidFill>
              </a:rPr>
              <a:t>、</a:t>
            </a:r>
            <a:r>
              <a:rPr kumimoji="1" lang="en-US" altLang="zh-CN" i="1">
                <a:solidFill>
                  <a:prstClr val="black"/>
                </a:solidFill>
              </a:rPr>
              <a:t>y</a:t>
            </a:r>
            <a:r>
              <a:rPr kumimoji="1" lang="zh-CN" altLang="en-US">
                <a:solidFill>
                  <a:prstClr val="black"/>
                </a:solidFill>
              </a:rPr>
              <a:t>方向动量分别守恒：</a:t>
            </a:r>
          </a:p>
        </p:txBody>
      </p:sp>
      <p:graphicFrame>
        <p:nvGraphicFramePr>
          <p:cNvPr id="98314" name="Object 10"/>
          <p:cNvGraphicFramePr>
            <a:graphicFrameLocks noChangeAspect="1"/>
          </p:cNvGraphicFramePr>
          <p:nvPr/>
        </p:nvGraphicFramePr>
        <p:xfrm>
          <a:off x="649288" y="4975225"/>
          <a:ext cx="3019425" cy="685800"/>
        </p:xfrm>
        <a:graphic>
          <a:graphicData uri="http://schemas.openxmlformats.org/presentationml/2006/ole">
            <mc:AlternateContent xmlns:mc="http://schemas.openxmlformats.org/markup-compatibility/2006">
              <mc:Choice xmlns:v="urn:schemas-microsoft-com:vml" Requires="v">
                <p:oleObj spid="_x0000_s52237" name="公式" r:id="rId7" imgW="983520" imgH="218160" progId="Equation.3">
                  <p:embed/>
                </p:oleObj>
              </mc:Choice>
              <mc:Fallback>
                <p:oleObj name="公式" r:id="rId7" imgW="983520" imgH="218160" progId="Equation.3">
                  <p:embed/>
                  <p:pic>
                    <p:nvPicPr>
                      <p:cNvPr id="0" name=""/>
                      <p:cNvPicPr>
                        <a:picLocks noChangeAspect="1" noChangeArrowheads="1"/>
                      </p:cNvPicPr>
                      <p:nvPr/>
                    </p:nvPicPr>
                    <p:blipFill>
                      <a:blip r:embed="rId8">
                        <a:lum bright="2000" contrast="100000"/>
                        <a:extLst>
                          <a:ext uri="{28A0092B-C50C-407E-A947-70E740481C1C}">
                            <a14:useLocalDpi xmlns:a14="http://schemas.microsoft.com/office/drawing/2010/main" val="0"/>
                          </a:ext>
                        </a:extLst>
                      </a:blip>
                      <a:srcRect/>
                      <a:stretch>
                        <a:fillRect/>
                      </a:stretch>
                    </p:blipFill>
                    <p:spPr bwMode="auto">
                      <a:xfrm>
                        <a:off x="649288" y="4975225"/>
                        <a:ext cx="301942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15" name="Text Box 11"/>
          <p:cNvSpPr txBox="1">
            <a:spLocks noChangeArrowheads="1"/>
          </p:cNvSpPr>
          <p:nvPr/>
        </p:nvSpPr>
        <p:spPr bwMode="auto">
          <a:xfrm>
            <a:off x="250825" y="277018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solidFill>
                  <a:srgbClr val="0000FF"/>
                </a:solidFill>
              </a:rPr>
              <a:t>解：</a:t>
            </a:r>
          </a:p>
        </p:txBody>
      </p:sp>
      <p:sp>
        <p:nvSpPr>
          <p:cNvPr id="98336" name="Text Box 32"/>
          <p:cNvSpPr txBox="1">
            <a:spLocks noChangeArrowheads="1"/>
          </p:cNvSpPr>
          <p:nvPr/>
        </p:nvSpPr>
        <p:spPr bwMode="auto">
          <a:xfrm>
            <a:off x="900113" y="2708275"/>
            <a:ext cx="395922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nSpc>
                <a:spcPct val="120000"/>
              </a:lnSpc>
            </a:pPr>
            <a:r>
              <a:rPr kumimoji="1" lang="zh-CN" altLang="en-US">
                <a:solidFill>
                  <a:prstClr val="black"/>
                </a:solidFill>
              </a:rPr>
              <a:t>设碰后两球速度分别为</a:t>
            </a:r>
            <a:r>
              <a:rPr kumimoji="1" lang="en-US" altLang="zh-CN" i="1">
                <a:solidFill>
                  <a:prstClr val="black"/>
                </a:solidFill>
              </a:rPr>
              <a:t>v</a:t>
            </a:r>
            <a:r>
              <a:rPr kumimoji="1" lang="en-US" altLang="zh-CN" baseline="-25000">
                <a:solidFill>
                  <a:prstClr val="black"/>
                </a:solidFill>
              </a:rPr>
              <a:t>1</a:t>
            </a:r>
            <a:r>
              <a:rPr kumimoji="1" lang="zh-CN" altLang="en-US">
                <a:solidFill>
                  <a:prstClr val="black"/>
                </a:solidFill>
              </a:rPr>
              <a:t>、</a:t>
            </a:r>
            <a:r>
              <a:rPr kumimoji="1" lang="en-US" altLang="zh-CN" i="1">
                <a:solidFill>
                  <a:prstClr val="black"/>
                </a:solidFill>
              </a:rPr>
              <a:t>v</a:t>
            </a:r>
            <a:r>
              <a:rPr kumimoji="1" lang="en-US" altLang="zh-CN" baseline="-25000">
                <a:solidFill>
                  <a:prstClr val="black"/>
                </a:solidFill>
              </a:rPr>
              <a:t>2</a:t>
            </a:r>
            <a:r>
              <a:rPr kumimoji="1" lang="en-US" altLang="zh-CN" i="1">
                <a:solidFill>
                  <a:prstClr val="black"/>
                </a:solidFill>
              </a:rPr>
              <a:t> </a:t>
            </a:r>
            <a:r>
              <a:rPr kumimoji="1" lang="zh-CN" altLang="en-US">
                <a:solidFill>
                  <a:prstClr val="black"/>
                </a:solidFill>
              </a:rPr>
              <a:t>，方向如图。</a:t>
            </a:r>
          </a:p>
        </p:txBody>
      </p:sp>
      <p:sp>
        <p:nvSpPr>
          <p:cNvPr id="98337" name="Text Box 33"/>
          <p:cNvSpPr txBox="1">
            <a:spLocks noChangeArrowheads="1"/>
          </p:cNvSpPr>
          <p:nvPr/>
        </p:nvSpPr>
        <p:spPr bwMode="auto">
          <a:xfrm>
            <a:off x="403225" y="5718175"/>
            <a:ext cx="2297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solidFill>
                  <a:prstClr val="black"/>
                </a:solidFill>
              </a:rPr>
              <a:t>恢复系数：</a:t>
            </a:r>
          </a:p>
        </p:txBody>
      </p:sp>
      <p:pic>
        <p:nvPicPr>
          <p:cNvPr id="98408" name="Picture 104" descr="图片10 cop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2297113"/>
            <a:ext cx="25114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409" name="Picture 105" descr="图片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4525" y="4221163"/>
            <a:ext cx="27432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6412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310"/>
                                        </p:tgtEl>
                                        <p:attrNameLst>
                                          <p:attrName>style.visibility</p:attrName>
                                        </p:attrNameLst>
                                      </p:cBhvr>
                                      <p:to>
                                        <p:strVal val="visible"/>
                                      </p:to>
                                    </p:set>
                                    <p:animEffect transition="in" filter="wipe(left)">
                                      <p:cBhvr>
                                        <p:cTn id="7" dur="500"/>
                                        <p:tgtEl>
                                          <p:spTgt spid="98310"/>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984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8315"/>
                                        </p:tgtEl>
                                        <p:attrNameLst>
                                          <p:attrName>style.visibility</p:attrName>
                                        </p:attrNameLst>
                                      </p:cBhvr>
                                      <p:to>
                                        <p:strVal val="visible"/>
                                      </p:to>
                                    </p:set>
                                    <p:animEffect transition="in" filter="wipe(left)">
                                      <p:cBhvr>
                                        <p:cTn id="15" dur="500"/>
                                        <p:tgtEl>
                                          <p:spTgt spid="983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8336"/>
                                        </p:tgtEl>
                                        <p:attrNameLst>
                                          <p:attrName>style.visibility</p:attrName>
                                        </p:attrNameLst>
                                      </p:cBhvr>
                                      <p:to>
                                        <p:strVal val="visible"/>
                                      </p:to>
                                    </p:set>
                                    <p:animEffect transition="in" filter="wipe(left)">
                                      <p:cBhvr>
                                        <p:cTn id="20" dur="500"/>
                                        <p:tgtEl>
                                          <p:spTgt spid="9833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840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8313"/>
                                        </p:tgtEl>
                                        <p:attrNameLst>
                                          <p:attrName>style.visibility</p:attrName>
                                        </p:attrNameLst>
                                      </p:cBhvr>
                                      <p:to>
                                        <p:strVal val="visible"/>
                                      </p:to>
                                    </p:set>
                                    <p:animEffect transition="in" filter="wipe(left)">
                                      <p:cBhvr>
                                        <p:cTn id="29" dur="500"/>
                                        <p:tgtEl>
                                          <p:spTgt spid="98313"/>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98312"/>
                                        </p:tgtEl>
                                        <p:attrNameLst>
                                          <p:attrName>style.visibility</p:attrName>
                                        </p:attrNameLst>
                                      </p:cBhvr>
                                      <p:to>
                                        <p:strVal val="visible"/>
                                      </p:to>
                                    </p:set>
                                    <p:animEffect transition="in" filter="wipe(left)">
                                      <p:cBhvr>
                                        <p:cTn id="33" dur="500"/>
                                        <p:tgtEl>
                                          <p:spTgt spid="98312"/>
                                        </p:tgtEl>
                                      </p:cBhvr>
                                    </p:animEffect>
                                  </p:childTnLst>
                                </p:cTn>
                              </p:par>
                            </p:childTnLst>
                          </p:cTn>
                        </p:par>
                        <p:par>
                          <p:cTn id="34" fill="hold" nodeType="afterGroup">
                            <p:stCondLst>
                              <p:cond delay="1000"/>
                            </p:stCondLst>
                            <p:childTnLst>
                              <p:par>
                                <p:cTn id="35" presetID="22" presetClass="entr" presetSubtype="8" fill="hold" nodeType="afterEffect">
                                  <p:stCondLst>
                                    <p:cond delay="0"/>
                                  </p:stCondLst>
                                  <p:childTnLst>
                                    <p:set>
                                      <p:cBhvr>
                                        <p:cTn id="36" dur="1" fill="hold">
                                          <p:stCondLst>
                                            <p:cond delay="0"/>
                                          </p:stCondLst>
                                        </p:cTn>
                                        <p:tgtEl>
                                          <p:spTgt spid="98314"/>
                                        </p:tgtEl>
                                        <p:attrNameLst>
                                          <p:attrName>style.visibility</p:attrName>
                                        </p:attrNameLst>
                                      </p:cBhvr>
                                      <p:to>
                                        <p:strVal val="visible"/>
                                      </p:to>
                                    </p:set>
                                    <p:animEffect transition="in" filter="wipe(left)">
                                      <p:cBhvr>
                                        <p:cTn id="37" dur="500"/>
                                        <p:tgtEl>
                                          <p:spTgt spid="983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8337"/>
                                        </p:tgtEl>
                                        <p:attrNameLst>
                                          <p:attrName>style.visibility</p:attrName>
                                        </p:attrNameLst>
                                      </p:cBhvr>
                                      <p:to>
                                        <p:strVal val="visible"/>
                                      </p:to>
                                    </p:set>
                                    <p:animEffect transition="in" filter="wipe(left)">
                                      <p:cBhvr>
                                        <p:cTn id="42" dur="500"/>
                                        <p:tgtEl>
                                          <p:spTgt spid="98337"/>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98311"/>
                                        </p:tgtEl>
                                        <p:attrNameLst>
                                          <p:attrName>style.visibility</p:attrName>
                                        </p:attrNameLst>
                                      </p:cBhvr>
                                      <p:to>
                                        <p:strVal val="visible"/>
                                      </p:to>
                                    </p:set>
                                    <p:animEffect transition="in" filter="wipe(left)">
                                      <p:cBhvr>
                                        <p:cTn id="46" dur="500"/>
                                        <p:tgtEl>
                                          <p:spTgt spid="98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0" grpId="0" autoUpdateAnimBg="0"/>
      <p:bldP spid="98313" grpId="0" autoUpdateAnimBg="0"/>
      <p:bldP spid="98315" grpId="0" autoUpdateAnimBg="0"/>
      <p:bldP spid="98336" grpId="0" autoUpdateAnimBg="0"/>
      <p:bldP spid="9833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9" name="Picture 207" descr="c:\users\jie ma\appdata\roaming\360se6\User Data\temp\u=2147663503,604775492&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4653136"/>
            <a:ext cx="2567186" cy="1711458"/>
          </a:xfrm>
          <a:prstGeom prst="rect">
            <a:avLst/>
          </a:prstGeom>
          <a:noFill/>
          <a:extLst>
            <a:ext uri="{909E8E84-426E-40DD-AFC4-6F175D3DCCD1}">
              <a14:hiddenFill xmlns:a14="http://schemas.microsoft.com/office/drawing/2010/main">
                <a:solidFill>
                  <a:srgbClr val="FFFFFF"/>
                </a:solidFill>
              </a14:hiddenFill>
            </a:ext>
          </a:extLst>
        </p:spPr>
      </p:pic>
      <p:sp>
        <p:nvSpPr>
          <p:cNvPr id="99381" name="Rectangle 53"/>
          <p:cNvSpPr>
            <a:spLocks noChangeArrowheads="1"/>
          </p:cNvSpPr>
          <p:nvPr/>
        </p:nvSpPr>
        <p:spPr bwMode="auto">
          <a:xfrm>
            <a:off x="1619374" y="4077072"/>
            <a:ext cx="619283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120000"/>
              </a:lnSpc>
            </a:pPr>
            <a:r>
              <a:rPr kumimoji="1" lang="zh-CN" altLang="en-US" dirty="0">
                <a:solidFill>
                  <a:srgbClr val="1F497D"/>
                </a:solidFill>
              </a:rPr>
              <a:t>两个质量相等的小球发生弹性斜碰： </a:t>
            </a:r>
          </a:p>
          <a:p>
            <a:pPr eaLnBrk="1" hangingPunct="1"/>
            <a:r>
              <a:rPr kumimoji="1" lang="zh-CN" altLang="en-US" dirty="0">
                <a:solidFill>
                  <a:srgbClr val="1F497D"/>
                </a:solidFill>
              </a:rPr>
              <a:t>    </a:t>
            </a:r>
            <a:r>
              <a:rPr kumimoji="1" lang="en-US" altLang="zh-CN" i="1" dirty="0">
                <a:solidFill>
                  <a:srgbClr val="1F497D"/>
                </a:solidFill>
              </a:rPr>
              <a:t>m</a:t>
            </a:r>
            <a:r>
              <a:rPr kumimoji="1" lang="en-US" altLang="zh-CN" baseline="-25000" dirty="0">
                <a:solidFill>
                  <a:srgbClr val="1F497D"/>
                </a:solidFill>
              </a:rPr>
              <a:t>1</a:t>
            </a:r>
            <a:r>
              <a:rPr kumimoji="1" lang="en-US" altLang="zh-CN" dirty="0">
                <a:solidFill>
                  <a:srgbClr val="1F497D"/>
                </a:solidFill>
              </a:rPr>
              <a:t>=</a:t>
            </a:r>
            <a:r>
              <a:rPr kumimoji="1" lang="en-US" altLang="zh-CN" i="1" dirty="0">
                <a:solidFill>
                  <a:srgbClr val="1F497D"/>
                </a:solidFill>
              </a:rPr>
              <a:t>m</a:t>
            </a:r>
            <a:r>
              <a:rPr kumimoji="1" lang="en-US" altLang="zh-CN" baseline="-25000" dirty="0">
                <a:solidFill>
                  <a:srgbClr val="1F497D"/>
                </a:solidFill>
              </a:rPr>
              <a:t>2</a:t>
            </a:r>
            <a:r>
              <a:rPr kumimoji="1" lang="en-US" altLang="zh-CN" dirty="0">
                <a:solidFill>
                  <a:srgbClr val="1F497D"/>
                </a:solidFill>
              </a:rPr>
              <a:t> ,   </a:t>
            </a:r>
            <a:r>
              <a:rPr kumimoji="1" lang="en-US" altLang="zh-CN" i="1" dirty="0">
                <a:solidFill>
                  <a:srgbClr val="1F497D"/>
                </a:solidFill>
                <a:sym typeface="Symbol" pitchFamily="18" charset="2"/>
              </a:rPr>
              <a:t>e </a:t>
            </a:r>
            <a:r>
              <a:rPr kumimoji="1" lang="en-US" altLang="zh-CN" dirty="0">
                <a:solidFill>
                  <a:srgbClr val="1F497D"/>
                </a:solidFill>
                <a:sym typeface="Symbol" pitchFamily="18" charset="2"/>
              </a:rPr>
              <a:t>=1 </a:t>
            </a:r>
            <a:r>
              <a:rPr kumimoji="1" lang="zh-CN" altLang="en-US" dirty="0">
                <a:solidFill>
                  <a:srgbClr val="1F497D"/>
                </a:solidFill>
                <a:sym typeface="Symbol" pitchFamily="18" charset="2"/>
              </a:rPr>
              <a:t>时，有：</a:t>
            </a:r>
            <a:endParaRPr kumimoji="1" lang="zh-CN" altLang="en-US" baseline="-25000" dirty="0">
              <a:solidFill>
                <a:srgbClr val="1F497D"/>
              </a:solidFill>
            </a:endParaRPr>
          </a:p>
        </p:txBody>
      </p:sp>
      <p:graphicFrame>
        <p:nvGraphicFramePr>
          <p:cNvPr id="99382" name="Object 54"/>
          <p:cNvGraphicFramePr>
            <a:graphicFrameLocks noChangeAspect="1"/>
          </p:cNvGraphicFramePr>
          <p:nvPr/>
        </p:nvGraphicFramePr>
        <p:xfrm>
          <a:off x="900113" y="1125538"/>
          <a:ext cx="3873500" cy="1176337"/>
        </p:xfrm>
        <a:graphic>
          <a:graphicData uri="http://schemas.openxmlformats.org/presentationml/2006/ole">
            <mc:AlternateContent xmlns:mc="http://schemas.openxmlformats.org/markup-compatibility/2006">
              <mc:Choice xmlns:v="urn:schemas-microsoft-com:vml" Requires="v">
                <p:oleObj spid="_x0000_s53268" name="Equation" r:id="rId4" imgW="1347840" imgH="399960" progId="Equation.3">
                  <p:embed/>
                </p:oleObj>
              </mc:Choice>
              <mc:Fallback>
                <p:oleObj name="Equation" r:id="rId4" imgW="1347840" imgH="399960" progId="Equation.3">
                  <p:embed/>
                  <p:pic>
                    <p:nvPicPr>
                      <p:cNvPr id="0" name=""/>
                      <p:cNvPicPr>
                        <a:picLocks noChangeAspect="1" noChangeArrowheads="1"/>
                      </p:cNvPicPr>
                      <p:nvPr/>
                    </p:nvPicPr>
                    <p:blipFill>
                      <a:blip r:embed="rId5">
                        <a:lum bright="20000" contrast="100000"/>
                        <a:extLst>
                          <a:ext uri="{28A0092B-C50C-407E-A947-70E740481C1C}">
                            <a14:useLocalDpi xmlns:a14="http://schemas.microsoft.com/office/drawing/2010/main" val="0"/>
                          </a:ext>
                        </a:extLst>
                      </a:blip>
                      <a:srcRect/>
                      <a:stretch>
                        <a:fillRect/>
                      </a:stretch>
                    </p:blipFill>
                    <p:spPr bwMode="auto">
                      <a:xfrm>
                        <a:off x="900113" y="1125538"/>
                        <a:ext cx="3873500" cy="1176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83" name="Object 55"/>
          <p:cNvGraphicFramePr>
            <a:graphicFrameLocks noChangeAspect="1"/>
          </p:cNvGraphicFramePr>
          <p:nvPr/>
        </p:nvGraphicFramePr>
        <p:xfrm>
          <a:off x="5795963" y="1341438"/>
          <a:ext cx="2381250" cy="685800"/>
        </p:xfrm>
        <a:graphic>
          <a:graphicData uri="http://schemas.openxmlformats.org/presentationml/2006/ole">
            <mc:AlternateContent xmlns:mc="http://schemas.openxmlformats.org/markup-compatibility/2006">
              <mc:Choice xmlns:v="urn:schemas-microsoft-com:vml" Requires="v">
                <p:oleObj spid="_x0000_s53269" name="Equation" r:id="rId6" imgW="792360" imgH="218160" progId="Equation.3">
                  <p:embed/>
                </p:oleObj>
              </mc:Choice>
              <mc:Fallback>
                <p:oleObj name="Equation" r:id="rId6" imgW="792360" imgH="218160" progId="Equation.3">
                  <p:embed/>
                  <p:pic>
                    <p:nvPicPr>
                      <p:cNvPr id="0" name=""/>
                      <p:cNvPicPr>
                        <a:picLocks noChangeAspect="1" noChangeArrowheads="1"/>
                      </p:cNvPicPr>
                      <p:nvPr/>
                    </p:nvPicPr>
                    <p:blipFill>
                      <a:blip r:embed="rId7">
                        <a:lum bright="2000" contrast="100000"/>
                        <a:extLst>
                          <a:ext uri="{28A0092B-C50C-407E-A947-70E740481C1C}">
                            <a14:useLocalDpi xmlns:a14="http://schemas.microsoft.com/office/drawing/2010/main" val="0"/>
                          </a:ext>
                        </a:extLst>
                      </a:blip>
                      <a:srcRect/>
                      <a:stretch>
                        <a:fillRect/>
                      </a:stretch>
                    </p:blipFill>
                    <p:spPr bwMode="auto">
                      <a:xfrm>
                        <a:off x="5795963" y="1341438"/>
                        <a:ext cx="238125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84" name="Object 56"/>
          <p:cNvGraphicFramePr>
            <a:graphicFrameLocks noChangeAspect="1"/>
          </p:cNvGraphicFramePr>
          <p:nvPr/>
        </p:nvGraphicFramePr>
        <p:xfrm>
          <a:off x="5651500" y="2636838"/>
          <a:ext cx="2665413" cy="725487"/>
        </p:xfrm>
        <a:graphic>
          <a:graphicData uri="http://schemas.openxmlformats.org/presentationml/2006/ole">
            <mc:AlternateContent xmlns:mc="http://schemas.openxmlformats.org/markup-compatibility/2006">
              <mc:Choice xmlns:v="urn:schemas-microsoft-com:vml" Requires="v">
                <p:oleObj spid="_x0000_s53270" name="公式" r:id="rId8" imgW="926698" imgH="253890" progId="Equation.3">
                  <p:embed/>
                </p:oleObj>
              </mc:Choice>
              <mc:Fallback>
                <p:oleObj name="公式" r:id="rId8" imgW="926698" imgH="253890" progId="Equation.3">
                  <p:embed/>
                  <p:pic>
                    <p:nvPicPr>
                      <p:cNvPr id="0" name=""/>
                      <p:cNvPicPr>
                        <a:picLocks noChangeAspect="1" noChangeArrowheads="1"/>
                      </p:cNvPicPr>
                      <p:nvPr/>
                    </p:nvPicPr>
                    <p:blipFill>
                      <a:blip r:embed="rId9">
                        <a:lum bright="2000" contrast="100000"/>
                        <a:extLst>
                          <a:ext uri="{28A0092B-C50C-407E-A947-70E740481C1C}">
                            <a14:useLocalDpi xmlns:a14="http://schemas.microsoft.com/office/drawing/2010/main" val="0"/>
                          </a:ext>
                        </a:extLst>
                      </a:blip>
                      <a:srcRect/>
                      <a:stretch>
                        <a:fillRect/>
                      </a:stretch>
                    </p:blipFill>
                    <p:spPr bwMode="auto">
                      <a:xfrm>
                        <a:off x="5651500" y="2636838"/>
                        <a:ext cx="2665413"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85" name="Object 57"/>
          <p:cNvGraphicFramePr>
            <a:graphicFrameLocks noChangeAspect="1"/>
          </p:cNvGraphicFramePr>
          <p:nvPr/>
        </p:nvGraphicFramePr>
        <p:xfrm>
          <a:off x="5651500" y="3357563"/>
          <a:ext cx="1441450" cy="635000"/>
        </p:xfrm>
        <a:graphic>
          <a:graphicData uri="http://schemas.openxmlformats.org/presentationml/2006/ole">
            <mc:AlternateContent xmlns:mc="http://schemas.openxmlformats.org/markup-compatibility/2006">
              <mc:Choice xmlns:v="urn:schemas-microsoft-com:vml" Requires="v">
                <p:oleObj spid="_x0000_s53271" name="公式" r:id="rId10" imgW="520700" imgH="228600" progId="Equation.3">
                  <p:embed/>
                </p:oleObj>
              </mc:Choice>
              <mc:Fallback>
                <p:oleObj name="公式" r:id="rId10" imgW="520700" imgH="228600" progId="Equation.3">
                  <p:embed/>
                  <p:pic>
                    <p:nvPicPr>
                      <p:cNvPr id="0" name=""/>
                      <p:cNvPicPr>
                        <a:picLocks noChangeAspect="1" noChangeArrowheads="1"/>
                      </p:cNvPicPr>
                      <p:nvPr/>
                    </p:nvPicPr>
                    <p:blipFill>
                      <a:blip r:embed="rId11">
                        <a:lum bright="2000" contrast="100000"/>
                        <a:extLst>
                          <a:ext uri="{28A0092B-C50C-407E-A947-70E740481C1C}">
                            <a14:useLocalDpi xmlns:a14="http://schemas.microsoft.com/office/drawing/2010/main" val="0"/>
                          </a:ext>
                        </a:extLst>
                      </a:blip>
                      <a:srcRect/>
                      <a:stretch>
                        <a:fillRect/>
                      </a:stretch>
                    </p:blipFill>
                    <p:spPr bwMode="auto">
                      <a:xfrm>
                        <a:off x="5651500" y="3357563"/>
                        <a:ext cx="144145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86" name="Object 58"/>
          <p:cNvGraphicFramePr>
            <a:graphicFrameLocks noChangeAspect="1"/>
          </p:cNvGraphicFramePr>
          <p:nvPr/>
        </p:nvGraphicFramePr>
        <p:xfrm>
          <a:off x="900113" y="2420938"/>
          <a:ext cx="3441700" cy="1168400"/>
        </p:xfrm>
        <a:graphic>
          <a:graphicData uri="http://schemas.openxmlformats.org/presentationml/2006/ole">
            <mc:AlternateContent xmlns:mc="http://schemas.openxmlformats.org/markup-compatibility/2006">
              <mc:Choice xmlns:v="urn:schemas-microsoft-com:vml" Requires="v">
                <p:oleObj spid="_x0000_s53272" name="Equation" r:id="rId12" imgW="1202040" imgH="399960" progId="Equation.3">
                  <p:embed/>
                </p:oleObj>
              </mc:Choice>
              <mc:Fallback>
                <p:oleObj name="Equation" r:id="rId12" imgW="1202040" imgH="399960" progId="Equation.3">
                  <p:embed/>
                  <p:pic>
                    <p:nvPicPr>
                      <p:cNvPr id="0" name=""/>
                      <p:cNvPicPr>
                        <a:picLocks noChangeAspect="1" noChangeArrowheads="1"/>
                      </p:cNvPicPr>
                      <p:nvPr/>
                    </p:nvPicPr>
                    <p:blipFill>
                      <a:blip r:embed="rId13">
                        <a:lum bright="2000" contrast="100000"/>
                        <a:extLst>
                          <a:ext uri="{28A0092B-C50C-407E-A947-70E740481C1C}">
                            <a14:useLocalDpi xmlns:a14="http://schemas.microsoft.com/office/drawing/2010/main" val="0"/>
                          </a:ext>
                        </a:extLst>
                      </a:blip>
                      <a:srcRect/>
                      <a:stretch>
                        <a:fillRect/>
                      </a:stretch>
                    </p:blipFill>
                    <p:spPr bwMode="auto">
                      <a:xfrm>
                        <a:off x="900113" y="2420938"/>
                        <a:ext cx="344170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87" name="Object 59"/>
          <p:cNvGraphicFramePr>
            <a:graphicFrameLocks noChangeAspect="1"/>
          </p:cNvGraphicFramePr>
          <p:nvPr>
            <p:extLst>
              <p:ext uri="{D42A27DB-BD31-4B8C-83A1-F6EECF244321}">
                <p14:modId xmlns:p14="http://schemas.microsoft.com/office/powerpoint/2010/main" val="2955777447"/>
              </p:ext>
            </p:extLst>
          </p:nvPr>
        </p:nvGraphicFramePr>
        <p:xfrm>
          <a:off x="2554412" y="5589588"/>
          <a:ext cx="2808287" cy="631825"/>
        </p:xfrm>
        <a:graphic>
          <a:graphicData uri="http://schemas.openxmlformats.org/presentationml/2006/ole">
            <mc:AlternateContent xmlns:mc="http://schemas.openxmlformats.org/markup-compatibility/2006">
              <mc:Choice xmlns:v="urn:schemas-microsoft-com:vml" Requires="v">
                <p:oleObj spid="_x0000_s53273" name="Equation" r:id="rId14" imgW="1016000" imgH="228600" progId="Equation.3">
                  <p:embed/>
                </p:oleObj>
              </mc:Choice>
              <mc:Fallback>
                <p:oleObj name="Equation" r:id="rId14" imgW="1016000" imgH="228600" progId="Equation.3">
                  <p:embed/>
                  <p:pic>
                    <p:nvPicPr>
                      <p:cNvPr id="0" name=""/>
                      <p:cNvPicPr>
                        <a:picLocks noChangeAspect="1" noChangeArrowheads="1"/>
                      </p:cNvPicPr>
                      <p:nvPr/>
                    </p:nvPicPr>
                    <p:blipFill>
                      <a:blip r:embed="rId15">
                        <a:lum contrast="100000"/>
                        <a:extLst>
                          <a:ext uri="{28A0092B-C50C-407E-A947-70E740481C1C}">
                            <a14:useLocalDpi xmlns:a14="http://schemas.microsoft.com/office/drawing/2010/main" val="0"/>
                          </a:ext>
                        </a:extLst>
                      </a:blip>
                      <a:srcRect/>
                      <a:stretch>
                        <a:fillRect/>
                      </a:stretch>
                    </p:blipFill>
                    <p:spPr bwMode="auto">
                      <a:xfrm>
                        <a:off x="2554412" y="5589588"/>
                        <a:ext cx="2808287"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88" name="Text Box 60"/>
          <p:cNvSpPr txBox="1">
            <a:spLocks noChangeArrowheads="1"/>
          </p:cNvSpPr>
          <p:nvPr/>
        </p:nvSpPr>
        <p:spPr bwMode="auto">
          <a:xfrm>
            <a:off x="395288" y="404813"/>
            <a:ext cx="4897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solidFill>
                  <a:prstClr val="black"/>
                </a:solidFill>
              </a:rPr>
              <a:t>联立三个方程后求解，得：</a:t>
            </a:r>
          </a:p>
        </p:txBody>
      </p:sp>
      <p:sp>
        <p:nvSpPr>
          <p:cNvPr id="99389" name="AutoShape 61"/>
          <p:cNvSpPr>
            <a:spLocks noChangeArrowheads="1"/>
          </p:cNvSpPr>
          <p:nvPr/>
        </p:nvSpPr>
        <p:spPr bwMode="auto">
          <a:xfrm>
            <a:off x="179512" y="4292600"/>
            <a:ext cx="1223962" cy="762000"/>
          </a:xfrm>
          <a:prstGeom prst="horizontalScroll">
            <a:avLst>
              <a:gd name="adj" fmla="val 12500"/>
            </a:avLst>
          </a:prstGeom>
          <a:solidFill>
            <a:schemeClr val="accent1"/>
          </a:solidFill>
          <a:ln w="952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eaLnBrk="1" hangingPunct="1"/>
            <a:r>
              <a:rPr kumimoji="1" lang="zh-CN" altLang="en-US">
                <a:solidFill>
                  <a:srgbClr val="FF0000"/>
                </a:solidFill>
              </a:rPr>
              <a:t>讨论</a:t>
            </a:r>
          </a:p>
        </p:txBody>
      </p:sp>
      <p:sp>
        <p:nvSpPr>
          <p:cNvPr id="99394" name="AutoShape 66"/>
          <p:cNvSpPr>
            <a:spLocks noChangeArrowheads="1"/>
          </p:cNvSpPr>
          <p:nvPr/>
        </p:nvSpPr>
        <p:spPr bwMode="auto">
          <a:xfrm>
            <a:off x="4787900" y="2924175"/>
            <a:ext cx="647700" cy="144463"/>
          </a:xfrm>
          <a:prstGeom prst="rightArrow">
            <a:avLst>
              <a:gd name="adj1" fmla="val 50000"/>
              <a:gd name="adj2" fmla="val 112088"/>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solidFill>
                <a:prstClr val="black"/>
              </a:solidFill>
            </a:endParaRPr>
          </a:p>
        </p:txBody>
      </p:sp>
    </p:spTree>
    <p:extLst>
      <p:ext uri="{BB962C8B-B14F-4D97-AF65-F5344CB8AC3E}">
        <p14:creationId xmlns:p14="http://schemas.microsoft.com/office/powerpoint/2010/main" val="31528716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9388"/>
                                        </p:tgtEl>
                                        <p:attrNameLst>
                                          <p:attrName>style.visibility</p:attrName>
                                        </p:attrNameLst>
                                      </p:cBhvr>
                                      <p:to>
                                        <p:strVal val="visible"/>
                                      </p:to>
                                    </p:set>
                                    <p:animEffect transition="in" filter="wipe(left)">
                                      <p:cBhvr>
                                        <p:cTn id="7" dur="500"/>
                                        <p:tgtEl>
                                          <p:spTgt spid="99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9382"/>
                                        </p:tgtEl>
                                        <p:attrNameLst>
                                          <p:attrName>style.visibility</p:attrName>
                                        </p:attrNameLst>
                                      </p:cBhvr>
                                      <p:to>
                                        <p:strVal val="visible"/>
                                      </p:to>
                                    </p:set>
                                    <p:animEffect transition="in" filter="wipe(left)">
                                      <p:cBhvr>
                                        <p:cTn id="12" dur="500"/>
                                        <p:tgtEl>
                                          <p:spTgt spid="99382"/>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99383"/>
                                        </p:tgtEl>
                                        <p:attrNameLst>
                                          <p:attrName>style.visibility</p:attrName>
                                        </p:attrNameLst>
                                      </p:cBhvr>
                                      <p:to>
                                        <p:strVal val="visible"/>
                                      </p:to>
                                    </p:set>
                                    <p:animEffect transition="in" filter="wipe(left)">
                                      <p:cBhvr>
                                        <p:cTn id="16" dur="500"/>
                                        <p:tgtEl>
                                          <p:spTgt spid="99383"/>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99386"/>
                                        </p:tgtEl>
                                        <p:attrNameLst>
                                          <p:attrName>style.visibility</p:attrName>
                                        </p:attrNameLst>
                                      </p:cBhvr>
                                      <p:to>
                                        <p:strVal val="visible"/>
                                      </p:to>
                                    </p:set>
                                    <p:animEffect transition="in" filter="wipe(left)">
                                      <p:cBhvr>
                                        <p:cTn id="20" dur="500"/>
                                        <p:tgtEl>
                                          <p:spTgt spid="9938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9394"/>
                                        </p:tgtEl>
                                        <p:attrNameLst>
                                          <p:attrName>style.visibility</p:attrName>
                                        </p:attrNameLst>
                                      </p:cBhvr>
                                      <p:to>
                                        <p:strVal val="visible"/>
                                      </p:to>
                                    </p:set>
                                    <p:animEffect transition="in" filter="wipe(left)">
                                      <p:cBhvr>
                                        <p:cTn id="25" dur="500"/>
                                        <p:tgtEl>
                                          <p:spTgt spid="99394"/>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99384"/>
                                        </p:tgtEl>
                                        <p:attrNameLst>
                                          <p:attrName>style.visibility</p:attrName>
                                        </p:attrNameLst>
                                      </p:cBhvr>
                                      <p:to>
                                        <p:strVal val="visible"/>
                                      </p:to>
                                    </p:set>
                                    <p:animEffect transition="in" filter="wipe(left)">
                                      <p:cBhvr>
                                        <p:cTn id="29" dur="500"/>
                                        <p:tgtEl>
                                          <p:spTgt spid="99384"/>
                                        </p:tgtEl>
                                      </p:cBhvr>
                                    </p:animEffect>
                                  </p:childTnLst>
                                </p:cTn>
                              </p:par>
                            </p:childTnLst>
                          </p:cTn>
                        </p:par>
                        <p:par>
                          <p:cTn id="30" fill="hold" nodeType="afterGroup">
                            <p:stCondLst>
                              <p:cond delay="1000"/>
                            </p:stCondLst>
                            <p:childTnLst>
                              <p:par>
                                <p:cTn id="31" presetID="22" presetClass="entr" presetSubtype="8" fill="hold" nodeType="afterEffect">
                                  <p:stCondLst>
                                    <p:cond delay="0"/>
                                  </p:stCondLst>
                                  <p:childTnLst>
                                    <p:set>
                                      <p:cBhvr>
                                        <p:cTn id="32" dur="1" fill="hold">
                                          <p:stCondLst>
                                            <p:cond delay="0"/>
                                          </p:stCondLst>
                                        </p:cTn>
                                        <p:tgtEl>
                                          <p:spTgt spid="99385"/>
                                        </p:tgtEl>
                                        <p:attrNameLst>
                                          <p:attrName>style.visibility</p:attrName>
                                        </p:attrNameLst>
                                      </p:cBhvr>
                                      <p:to>
                                        <p:strVal val="visible"/>
                                      </p:to>
                                    </p:set>
                                    <p:animEffect transition="in" filter="wipe(left)">
                                      <p:cBhvr>
                                        <p:cTn id="33" dur="500"/>
                                        <p:tgtEl>
                                          <p:spTgt spid="9938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9389"/>
                                        </p:tgtEl>
                                        <p:attrNameLst>
                                          <p:attrName>style.visibility</p:attrName>
                                        </p:attrNameLst>
                                      </p:cBhvr>
                                      <p:to>
                                        <p:strVal val="visible"/>
                                      </p:to>
                                    </p:set>
                                    <p:animEffect transition="in" filter="wipe(left)">
                                      <p:cBhvr>
                                        <p:cTn id="38" dur="500"/>
                                        <p:tgtEl>
                                          <p:spTgt spid="9938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9381"/>
                                        </p:tgtEl>
                                        <p:attrNameLst>
                                          <p:attrName>style.visibility</p:attrName>
                                        </p:attrNameLst>
                                      </p:cBhvr>
                                      <p:to>
                                        <p:strVal val="visible"/>
                                      </p:to>
                                    </p:set>
                                    <p:animEffect transition="in" filter="wipe(left)">
                                      <p:cBhvr>
                                        <p:cTn id="43" dur="500"/>
                                        <p:tgtEl>
                                          <p:spTgt spid="9938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99387"/>
                                        </p:tgtEl>
                                        <p:attrNameLst>
                                          <p:attrName>style.visibility</p:attrName>
                                        </p:attrNameLst>
                                      </p:cBhvr>
                                      <p:to>
                                        <p:strVal val="visible"/>
                                      </p:to>
                                    </p:set>
                                    <p:animEffect transition="in" filter="wipe(left)">
                                      <p:cBhvr>
                                        <p:cTn id="48" dur="500"/>
                                        <p:tgtEl>
                                          <p:spTgt spid="99387"/>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49359"/>
                                        </p:tgtEl>
                                        <p:attrNameLst>
                                          <p:attrName>style.visibility</p:attrName>
                                        </p:attrNameLst>
                                      </p:cBhvr>
                                      <p:to>
                                        <p:strVal val="visible"/>
                                      </p:to>
                                    </p:set>
                                    <p:animEffect transition="in" filter="circle(in)">
                                      <p:cBhvr>
                                        <p:cTn id="53" dur="2000"/>
                                        <p:tgtEl>
                                          <p:spTgt spid="49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81" grpId="0" autoUpdateAnimBg="0"/>
      <p:bldP spid="99388" grpId="0" autoUpdateAnimBg="0"/>
      <p:bldP spid="99389" grpId="0" animBg="1"/>
      <p:bldP spid="9939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76" name="文本框 125975"/>
          <p:cNvSpPr txBox="1"/>
          <p:nvPr/>
        </p:nvSpPr>
        <p:spPr>
          <a:xfrm>
            <a:off x="533400" y="937895"/>
            <a:ext cx="2895600" cy="583565"/>
          </a:xfrm>
          <a:prstGeom prst="rect">
            <a:avLst/>
          </a:prstGeom>
          <a:noFill/>
          <a:ln w="9525">
            <a:noFill/>
          </a:ln>
        </p:spPr>
        <p:txBody>
          <a:bodyPr>
            <a:spAutoFit/>
          </a:bodyPr>
          <a:lstStyle/>
          <a:p>
            <a:pPr>
              <a:spcBef>
                <a:spcPct val="50000"/>
              </a:spcBef>
              <a:buClr>
                <a:schemeClr val="bg1"/>
              </a:buClr>
            </a:pPr>
            <a:r>
              <a:rPr lang="zh-CN" altLang="en-US" sz="3200" dirty="0">
                <a:solidFill>
                  <a:schemeClr val="tx2"/>
                </a:solidFill>
                <a:latin typeface="Times New Roman" panose="02020603050405020304" pitchFamily="18" charset="0"/>
                <a:ea typeface="黑体" panose="02010609060101010101" pitchFamily="49" charset="-122"/>
              </a:rPr>
              <a:t>三</a:t>
            </a:r>
            <a:r>
              <a:rPr lang="en-US" altLang="zh-CN" sz="3200" dirty="0">
                <a:solidFill>
                  <a:schemeClr val="tx2"/>
                </a:solidFill>
                <a:latin typeface="Times New Roman" panose="02020603050405020304" pitchFamily="18" charset="0"/>
                <a:ea typeface="黑体" panose="02010609060101010101" pitchFamily="49" charset="-122"/>
              </a:rPr>
              <a:t>. </a:t>
            </a:r>
            <a:r>
              <a:rPr lang="zh-CN" altLang="en-US" sz="3200" dirty="0">
                <a:solidFill>
                  <a:schemeClr val="tx2"/>
                </a:solidFill>
                <a:latin typeface="Times New Roman" panose="02020603050405020304" pitchFamily="18" charset="0"/>
                <a:ea typeface="黑体" panose="02010609060101010101" pitchFamily="49" charset="-122"/>
              </a:rPr>
              <a:t>合力的功</a:t>
            </a:r>
            <a:endParaRPr lang="zh-CN" altLang="en-US" sz="3200">
              <a:solidFill>
                <a:schemeClr val="tx2"/>
              </a:solidFill>
              <a:latin typeface="Times New Roman" panose="02020603050405020304" pitchFamily="18" charset="0"/>
              <a:ea typeface="黑体" panose="02010609060101010101" pitchFamily="49" charset="-122"/>
            </a:endParaRPr>
          </a:p>
        </p:txBody>
      </p:sp>
      <p:graphicFrame>
        <p:nvGraphicFramePr>
          <p:cNvPr id="125979" name="内容占位符 125978"/>
          <p:cNvGraphicFramePr>
            <a:graphicFrameLocks noGrp="1"/>
          </p:cNvGraphicFramePr>
          <p:nvPr>
            <p:ph idx="1"/>
          </p:nvPr>
        </p:nvGraphicFramePr>
        <p:xfrm>
          <a:off x="1064895" y="2056289"/>
          <a:ext cx="6557010" cy="2448560"/>
        </p:xfrm>
        <a:graphic>
          <a:graphicData uri="http://schemas.openxmlformats.org/presentationml/2006/ole">
            <mc:AlternateContent xmlns:mc="http://schemas.openxmlformats.org/markup-compatibility/2006">
              <mc:Choice xmlns:v="urn:schemas-microsoft-com:vml" Requires="v">
                <p:oleObj spid="_x0000_s5153" r:id="rId3" imgW="2413000" imgH="901700" progId="Equation.3">
                  <p:embed/>
                </p:oleObj>
              </mc:Choice>
              <mc:Fallback>
                <p:oleObj r:id="rId3" imgW="2413000" imgH="901700" progId="Equation.3">
                  <p:embed/>
                  <p:pic>
                    <p:nvPicPr>
                      <p:cNvPr id="0" name="图片 3075"/>
                      <p:cNvPicPr/>
                      <p:nvPr/>
                    </p:nvPicPr>
                    <p:blipFill>
                      <a:blip r:embed="rId4"/>
                      <a:stretch>
                        <a:fillRect/>
                      </a:stretch>
                    </p:blipFill>
                    <p:spPr>
                      <a:xfrm>
                        <a:off x="1064895" y="2056289"/>
                        <a:ext cx="6557010" cy="2448560"/>
                      </a:xfrm>
                      <a:prstGeom prst="rect">
                        <a:avLst/>
                      </a:prstGeom>
                      <a:solidFill>
                        <a:schemeClr val="bg1">
                          <a:alpha val="100000"/>
                        </a:schemeClr>
                      </a:solidFill>
                      <a:ln w="38100">
                        <a:miter/>
                      </a:ln>
                    </p:spPr>
                  </p:pic>
                </p:oleObj>
              </mc:Fallback>
            </mc:AlternateContent>
          </a:graphicData>
        </a:graphic>
      </p:graphicFrame>
      <p:sp>
        <p:nvSpPr>
          <p:cNvPr id="125982" name="文本框 125981"/>
          <p:cNvSpPr txBox="1"/>
          <p:nvPr/>
        </p:nvSpPr>
        <p:spPr>
          <a:xfrm>
            <a:off x="533400" y="4953000"/>
            <a:ext cx="7924800" cy="914400"/>
          </a:xfrm>
          <a:prstGeom prst="rect">
            <a:avLst/>
          </a:prstGeom>
          <a:solidFill>
            <a:schemeClr val="bg1"/>
          </a:solidFill>
          <a:ln w="9525" cap="flat" cmpd="sng">
            <a:solidFill>
              <a:schemeClr val="bg1"/>
            </a:solidFill>
            <a:prstDash val="solid"/>
            <a:miter/>
            <a:headEnd type="none" w="med" len="med"/>
            <a:tailEnd type="none" w="med" len="med"/>
          </a:ln>
        </p:spPr>
        <p:txBody>
          <a:bodyPr/>
          <a:lstStyle/>
          <a:p>
            <a:pPr>
              <a:buClr>
                <a:schemeClr val="bg1"/>
              </a:buClr>
            </a:pPr>
            <a:r>
              <a:rPr lang="en-US" altLang="zh-CN" sz="2400" dirty="0">
                <a:solidFill>
                  <a:schemeClr val="tx2"/>
                </a:solidFill>
                <a:latin typeface="Times New Roman" panose="02020603050405020304" pitchFamily="18" charset="0"/>
              </a:rPr>
              <a:t>      </a:t>
            </a:r>
            <a:r>
              <a:rPr lang="zh-CN" altLang="en-US" sz="2800" dirty="0">
                <a:solidFill>
                  <a:schemeClr val="tx2"/>
                </a:solidFill>
                <a:latin typeface="Times New Roman" panose="02020603050405020304" pitchFamily="18" charset="0"/>
              </a:rPr>
              <a:t>合力对质点所作的功，等于每个分力</a:t>
            </a:r>
            <a:r>
              <a:rPr lang="zh-CN" altLang="en-US" sz="2800" dirty="0">
                <a:solidFill>
                  <a:schemeClr val="tx2"/>
                </a:solidFill>
                <a:latin typeface="Tahoma" panose="020B0604030504040204" pitchFamily="34" charset="0"/>
              </a:rPr>
              <a:t>沿同一路径</a:t>
            </a:r>
            <a:r>
              <a:rPr lang="zh-CN" altLang="en-US" sz="2800" dirty="0">
                <a:solidFill>
                  <a:schemeClr val="tx2"/>
                </a:solidFill>
                <a:latin typeface="Times New Roman" panose="02020603050405020304" pitchFamily="18" charset="0"/>
              </a:rPr>
              <a:t>所作的功的代数和</a:t>
            </a:r>
            <a:r>
              <a:rPr lang="zh-CN" altLang="en-US" sz="2800" dirty="0">
                <a:latin typeface="Times New Roman" panose="02020603050405020304" pitchFamily="18" charset="0"/>
              </a:rPr>
              <a:t>。</a:t>
            </a:r>
            <a:endParaRPr lang="zh-CN" altLang="en-US" sz="2800">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979"/>
                                        </p:tgtEl>
                                        <p:attrNameLst>
                                          <p:attrName>style.visibility</p:attrName>
                                        </p:attrNameLst>
                                      </p:cBhvr>
                                      <p:to>
                                        <p:strVal val="visible"/>
                                      </p:to>
                                    </p:set>
                                    <p:anim calcmode="lin" valueType="num">
                                      <p:cBhvr additive="base">
                                        <p:cTn id="7" dur="500" fill="hold"/>
                                        <p:tgtEl>
                                          <p:spTgt spid="125979"/>
                                        </p:tgtEl>
                                        <p:attrNameLst>
                                          <p:attrName>ppt_x</p:attrName>
                                        </p:attrNameLst>
                                      </p:cBhvr>
                                      <p:tavLst>
                                        <p:tav tm="0">
                                          <p:val>
                                            <p:strVal val="#ppt_x"/>
                                          </p:val>
                                        </p:tav>
                                        <p:tav tm="100000">
                                          <p:val>
                                            <p:strVal val="#ppt_x"/>
                                          </p:val>
                                        </p:tav>
                                      </p:tavLst>
                                    </p:anim>
                                    <p:anim calcmode="lin" valueType="num">
                                      <p:cBhvr additive="base">
                                        <p:cTn id="8" dur="500" fill="hold"/>
                                        <p:tgtEl>
                                          <p:spTgt spid="1259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5982"/>
                                        </p:tgtEl>
                                        <p:attrNameLst>
                                          <p:attrName>style.visibility</p:attrName>
                                        </p:attrNameLst>
                                      </p:cBhvr>
                                      <p:to>
                                        <p:strVal val="visible"/>
                                      </p:to>
                                    </p:set>
                                    <p:animEffect transition="in" filter="wipe(left)">
                                      <p:cBhvr>
                                        <p:cTn id="13" dur="500"/>
                                        <p:tgtEl>
                                          <p:spTgt spid="125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82"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5"/>
          <p:cNvSpPr txBox="1">
            <a:spLocks noChangeArrowheads="1"/>
          </p:cNvSpPr>
          <p:nvPr/>
        </p:nvSpPr>
        <p:spPr bwMode="auto">
          <a:xfrm>
            <a:off x="395288" y="1987550"/>
            <a:ext cx="676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buFont typeface="Arial" charset="0"/>
              <a:buNone/>
            </a:pPr>
            <a:r>
              <a:rPr lang="en-US" altLang="zh-CN" sz="2800" b="1">
                <a:solidFill>
                  <a:prstClr val="black"/>
                </a:solidFill>
                <a:latin typeface="Times New Roman" pitchFamily="18" charset="0"/>
              </a:rPr>
              <a:t>§4-6  </a:t>
            </a:r>
            <a:r>
              <a:rPr lang="zh-CN" altLang="en-US" sz="2800" b="1">
                <a:solidFill>
                  <a:prstClr val="black"/>
                </a:solidFill>
                <a:latin typeface="Times New Roman" pitchFamily="18" charset="0"/>
              </a:rPr>
              <a:t>理想流体的描述</a:t>
            </a:r>
          </a:p>
        </p:txBody>
      </p:sp>
      <p:sp>
        <p:nvSpPr>
          <p:cNvPr id="7171" name="Text Box 6"/>
          <p:cNvSpPr txBox="1">
            <a:spLocks noChangeArrowheads="1"/>
          </p:cNvSpPr>
          <p:nvPr/>
        </p:nvSpPr>
        <p:spPr bwMode="auto">
          <a:xfrm>
            <a:off x="395288" y="2616200"/>
            <a:ext cx="5832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buFont typeface="Arial" charset="0"/>
              <a:buNone/>
            </a:pPr>
            <a:r>
              <a:rPr lang="en-US" altLang="zh-CN" sz="2800" b="1">
                <a:solidFill>
                  <a:prstClr val="black"/>
                </a:solidFill>
                <a:latin typeface="Times New Roman" pitchFamily="18" charset="0"/>
              </a:rPr>
              <a:t>§4-7 </a:t>
            </a:r>
            <a:r>
              <a:rPr lang="zh-CN" altLang="en-US" sz="2800" b="1">
                <a:solidFill>
                  <a:prstClr val="black"/>
                </a:solidFill>
                <a:latin typeface="Times New Roman" pitchFamily="18" charset="0"/>
              </a:rPr>
              <a:t>伯努利方程及其应用</a:t>
            </a:r>
          </a:p>
        </p:txBody>
      </p:sp>
      <p:sp>
        <p:nvSpPr>
          <p:cNvPr id="7173" name="Text Box 10"/>
          <p:cNvSpPr txBox="1">
            <a:spLocks noChangeArrowheads="1"/>
          </p:cNvSpPr>
          <p:nvPr/>
        </p:nvSpPr>
        <p:spPr bwMode="auto">
          <a:xfrm>
            <a:off x="395288" y="1206500"/>
            <a:ext cx="7200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b="1">
                <a:solidFill>
                  <a:prstClr val="black"/>
                </a:solidFill>
                <a:latin typeface="Times New Roman" pitchFamily="18" charset="0"/>
              </a:rPr>
              <a:t>第四章补充  流体力学</a:t>
            </a:r>
          </a:p>
        </p:txBody>
      </p:sp>
      <p:pic>
        <p:nvPicPr>
          <p:cNvPr id="7174" name="Picture 5" descr="D:\我的文档\桌面\10_011.jpg"/>
          <p:cNvPicPr>
            <a:picLocks noChangeAspect="1" noChangeArrowheads="1"/>
          </p:cNvPicPr>
          <p:nvPr/>
        </p:nvPicPr>
        <p:blipFill>
          <a:blip r:embed="rId2">
            <a:extLst>
              <a:ext uri="{28A0092B-C50C-407E-A947-70E740481C1C}">
                <a14:useLocalDpi xmlns:a14="http://schemas.microsoft.com/office/drawing/2010/main" val="0"/>
              </a:ext>
            </a:extLst>
          </a:blip>
          <a:srcRect l="5556" t="16519" r="43520" b="9145"/>
          <a:stretch>
            <a:fillRect/>
          </a:stretch>
        </p:blipFill>
        <p:spPr bwMode="auto">
          <a:xfrm>
            <a:off x="0" y="0"/>
            <a:ext cx="24003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矩形 8"/>
          <p:cNvSpPr>
            <a:spLocks noChangeArrowheads="1"/>
          </p:cNvSpPr>
          <p:nvPr/>
        </p:nvSpPr>
        <p:spPr bwMode="auto">
          <a:xfrm>
            <a:off x="0" y="857250"/>
            <a:ext cx="9144000" cy="88900"/>
          </a:xfrm>
          <a:prstGeom prst="rect">
            <a:avLst/>
          </a:prstGeom>
          <a:solidFill>
            <a:srgbClr val="008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pPr algn="r" fontAlgn="base">
              <a:spcBef>
                <a:spcPct val="0"/>
              </a:spcBef>
              <a:spcAft>
                <a:spcPct val="0"/>
              </a:spcAft>
            </a:pPr>
            <a:endParaRPr lang="zh-CN" altLang="en-US">
              <a:solidFill>
                <a:prstClr val="black"/>
              </a:solidFill>
              <a:latin typeface="Arial" charset="0"/>
            </a:endParaRPr>
          </a:p>
        </p:txBody>
      </p:sp>
    </p:spTree>
    <p:extLst>
      <p:ext uri="{BB962C8B-B14F-4D97-AF65-F5344CB8AC3E}">
        <p14:creationId xmlns:p14="http://schemas.microsoft.com/office/powerpoint/2010/main" val="35133970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228600" y="85725"/>
            <a:ext cx="78724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tabLst>
                <a:tab pos="638175" algn="l"/>
              </a:tabLst>
            </a:pPr>
            <a:r>
              <a:rPr lang="en-US" altLang="zh-CN" sz="3200" b="1">
                <a:solidFill>
                  <a:srgbClr val="FF0000"/>
                </a:solidFill>
                <a:latin typeface="Times New Roman" pitchFamily="18" charset="0"/>
              </a:rPr>
              <a:t>§4-6 </a:t>
            </a:r>
            <a:r>
              <a:rPr lang="zh-CN" altLang="en-US" sz="3200" b="1">
                <a:solidFill>
                  <a:srgbClr val="FF0000"/>
                </a:solidFill>
                <a:latin typeface="Times New Roman" pitchFamily="18" charset="0"/>
              </a:rPr>
              <a:t>理想流体的描述</a:t>
            </a:r>
            <a:r>
              <a:rPr lang="en-US" altLang="zh-CN" sz="3200" b="1">
                <a:solidFill>
                  <a:srgbClr val="FF0000"/>
                </a:solidFill>
                <a:latin typeface="Times New Roman" pitchFamily="18" charset="0"/>
              </a:rPr>
              <a:t>---</a:t>
            </a:r>
            <a:r>
              <a:rPr lang="zh-CN" altLang="en-US" sz="3200" b="1">
                <a:solidFill>
                  <a:srgbClr val="FF0000"/>
                </a:solidFill>
                <a:latin typeface="Arial" charset="0"/>
              </a:rPr>
              <a:t>基本原理与概念</a:t>
            </a:r>
          </a:p>
        </p:txBody>
      </p:sp>
      <p:sp>
        <p:nvSpPr>
          <p:cNvPr id="8195" name="Rectangle 5"/>
          <p:cNvSpPr>
            <a:spLocks noChangeArrowheads="1"/>
          </p:cNvSpPr>
          <p:nvPr/>
        </p:nvSpPr>
        <p:spPr bwMode="auto">
          <a:xfrm>
            <a:off x="228600" y="1371600"/>
            <a:ext cx="87630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pPr>
            <a:r>
              <a:rPr lang="en-US" altLang="zh-CN" sz="2800" b="1">
                <a:solidFill>
                  <a:prstClr val="black"/>
                </a:solidFill>
                <a:latin typeface="Times New Roman" pitchFamily="18" charset="0"/>
              </a:rPr>
              <a:t>     </a:t>
            </a:r>
            <a:r>
              <a:rPr lang="zh-CN" altLang="en-US" sz="2800" b="1">
                <a:solidFill>
                  <a:srgbClr val="0000FF"/>
                </a:solidFill>
                <a:latin typeface="Times New Roman" pitchFamily="18" charset="0"/>
              </a:rPr>
              <a:t>实际流体是可以压缩的</a:t>
            </a:r>
            <a:r>
              <a:rPr lang="zh-CN" altLang="en-US" sz="2800" b="1">
                <a:solidFill>
                  <a:prstClr val="black"/>
                </a:solidFill>
                <a:latin typeface="Times New Roman" pitchFamily="18" charset="0"/>
              </a:rPr>
              <a:t>。</a:t>
            </a:r>
            <a:r>
              <a:rPr lang="zh-CN" altLang="en-US" sz="2800" b="1">
                <a:solidFill>
                  <a:srgbClr val="0000FF"/>
                </a:solidFill>
                <a:latin typeface="Times New Roman" pitchFamily="18" charset="0"/>
              </a:rPr>
              <a:t>液体</a:t>
            </a:r>
            <a:r>
              <a:rPr lang="zh-CN" altLang="en-US" sz="2800" b="1">
                <a:solidFill>
                  <a:prstClr val="black"/>
                </a:solidFill>
                <a:latin typeface="Times New Roman" pitchFamily="18" charset="0"/>
              </a:rPr>
              <a:t>可以压缩，但在外力作用下体积变化非常小，可以忽略不计，密度是一常数。</a:t>
            </a:r>
            <a:r>
              <a:rPr lang="zh-CN" altLang="en-US" sz="2800" b="1">
                <a:solidFill>
                  <a:srgbClr val="0000FF"/>
                </a:solidFill>
                <a:latin typeface="Times New Roman" pitchFamily="18" charset="0"/>
              </a:rPr>
              <a:t>气体</a:t>
            </a:r>
            <a:r>
              <a:rPr lang="zh-CN" altLang="en-US" sz="2800" b="1">
                <a:solidFill>
                  <a:prstClr val="black"/>
                </a:solidFill>
                <a:latin typeface="Times New Roman" pitchFamily="18" charset="0"/>
              </a:rPr>
              <a:t>虽然容易压缩，但其流动性好。除密闭容器外，只要有很小的压强差，气体就会迅速流动起来，从而使各处的密度趋于均匀。因此</a:t>
            </a:r>
            <a:r>
              <a:rPr lang="zh-CN" altLang="en-US" sz="2800" b="1">
                <a:solidFill>
                  <a:srgbClr val="FF3300"/>
                </a:solidFill>
                <a:latin typeface="Times New Roman" pitchFamily="18" charset="0"/>
              </a:rPr>
              <a:t>实际液体和流动中的气体，都可以视为不可压缩</a:t>
            </a:r>
            <a:r>
              <a:rPr lang="zh-CN" altLang="en-US" sz="2800" b="1">
                <a:solidFill>
                  <a:prstClr val="black"/>
                </a:solidFill>
                <a:latin typeface="Times New Roman" pitchFamily="18" charset="0"/>
              </a:rPr>
              <a:t>。</a:t>
            </a:r>
          </a:p>
          <a:p>
            <a:pPr fontAlgn="base">
              <a:spcBef>
                <a:spcPct val="0"/>
              </a:spcBef>
              <a:spcAft>
                <a:spcPct val="0"/>
              </a:spcAft>
            </a:pPr>
            <a:r>
              <a:rPr lang="zh-CN" altLang="en-US" sz="2800" b="1">
                <a:solidFill>
                  <a:prstClr val="black"/>
                </a:solidFill>
                <a:latin typeface="Times New Roman" pitchFamily="18" charset="0"/>
              </a:rPr>
              <a:t>     另外，</a:t>
            </a:r>
            <a:r>
              <a:rPr lang="zh-CN" altLang="en-US" sz="2800" b="1">
                <a:solidFill>
                  <a:srgbClr val="0000FF"/>
                </a:solidFill>
                <a:latin typeface="Times New Roman" pitchFamily="18" charset="0"/>
              </a:rPr>
              <a:t>实际流体都有粘滞性</a:t>
            </a:r>
            <a:r>
              <a:rPr lang="zh-CN" altLang="en-US" sz="2800" b="1">
                <a:solidFill>
                  <a:prstClr val="black"/>
                </a:solidFill>
                <a:latin typeface="Times New Roman" pitchFamily="18" charset="0"/>
              </a:rPr>
              <a:t>。即当流体各层之间有相对流动时，相邻层之间会有摩擦力。所以，液体在管中流动时，管心处流速快，越靠近管壁流速越慢。</a:t>
            </a:r>
          </a:p>
        </p:txBody>
      </p:sp>
      <p:sp>
        <p:nvSpPr>
          <p:cNvPr id="8196" name="Rectangle 6"/>
          <p:cNvSpPr>
            <a:spLocks noChangeArrowheads="1"/>
          </p:cNvSpPr>
          <p:nvPr/>
        </p:nvSpPr>
        <p:spPr bwMode="auto">
          <a:xfrm>
            <a:off x="5486400" y="5486400"/>
            <a:ext cx="3200400" cy="533400"/>
          </a:xfrm>
          <a:prstGeom prst="rect">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zh-CN" altLang="en-US" sz="2800" b="1">
              <a:solidFill>
                <a:prstClr val="black"/>
              </a:solidFill>
              <a:latin typeface="Times New Roman" pitchFamily="18" charset="0"/>
            </a:endParaRPr>
          </a:p>
        </p:txBody>
      </p:sp>
      <p:sp>
        <p:nvSpPr>
          <p:cNvPr id="8197" name="Line 7"/>
          <p:cNvSpPr>
            <a:spLocks noChangeShapeType="1"/>
          </p:cNvSpPr>
          <p:nvPr/>
        </p:nvSpPr>
        <p:spPr bwMode="auto">
          <a:xfrm>
            <a:off x="6400800" y="55626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8198" name="Line 8"/>
          <p:cNvSpPr>
            <a:spLocks noChangeShapeType="1"/>
          </p:cNvSpPr>
          <p:nvPr/>
        </p:nvSpPr>
        <p:spPr bwMode="auto">
          <a:xfrm>
            <a:off x="6400800" y="59436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8199" name="Line 9"/>
          <p:cNvSpPr>
            <a:spLocks noChangeShapeType="1"/>
          </p:cNvSpPr>
          <p:nvPr/>
        </p:nvSpPr>
        <p:spPr bwMode="auto">
          <a:xfrm>
            <a:off x="6400800" y="57912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8200" name="矩形 1"/>
          <p:cNvSpPr>
            <a:spLocks noChangeArrowheads="1"/>
          </p:cNvSpPr>
          <p:nvPr/>
        </p:nvSpPr>
        <p:spPr bwMode="auto">
          <a:xfrm>
            <a:off x="323850" y="765175"/>
            <a:ext cx="23479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0000FF"/>
                </a:solidFill>
                <a:latin typeface="Times New Roman" pitchFamily="18" charset="0"/>
              </a:rPr>
              <a:t>一、理想流体</a:t>
            </a:r>
          </a:p>
        </p:txBody>
      </p:sp>
    </p:spTree>
    <p:extLst>
      <p:ext uri="{BB962C8B-B14F-4D97-AF65-F5344CB8AC3E}">
        <p14:creationId xmlns:p14="http://schemas.microsoft.com/office/powerpoint/2010/main" val="764551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152400" y="457200"/>
            <a:ext cx="8763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800" b="1">
                <a:solidFill>
                  <a:prstClr val="black"/>
                </a:solidFill>
                <a:latin typeface="Times New Roman" pitchFamily="18" charset="0"/>
              </a:rPr>
              <a:t>     </a:t>
            </a:r>
            <a:r>
              <a:rPr lang="zh-CN" altLang="en-US" sz="2800" b="1">
                <a:solidFill>
                  <a:prstClr val="black"/>
                </a:solidFill>
                <a:latin typeface="Times New Roman" pitchFamily="18" charset="0"/>
              </a:rPr>
              <a:t>但是有许多液体如水、酒精等，粘滞性很小，气体的粘滞性更小。如果</a:t>
            </a:r>
            <a:r>
              <a:rPr lang="zh-CN" altLang="en-US" sz="2800" b="1">
                <a:solidFill>
                  <a:srgbClr val="FF3300"/>
                </a:solidFill>
                <a:latin typeface="Times New Roman" pitchFamily="18" charset="0"/>
              </a:rPr>
              <a:t>粘滞性对流体的流动的影响很小，就不必去考虑它</a:t>
            </a:r>
            <a:r>
              <a:rPr lang="zh-CN" altLang="en-US" sz="2800" b="1">
                <a:solidFill>
                  <a:prstClr val="black"/>
                </a:solidFill>
                <a:latin typeface="Times New Roman" pitchFamily="18" charset="0"/>
              </a:rPr>
              <a:t>，从而使问题的处理更方便。</a:t>
            </a:r>
          </a:p>
        </p:txBody>
      </p:sp>
      <p:sp>
        <p:nvSpPr>
          <p:cNvPr id="9219" name="Rectangle 5"/>
          <p:cNvSpPr>
            <a:spLocks noChangeArrowheads="1"/>
          </p:cNvSpPr>
          <p:nvPr/>
        </p:nvSpPr>
        <p:spPr bwMode="auto">
          <a:xfrm>
            <a:off x="152400" y="1981200"/>
            <a:ext cx="88392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800" b="1">
                <a:solidFill>
                  <a:prstClr val="black"/>
                </a:solidFill>
                <a:latin typeface="Times New Roman" pitchFamily="18" charset="0"/>
              </a:rPr>
              <a:t>      </a:t>
            </a:r>
            <a:r>
              <a:rPr lang="zh-CN" altLang="en-US" sz="2800" b="1">
                <a:solidFill>
                  <a:prstClr val="black"/>
                </a:solidFill>
                <a:latin typeface="Times New Roman" pitchFamily="18" charset="0"/>
              </a:rPr>
              <a:t>在不考虑流体可压缩性和粘滞性时，我们引进一个理想模型</a:t>
            </a:r>
            <a:r>
              <a:rPr lang="en-US" altLang="zh-CN" sz="2800" b="1">
                <a:solidFill>
                  <a:prstClr val="black"/>
                </a:solidFill>
                <a:latin typeface="Times New Roman" pitchFamily="18" charset="0"/>
              </a:rPr>
              <a:t>—</a:t>
            </a:r>
            <a:r>
              <a:rPr lang="zh-CN" altLang="en-US" sz="2800" b="1">
                <a:solidFill>
                  <a:prstClr val="black"/>
                </a:solidFill>
                <a:latin typeface="Times New Roman" pitchFamily="18" charset="0"/>
              </a:rPr>
              <a:t>理想流体。</a:t>
            </a:r>
          </a:p>
          <a:p>
            <a:pPr fontAlgn="base">
              <a:spcBef>
                <a:spcPct val="0"/>
              </a:spcBef>
              <a:spcAft>
                <a:spcPct val="0"/>
              </a:spcAft>
            </a:pPr>
            <a:r>
              <a:rPr lang="zh-CN" altLang="en-US" sz="2800" b="1">
                <a:solidFill>
                  <a:prstClr val="black"/>
                </a:solidFill>
                <a:latin typeface="Times New Roman" pitchFamily="18" charset="0"/>
              </a:rPr>
              <a:t>       </a:t>
            </a:r>
          </a:p>
          <a:p>
            <a:pPr fontAlgn="base">
              <a:spcBef>
                <a:spcPct val="0"/>
              </a:spcBef>
              <a:spcAft>
                <a:spcPct val="0"/>
              </a:spcAft>
            </a:pPr>
            <a:r>
              <a:rPr lang="zh-CN" altLang="en-US" sz="2800" b="1">
                <a:solidFill>
                  <a:prstClr val="black"/>
                </a:solidFill>
                <a:latin typeface="Times New Roman" pitchFamily="18" charset="0"/>
              </a:rPr>
              <a:t>      所谓</a:t>
            </a:r>
            <a:r>
              <a:rPr lang="zh-CN" altLang="en-US" sz="2800" b="1">
                <a:solidFill>
                  <a:srgbClr val="FF3300"/>
                </a:solidFill>
                <a:latin typeface="Times New Roman" pitchFamily="18" charset="0"/>
              </a:rPr>
              <a:t>理想流体</a:t>
            </a:r>
            <a:r>
              <a:rPr lang="zh-CN" altLang="en-US" sz="2800" b="1">
                <a:solidFill>
                  <a:prstClr val="black"/>
                </a:solidFill>
                <a:latin typeface="Times New Roman" pitchFamily="18" charset="0"/>
              </a:rPr>
              <a:t>，</a:t>
            </a:r>
            <a:r>
              <a:rPr lang="zh-CN" altLang="en-US" sz="2800" b="1">
                <a:solidFill>
                  <a:srgbClr val="0000FF"/>
                </a:solidFill>
                <a:latin typeface="Times New Roman" pitchFamily="18" charset="0"/>
              </a:rPr>
              <a:t>就是不可压缩的且没有粘滞性的流体。</a:t>
            </a:r>
          </a:p>
        </p:txBody>
      </p:sp>
      <p:sp>
        <p:nvSpPr>
          <p:cNvPr id="9220" name="Rectangle 6"/>
          <p:cNvSpPr>
            <a:spLocks noChangeArrowheads="1"/>
          </p:cNvSpPr>
          <p:nvPr/>
        </p:nvSpPr>
        <p:spPr bwMode="auto">
          <a:xfrm>
            <a:off x="304800" y="4419600"/>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0000FF"/>
                </a:solidFill>
                <a:latin typeface="Times New Roman" pitchFamily="18" charset="0"/>
              </a:rPr>
              <a:t>二、定常流动</a:t>
            </a:r>
          </a:p>
        </p:txBody>
      </p:sp>
      <p:sp>
        <p:nvSpPr>
          <p:cNvPr id="9221" name="Rectangle 7"/>
          <p:cNvSpPr>
            <a:spLocks noChangeArrowheads="1"/>
          </p:cNvSpPr>
          <p:nvPr/>
        </p:nvSpPr>
        <p:spPr bwMode="auto">
          <a:xfrm>
            <a:off x="152400" y="5029200"/>
            <a:ext cx="8763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800" b="1">
                <a:solidFill>
                  <a:prstClr val="black"/>
                </a:solidFill>
                <a:latin typeface="Times New Roman" pitchFamily="18" charset="0"/>
              </a:rPr>
              <a:t>     </a:t>
            </a:r>
            <a:r>
              <a:rPr lang="zh-CN" altLang="en-US" sz="2800" b="1">
                <a:solidFill>
                  <a:prstClr val="black"/>
                </a:solidFill>
                <a:latin typeface="Times New Roman" pitchFamily="18" charset="0"/>
              </a:rPr>
              <a:t>流体在流动时，在空间各处，流体质元经过时具有速度（有大小和方向），简称</a:t>
            </a:r>
            <a:r>
              <a:rPr lang="zh-CN" altLang="en-US" sz="2800" b="1">
                <a:solidFill>
                  <a:srgbClr val="006600"/>
                </a:solidFill>
                <a:latin typeface="Times New Roman" pitchFamily="18" charset="0"/>
              </a:rPr>
              <a:t>流速</a:t>
            </a:r>
            <a:r>
              <a:rPr lang="zh-CN" altLang="en-US" sz="2800" b="1">
                <a:solidFill>
                  <a:prstClr val="black"/>
                </a:solidFill>
                <a:latin typeface="Times New Roman" pitchFamily="18" charset="0"/>
              </a:rPr>
              <a:t>。流速是空间和时间的函数，常称为</a:t>
            </a:r>
            <a:r>
              <a:rPr lang="zh-CN" altLang="en-US" sz="2800" b="1">
                <a:solidFill>
                  <a:srgbClr val="006600"/>
                </a:solidFill>
                <a:latin typeface="Times New Roman" pitchFamily="18" charset="0"/>
              </a:rPr>
              <a:t>流速场</a:t>
            </a:r>
            <a:r>
              <a:rPr lang="zh-CN" altLang="en-US" sz="2800" b="1">
                <a:solidFill>
                  <a:prstClr val="black"/>
                </a:solidFill>
                <a:latin typeface="Times New Roman" pitchFamily="18" charset="0"/>
              </a:rPr>
              <a:t>。</a:t>
            </a:r>
          </a:p>
        </p:txBody>
      </p:sp>
      <p:graphicFrame>
        <p:nvGraphicFramePr>
          <p:cNvPr id="9222" name="Object 8"/>
          <p:cNvGraphicFramePr>
            <a:graphicFrameLocks noChangeAspect="1"/>
          </p:cNvGraphicFramePr>
          <p:nvPr/>
        </p:nvGraphicFramePr>
        <p:xfrm>
          <a:off x="4343400" y="5943600"/>
          <a:ext cx="1981200" cy="446088"/>
        </p:xfrm>
        <a:graphic>
          <a:graphicData uri="http://schemas.openxmlformats.org/presentationml/2006/ole">
            <mc:AlternateContent xmlns:mc="http://schemas.openxmlformats.org/markup-compatibility/2006">
              <mc:Choice xmlns:v="urn:schemas-microsoft-com:vml" Requires="v">
                <p:oleObj spid="_x0000_s54276" name="Equation" r:id="rId3" imgW="901309" imgH="203112" progId="Equation.DSMT4">
                  <p:embed/>
                </p:oleObj>
              </mc:Choice>
              <mc:Fallback>
                <p:oleObj name="Equation" r:id="rId3" imgW="901309"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5943600"/>
                        <a:ext cx="198120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66850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ChangeArrowheads="1"/>
          </p:cNvSpPr>
          <p:nvPr/>
        </p:nvSpPr>
        <p:spPr bwMode="auto">
          <a:xfrm>
            <a:off x="304800" y="762000"/>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tabLst>
                <a:tab pos="638175" algn="l"/>
              </a:tabLst>
            </a:pPr>
            <a:r>
              <a:rPr lang="en-US" altLang="zh-CN" sz="2800" b="1">
                <a:solidFill>
                  <a:prstClr val="black"/>
                </a:solidFill>
                <a:latin typeface="Arial" charset="0"/>
              </a:rPr>
              <a:t>       </a:t>
            </a:r>
            <a:r>
              <a:rPr lang="zh-CN" altLang="en-US" sz="2800" b="1">
                <a:solidFill>
                  <a:prstClr val="black"/>
                </a:solidFill>
                <a:latin typeface="Arial" charset="0"/>
              </a:rPr>
              <a:t>如果流速仅是空间位置的函数，而与时间无关。即                     ，  这种流体的流动称为</a:t>
            </a:r>
            <a:r>
              <a:rPr lang="zh-CN" altLang="en-US" sz="2800" b="1">
                <a:solidFill>
                  <a:srgbClr val="006600"/>
                </a:solidFill>
                <a:latin typeface="Arial" charset="0"/>
              </a:rPr>
              <a:t>定常流动</a:t>
            </a:r>
            <a:r>
              <a:rPr lang="zh-CN" altLang="en-US" sz="2800" b="1">
                <a:solidFill>
                  <a:prstClr val="black"/>
                </a:solidFill>
                <a:latin typeface="Arial" charset="0"/>
              </a:rPr>
              <a:t>。</a:t>
            </a:r>
          </a:p>
        </p:txBody>
      </p:sp>
      <p:sp>
        <p:nvSpPr>
          <p:cNvPr id="10243" name="Text Box 7"/>
          <p:cNvSpPr txBox="1">
            <a:spLocks noChangeArrowheads="1"/>
          </p:cNvSpPr>
          <p:nvPr/>
        </p:nvSpPr>
        <p:spPr bwMode="auto">
          <a:xfrm>
            <a:off x="228600" y="1828800"/>
            <a:ext cx="8686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en-US" altLang="zh-CN" sz="2800" b="1">
                <a:solidFill>
                  <a:prstClr val="black"/>
                </a:solidFill>
                <a:latin typeface="Times New Roman" pitchFamily="18" charset="0"/>
              </a:rPr>
              <a:t>     </a:t>
            </a:r>
            <a:r>
              <a:rPr lang="zh-CN" altLang="en-US" sz="2800" b="1">
                <a:solidFill>
                  <a:prstClr val="black"/>
                </a:solidFill>
                <a:latin typeface="Times New Roman" pitchFamily="18" charset="0"/>
              </a:rPr>
              <a:t>一般，</a:t>
            </a:r>
            <a:r>
              <a:rPr lang="zh-CN" altLang="en-US" sz="2800" b="1">
                <a:solidFill>
                  <a:srgbClr val="0000FF"/>
                </a:solidFill>
                <a:latin typeface="Times New Roman" pitchFamily="18" charset="0"/>
              </a:rPr>
              <a:t>比较缓慢的流动是定常流动</a:t>
            </a:r>
            <a:r>
              <a:rPr lang="zh-CN" altLang="en-US" sz="2800" b="1">
                <a:solidFill>
                  <a:prstClr val="black"/>
                </a:solidFill>
                <a:latin typeface="Times New Roman" pitchFamily="18" charset="0"/>
              </a:rPr>
              <a:t>。如管道和渠道中的水流，输油管道中的石油流动，在不太长的时间内，可以视为稳定流动。</a:t>
            </a:r>
            <a:r>
              <a:rPr lang="zh-CN" altLang="en-US" sz="2800" b="1">
                <a:solidFill>
                  <a:srgbClr val="0000FF"/>
                </a:solidFill>
                <a:latin typeface="Times New Roman" pitchFamily="18" charset="0"/>
              </a:rPr>
              <a:t>非定常流动则是各点的流体质元的速度随时间变化。</a:t>
            </a:r>
          </a:p>
        </p:txBody>
      </p:sp>
      <p:graphicFrame>
        <p:nvGraphicFramePr>
          <p:cNvPr id="10244" name="Object 13"/>
          <p:cNvGraphicFramePr>
            <a:graphicFrameLocks noChangeAspect="1"/>
          </p:cNvGraphicFramePr>
          <p:nvPr/>
        </p:nvGraphicFramePr>
        <p:xfrm>
          <a:off x="838200" y="1295400"/>
          <a:ext cx="1757363" cy="446088"/>
        </p:xfrm>
        <a:graphic>
          <a:graphicData uri="http://schemas.openxmlformats.org/presentationml/2006/ole">
            <mc:AlternateContent xmlns:mc="http://schemas.openxmlformats.org/markup-compatibility/2006">
              <mc:Choice xmlns:v="urn:schemas-microsoft-com:vml" Requires="v">
                <p:oleObj spid="_x0000_s55302" name="Equation" r:id="rId3" imgW="799753" imgH="203112" progId="Equation.DSMT4">
                  <p:embed/>
                </p:oleObj>
              </mc:Choice>
              <mc:Fallback>
                <p:oleObj name="Equation" r:id="rId3" imgW="799753"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95400"/>
                        <a:ext cx="1757363"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14"/>
          <p:cNvGraphicFramePr>
            <a:graphicFrameLocks noChangeAspect="1"/>
          </p:cNvGraphicFramePr>
          <p:nvPr/>
        </p:nvGraphicFramePr>
        <p:xfrm>
          <a:off x="2438400" y="152400"/>
          <a:ext cx="2209800" cy="496888"/>
        </p:xfrm>
        <a:graphic>
          <a:graphicData uri="http://schemas.openxmlformats.org/presentationml/2006/ole">
            <mc:AlternateContent xmlns:mc="http://schemas.openxmlformats.org/markup-compatibility/2006">
              <mc:Choice xmlns:v="urn:schemas-microsoft-com:vml" Requires="v">
                <p:oleObj spid="_x0000_s55303" name="Equation" r:id="rId5" imgW="901309" imgH="203112" progId="Equation.DSMT4">
                  <p:embed/>
                </p:oleObj>
              </mc:Choice>
              <mc:Fallback>
                <p:oleObj name="Equation" r:id="rId5" imgW="901309"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52400"/>
                        <a:ext cx="22098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6" name="Rectangle 15"/>
          <p:cNvSpPr>
            <a:spLocks noChangeArrowheads="1"/>
          </p:cNvSpPr>
          <p:nvPr/>
        </p:nvSpPr>
        <p:spPr bwMode="auto">
          <a:xfrm>
            <a:off x="457200" y="3733800"/>
            <a:ext cx="2528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0000FF"/>
                </a:solidFill>
                <a:latin typeface="Times New Roman" pitchFamily="18" charset="0"/>
              </a:rPr>
              <a:t>三、流线  流管</a:t>
            </a:r>
          </a:p>
        </p:txBody>
      </p:sp>
      <p:sp>
        <p:nvSpPr>
          <p:cNvPr id="10247" name="Rectangle 16"/>
          <p:cNvSpPr>
            <a:spLocks noChangeArrowheads="1"/>
          </p:cNvSpPr>
          <p:nvPr/>
        </p:nvSpPr>
        <p:spPr bwMode="auto">
          <a:xfrm>
            <a:off x="228600" y="4267200"/>
            <a:ext cx="61722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sz="2800" b="1">
                <a:solidFill>
                  <a:prstClr val="black"/>
                </a:solidFill>
                <a:latin typeface="Times New Roman" pitchFamily="18" charset="0"/>
              </a:rPr>
              <a:t>        </a:t>
            </a:r>
            <a:r>
              <a:rPr lang="zh-CN" altLang="en-US" sz="2800" b="1">
                <a:solidFill>
                  <a:prstClr val="black"/>
                </a:solidFill>
                <a:latin typeface="Times New Roman" pitchFamily="18" charset="0"/>
              </a:rPr>
              <a:t>为了形象地描述空间各点流速的分布，可以假想一系列曲线。在任一瞬间，使曲线上的每点的切线方向与流速的方向一致。这些曲线就叫做这一时刻流体的</a:t>
            </a:r>
            <a:r>
              <a:rPr lang="zh-CN" altLang="en-US" sz="2800" b="1">
                <a:solidFill>
                  <a:srgbClr val="0000FF"/>
                </a:solidFill>
                <a:latin typeface="Times New Roman" pitchFamily="18" charset="0"/>
              </a:rPr>
              <a:t>流线</a:t>
            </a:r>
            <a:r>
              <a:rPr lang="zh-CN" altLang="en-US" sz="2800" b="1">
                <a:solidFill>
                  <a:prstClr val="black"/>
                </a:solidFill>
                <a:latin typeface="Times New Roman" pitchFamily="18" charset="0"/>
              </a:rPr>
              <a:t>。</a:t>
            </a:r>
          </a:p>
        </p:txBody>
      </p:sp>
      <p:pic>
        <p:nvPicPr>
          <p:cNvPr id="10248"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4419600"/>
            <a:ext cx="25146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41757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152400" y="457200"/>
            <a:ext cx="89916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tabLst>
                <a:tab pos="638175" algn="l"/>
              </a:tabLst>
            </a:pPr>
            <a:r>
              <a:rPr lang="en-US" altLang="zh-CN" sz="2800" b="1">
                <a:solidFill>
                  <a:prstClr val="black"/>
                </a:solidFill>
                <a:latin typeface="Arial" charset="0"/>
              </a:rPr>
              <a:t>      </a:t>
            </a:r>
            <a:r>
              <a:rPr lang="zh-CN" altLang="en-US" sz="2800" b="1">
                <a:solidFill>
                  <a:prstClr val="black"/>
                </a:solidFill>
                <a:latin typeface="Arial" charset="0"/>
              </a:rPr>
              <a:t>一般，各处流速随时间是变化的，则</a:t>
            </a:r>
            <a:r>
              <a:rPr lang="zh-CN" altLang="en-US" sz="2800" b="1">
                <a:solidFill>
                  <a:srgbClr val="FF3300"/>
                </a:solidFill>
                <a:latin typeface="Arial" charset="0"/>
              </a:rPr>
              <a:t>流线的形状随时间变化</a:t>
            </a:r>
            <a:r>
              <a:rPr lang="zh-CN" altLang="en-US" sz="2800" b="1">
                <a:solidFill>
                  <a:prstClr val="black"/>
                </a:solidFill>
                <a:latin typeface="Arial" charset="0"/>
              </a:rPr>
              <a:t>。在</a:t>
            </a:r>
            <a:r>
              <a:rPr lang="zh-CN" altLang="en-US" sz="2800" b="1">
                <a:solidFill>
                  <a:srgbClr val="FF3300"/>
                </a:solidFill>
                <a:latin typeface="Arial" charset="0"/>
              </a:rPr>
              <a:t>稳定流动情况下，流线形状将不随时间改变</a:t>
            </a:r>
            <a:r>
              <a:rPr lang="zh-CN" altLang="en-US" sz="2800" b="1">
                <a:solidFill>
                  <a:prstClr val="black"/>
                </a:solidFill>
                <a:latin typeface="Arial" charset="0"/>
              </a:rPr>
              <a:t>。流线是</a:t>
            </a:r>
            <a:r>
              <a:rPr lang="zh-CN" altLang="en-US" sz="2800" b="1">
                <a:solidFill>
                  <a:srgbClr val="FF3300"/>
                </a:solidFill>
                <a:latin typeface="Arial" charset="0"/>
              </a:rPr>
              <a:t>不会相交</a:t>
            </a:r>
            <a:r>
              <a:rPr lang="zh-CN" altLang="en-US" sz="2800" b="1">
                <a:solidFill>
                  <a:prstClr val="black"/>
                </a:solidFill>
                <a:latin typeface="Arial" charset="0"/>
              </a:rPr>
              <a:t>的，</a:t>
            </a:r>
            <a:r>
              <a:rPr lang="zh-CN" altLang="en-US" sz="2800" b="1">
                <a:solidFill>
                  <a:srgbClr val="0000FF"/>
                </a:solidFill>
                <a:latin typeface="Arial" charset="0"/>
              </a:rPr>
              <a:t>为何？</a:t>
            </a:r>
            <a:r>
              <a:rPr lang="zh-CN" altLang="en-US" sz="2800" b="1">
                <a:solidFill>
                  <a:prstClr val="black"/>
                </a:solidFill>
                <a:latin typeface="Arial" charset="0"/>
              </a:rPr>
              <a:t>（因为如果相交，交点处会出现两个切线方向，意味着有两个流速。）</a:t>
            </a:r>
          </a:p>
          <a:p>
            <a:pPr fontAlgn="base">
              <a:spcBef>
                <a:spcPct val="0"/>
              </a:spcBef>
              <a:spcAft>
                <a:spcPct val="0"/>
              </a:spcAft>
              <a:tabLst>
                <a:tab pos="638175" algn="l"/>
              </a:tabLst>
            </a:pPr>
            <a:r>
              <a:rPr lang="zh-CN" altLang="en-US" sz="2800" b="1">
                <a:solidFill>
                  <a:prstClr val="black"/>
                </a:solidFill>
                <a:latin typeface="Arial" charset="0"/>
              </a:rPr>
              <a:t>     设想在稳定流动的流体中有一截面</a:t>
            </a:r>
            <a:r>
              <a:rPr lang="en-US" altLang="zh-CN" sz="2800" b="1">
                <a:solidFill>
                  <a:prstClr val="black"/>
                </a:solidFill>
                <a:latin typeface="Arial" charset="0"/>
              </a:rPr>
              <a:t>S</a:t>
            </a:r>
            <a:r>
              <a:rPr lang="en-US" altLang="zh-CN" sz="2800" b="1" baseline="-25000">
                <a:solidFill>
                  <a:prstClr val="black"/>
                </a:solidFill>
                <a:latin typeface="Arial" charset="0"/>
              </a:rPr>
              <a:t>1</a:t>
            </a:r>
            <a:r>
              <a:rPr lang="zh-CN" altLang="en-US" sz="2800" b="1">
                <a:solidFill>
                  <a:prstClr val="black"/>
                </a:solidFill>
                <a:latin typeface="Arial" charset="0"/>
              </a:rPr>
              <a:t>，则通过其周边的流线构成一个管状区域，称为</a:t>
            </a:r>
            <a:r>
              <a:rPr lang="zh-CN" altLang="en-US" sz="2800" b="1">
                <a:solidFill>
                  <a:srgbClr val="006600"/>
                </a:solidFill>
                <a:latin typeface="Arial" charset="0"/>
              </a:rPr>
              <a:t>流管</a:t>
            </a:r>
            <a:r>
              <a:rPr lang="zh-CN" altLang="en-US" sz="2800" b="1">
                <a:solidFill>
                  <a:prstClr val="black"/>
                </a:solidFill>
                <a:latin typeface="Arial" charset="0"/>
              </a:rPr>
              <a:t>。流管内外的流体不会穿过管壁，可以把整个流体看成由许多流管组成。</a:t>
            </a:r>
          </a:p>
        </p:txBody>
      </p:sp>
      <p:pic>
        <p:nvPicPr>
          <p:cNvPr id="1126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038600"/>
            <a:ext cx="2743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4191000"/>
            <a:ext cx="42672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7"/>
          <p:cNvSpPr txBox="1">
            <a:spLocks noChangeArrowheads="1"/>
          </p:cNvSpPr>
          <p:nvPr/>
        </p:nvSpPr>
        <p:spPr bwMode="auto">
          <a:xfrm>
            <a:off x="1828800" y="57150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srgbClr val="CC00FF"/>
                </a:solidFill>
                <a:latin typeface="Times New Roman" pitchFamily="18" charset="0"/>
              </a:rPr>
              <a:t>流体定常流动时有何特征？</a:t>
            </a:r>
          </a:p>
        </p:txBody>
      </p:sp>
    </p:spTree>
    <p:extLst>
      <p:ext uri="{BB962C8B-B14F-4D97-AF65-F5344CB8AC3E}">
        <p14:creationId xmlns:p14="http://schemas.microsoft.com/office/powerpoint/2010/main" val="2603540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04800"/>
            <a:ext cx="42672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5"/>
          <p:cNvSpPr>
            <a:spLocks noChangeArrowheads="1"/>
          </p:cNvSpPr>
          <p:nvPr/>
        </p:nvSpPr>
        <p:spPr bwMode="auto">
          <a:xfrm>
            <a:off x="152400" y="1524000"/>
            <a:ext cx="8991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tabLst>
                <a:tab pos="638175" algn="l"/>
              </a:tabLst>
            </a:pPr>
            <a:r>
              <a:rPr lang="zh-CN" altLang="en-US" sz="2800" b="1">
                <a:solidFill>
                  <a:srgbClr val="0000FF"/>
                </a:solidFill>
                <a:latin typeface="Arial" charset="0"/>
              </a:rPr>
              <a:t>四、连续性方程</a:t>
            </a:r>
          </a:p>
          <a:p>
            <a:pPr fontAlgn="base">
              <a:spcBef>
                <a:spcPct val="0"/>
              </a:spcBef>
              <a:spcAft>
                <a:spcPct val="0"/>
              </a:spcAft>
              <a:tabLst>
                <a:tab pos="638175" algn="l"/>
              </a:tabLst>
            </a:pPr>
            <a:r>
              <a:rPr lang="zh-CN" altLang="en-US" sz="2800" b="1">
                <a:solidFill>
                  <a:prstClr val="black"/>
                </a:solidFill>
                <a:latin typeface="Arial" charset="0"/>
              </a:rPr>
              <a:t>      对于理想流体作稳定流动时，我们取一段流管，截面</a:t>
            </a:r>
            <a:r>
              <a:rPr lang="en-US" altLang="zh-CN" sz="2800" b="1">
                <a:solidFill>
                  <a:prstClr val="black"/>
                </a:solidFill>
                <a:latin typeface="Arial" charset="0"/>
              </a:rPr>
              <a:t>S</a:t>
            </a:r>
            <a:r>
              <a:rPr lang="en-US" altLang="zh-CN" sz="2800" b="1" baseline="-25000">
                <a:solidFill>
                  <a:prstClr val="black"/>
                </a:solidFill>
                <a:latin typeface="Arial" charset="0"/>
              </a:rPr>
              <a:t>1</a:t>
            </a:r>
            <a:r>
              <a:rPr lang="zh-CN" altLang="en-US" sz="2800" b="1">
                <a:solidFill>
                  <a:prstClr val="black"/>
                </a:solidFill>
                <a:latin typeface="Arial" charset="0"/>
              </a:rPr>
              <a:t>和</a:t>
            </a:r>
            <a:r>
              <a:rPr lang="en-US" altLang="zh-CN" sz="2800" b="1">
                <a:solidFill>
                  <a:prstClr val="black"/>
                </a:solidFill>
                <a:latin typeface="Arial" charset="0"/>
              </a:rPr>
              <a:t>S</a:t>
            </a:r>
            <a:r>
              <a:rPr lang="en-US" altLang="zh-CN" sz="2800" b="1" baseline="-25000">
                <a:solidFill>
                  <a:prstClr val="black"/>
                </a:solidFill>
                <a:latin typeface="Arial" charset="0"/>
              </a:rPr>
              <a:t>2</a:t>
            </a:r>
            <a:r>
              <a:rPr lang="zh-CN" altLang="en-US" sz="2800" b="1">
                <a:solidFill>
                  <a:prstClr val="black"/>
                </a:solidFill>
                <a:latin typeface="Arial" charset="0"/>
              </a:rPr>
              <a:t>处的流速分别为</a:t>
            </a:r>
            <a:r>
              <a:rPr lang="en-US" altLang="zh-CN" sz="2800" b="1">
                <a:solidFill>
                  <a:prstClr val="black"/>
                </a:solidFill>
                <a:latin typeface="Arial" charset="0"/>
              </a:rPr>
              <a:t>v</a:t>
            </a:r>
            <a:r>
              <a:rPr lang="en-US" altLang="zh-CN" sz="2800" b="1" baseline="-25000">
                <a:solidFill>
                  <a:prstClr val="black"/>
                </a:solidFill>
                <a:latin typeface="Arial" charset="0"/>
              </a:rPr>
              <a:t>1</a:t>
            </a:r>
            <a:r>
              <a:rPr lang="zh-CN" altLang="en-US" sz="2800" b="1">
                <a:solidFill>
                  <a:prstClr val="black"/>
                </a:solidFill>
                <a:latin typeface="Arial" charset="0"/>
              </a:rPr>
              <a:t>和</a:t>
            </a:r>
            <a:r>
              <a:rPr lang="en-US" altLang="zh-CN" sz="2800" b="1">
                <a:solidFill>
                  <a:prstClr val="black"/>
                </a:solidFill>
                <a:latin typeface="Arial" charset="0"/>
              </a:rPr>
              <a:t>v</a:t>
            </a:r>
            <a:r>
              <a:rPr lang="en-US" altLang="zh-CN" sz="2800" b="1" baseline="-25000">
                <a:solidFill>
                  <a:prstClr val="black"/>
                </a:solidFill>
                <a:latin typeface="Arial" charset="0"/>
              </a:rPr>
              <a:t>2</a:t>
            </a:r>
            <a:r>
              <a:rPr lang="zh-CN" altLang="en-US" sz="2800" b="1">
                <a:solidFill>
                  <a:prstClr val="black"/>
                </a:solidFill>
                <a:latin typeface="Arial" charset="0"/>
              </a:rPr>
              <a:t>。</a:t>
            </a:r>
          </a:p>
        </p:txBody>
      </p:sp>
      <p:graphicFrame>
        <p:nvGraphicFramePr>
          <p:cNvPr id="12292" name="Object 7"/>
          <p:cNvGraphicFramePr>
            <a:graphicFrameLocks noChangeAspect="1"/>
          </p:cNvGraphicFramePr>
          <p:nvPr/>
        </p:nvGraphicFramePr>
        <p:xfrm>
          <a:off x="5715000" y="1181100"/>
          <a:ext cx="444500" cy="571500"/>
        </p:xfrm>
        <a:graphic>
          <a:graphicData uri="http://schemas.openxmlformats.org/presentationml/2006/ole">
            <mc:AlternateContent xmlns:mc="http://schemas.openxmlformats.org/markup-compatibility/2006">
              <mc:Choice xmlns:v="urn:schemas-microsoft-com:vml" Requires="v">
                <p:oleObj spid="_x0000_s56340" name="Equation" r:id="rId4" imgW="177646" imgH="228402" progId="Equation.DSMT4">
                  <p:embed/>
                </p:oleObj>
              </mc:Choice>
              <mc:Fallback>
                <p:oleObj name="Equation" r:id="rId4" imgW="177646" imgH="22840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181100"/>
                        <a:ext cx="444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Text Box 8"/>
          <p:cNvSpPr txBox="1">
            <a:spLocks noChangeArrowheads="1"/>
          </p:cNvSpPr>
          <p:nvPr/>
        </p:nvSpPr>
        <p:spPr bwMode="auto">
          <a:xfrm>
            <a:off x="228600" y="2971800"/>
            <a:ext cx="876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en-US" altLang="zh-CN" sz="2800" b="1">
                <a:solidFill>
                  <a:prstClr val="black"/>
                </a:solidFill>
                <a:latin typeface="Times New Roman" pitchFamily="18" charset="0"/>
              </a:rPr>
              <a:t>       </a:t>
            </a:r>
            <a:r>
              <a:rPr lang="zh-CN" altLang="en-US" sz="2800" b="1">
                <a:solidFill>
                  <a:prstClr val="black"/>
                </a:solidFill>
                <a:latin typeface="Times New Roman" pitchFamily="18" charset="0"/>
              </a:rPr>
              <a:t>取时间        ，通过截面     进入流管的流体质量</a:t>
            </a:r>
          </a:p>
        </p:txBody>
      </p:sp>
      <p:sp>
        <p:nvSpPr>
          <p:cNvPr id="12294" name="Text Box 9"/>
          <p:cNvSpPr txBox="1">
            <a:spLocks noChangeArrowheads="1"/>
          </p:cNvSpPr>
          <p:nvPr/>
        </p:nvSpPr>
        <p:spPr bwMode="auto">
          <a:xfrm>
            <a:off x="228600" y="396240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prstClr val="black"/>
                </a:solidFill>
                <a:latin typeface="Times New Roman" pitchFamily="18" charset="0"/>
              </a:rPr>
              <a:t>同时通过截面       流出该流管的流体质量为</a:t>
            </a:r>
          </a:p>
        </p:txBody>
      </p:sp>
      <p:graphicFrame>
        <p:nvGraphicFramePr>
          <p:cNvPr id="12295" name="Object 10"/>
          <p:cNvGraphicFramePr>
            <a:graphicFrameLocks noChangeAspect="1"/>
          </p:cNvGraphicFramePr>
          <p:nvPr/>
        </p:nvGraphicFramePr>
        <p:xfrm>
          <a:off x="3276600" y="3422650"/>
          <a:ext cx="2057400" cy="560388"/>
        </p:xfrm>
        <a:graphic>
          <a:graphicData uri="http://schemas.openxmlformats.org/presentationml/2006/ole">
            <mc:AlternateContent xmlns:mc="http://schemas.openxmlformats.org/markup-compatibility/2006">
              <mc:Choice xmlns:v="urn:schemas-microsoft-com:vml" Requires="v">
                <p:oleObj spid="_x0000_s56341" name="Equation" r:id="rId6" imgW="838200" imgH="228600" progId="Equation.DSMT4">
                  <p:embed/>
                </p:oleObj>
              </mc:Choice>
              <mc:Fallback>
                <p:oleObj name="Equation" r:id="rId6" imgW="8382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3422650"/>
                        <a:ext cx="2057400"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6" name="Object 11"/>
          <p:cNvGraphicFramePr>
            <a:graphicFrameLocks noChangeAspect="1"/>
          </p:cNvGraphicFramePr>
          <p:nvPr/>
        </p:nvGraphicFramePr>
        <p:xfrm>
          <a:off x="3200400" y="4572000"/>
          <a:ext cx="2286000" cy="571500"/>
        </p:xfrm>
        <a:graphic>
          <a:graphicData uri="http://schemas.openxmlformats.org/presentationml/2006/ole">
            <mc:AlternateContent xmlns:mc="http://schemas.openxmlformats.org/markup-compatibility/2006">
              <mc:Choice xmlns:v="urn:schemas-microsoft-com:vml" Requires="v">
                <p:oleObj spid="_x0000_s56342" name="Equation" r:id="rId8" imgW="914400" imgH="228600" progId="Equation.DSMT4">
                  <p:embed/>
                </p:oleObj>
              </mc:Choice>
              <mc:Fallback>
                <p:oleObj name="Equation" r:id="rId8" imgW="9144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572000"/>
                        <a:ext cx="22860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7" name="Rectangle 12"/>
          <p:cNvSpPr>
            <a:spLocks noChangeArrowheads="1"/>
          </p:cNvSpPr>
          <p:nvPr/>
        </p:nvSpPr>
        <p:spPr bwMode="auto">
          <a:xfrm>
            <a:off x="152400" y="5105400"/>
            <a:ext cx="267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prstClr val="black"/>
                </a:solidFill>
                <a:latin typeface="Times New Roman" pitchFamily="18" charset="0"/>
              </a:rPr>
              <a:t>根据质量守恒：</a:t>
            </a:r>
          </a:p>
        </p:txBody>
      </p:sp>
      <p:graphicFrame>
        <p:nvGraphicFramePr>
          <p:cNvPr id="12298" name="Object 13"/>
          <p:cNvGraphicFramePr>
            <a:graphicFrameLocks noChangeAspect="1"/>
          </p:cNvGraphicFramePr>
          <p:nvPr/>
        </p:nvGraphicFramePr>
        <p:xfrm>
          <a:off x="2133600" y="3048000"/>
          <a:ext cx="476250" cy="444500"/>
        </p:xfrm>
        <a:graphic>
          <a:graphicData uri="http://schemas.openxmlformats.org/presentationml/2006/ole">
            <mc:AlternateContent xmlns:mc="http://schemas.openxmlformats.org/markup-compatibility/2006">
              <mc:Choice xmlns:v="urn:schemas-microsoft-com:vml" Requires="v">
                <p:oleObj spid="_x0000_s56343" name="Equation" r:id="rId10" imgW="190335" imgH="177646" progId="Equation.DSMT4">
                  <p:embed/>
                </p:oleObj>
              </mc:Choice>
              <mc:Fallback>
                <p:oleObj name="Equation" r:id="rId10" imgW="190335" imgH="177646"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3048000"/>
                        <a:ext cx="47625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9" name="Object 14"/>
          <p:cNvGraphicFramePr>
            <a:graphicFrameLocks noChangeAspect="1"/>
          </p:cNvGraphicFramePr>
          <p:nvPr/>
        </p:nvGraphicFramePr>
        <p:xfrm>
          <a:off x="4648200" y="2971800"/>
          <a:ext cx="439738" cy="609600"/>
        </p:xfrm>
        <a:graphic>
          <a:graphicData uri="http://schemas.openxmlformats.org/presentationml/2006/ole">
            <mc:AlternateContent xmlns:mc="http://schemas.openxmlformats.org/markup-compatibility/2006">
              <mc:Choice xmlns:v="urn:schemas-microsoft-com:vml" Requires="v">
                <p:oleObj spid="_x0000_s56344" name="Equation" r:id="rId12" imgW="165028" imgH="228501" progId="Equation.DSMT4">
                  <p:embed/>
                </p:oleObj>
              </mc:Choice>
              <mc:Fallback>
                <p:oleObj name="Equation" r:id="rId12" imgW="165028" imgH="228501"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8200" y="2971800"/>
                        <a:ext cx="43973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00" name="Object 15"/>
          <p:cNvGraphicFramePr>
            <a:graphicFrameLocks noChangeAspect="1"/>
          </p:cNvGraphicFramePr>
          <p:nvPr/>
        </p:nvGraphicFramePr>
        <p:xfrm>
          <a:off x="2574925" y="3962400"/>
          <a:ext cx="473075" cy="609600"/>
        </p:xfrm>
        <a:graphic>
          <a:graphicData uri="http://schemas.openxmlformats.org/presentationml/2006/ole">
            <mc:AlternateContent xmlns:mc="http://schemas.openxmlformats.org/markup-compatibility/2006">
              <mc:Choice xmlns:v="urn:schemas-microsoft-com:vml" Requires="v">
                <p:oleObj spid="_x0000_s56345" name="Equation" r:id="rId14" imgW="177646" imgH="228402" progId="Equation.DSMT4">
                  <p:embed/>
                </p:oleObj>
              </mc:Choice>
              <mc:Fallback>
                <p:oleObj name="Equation" r:id="rId14" imgW="177646" imgH="228402"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74925" y="3962400"/>
                        <a:ext cx="4730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01" name="Object 16"/>
          <p:cNvGraphicFramePr>
            <a:graphicFrameLocks noChangeAspect="1"/>
          </p:cNvGraphicFramePr>
          <p:nvPr/>
        </p:nvGraphicFramePr>
        <p:xfrm>
          <a:off x="2819400" y="5105400"/>
          <a:ext cx="1247775" cy="560388"/>
        </p:xfrm>
        <a:graphic>
          <a:graphicData uri="http://schemas.openxmlformats.org/presentationml/2006/ole">
            <mc:AlternateContent xmlns:mc="http://schemas.openxmlformats.org/markup-compatibility/2006">
              <mc:Choice xmlns:v="urn:schemas-microsoft-com:vml" Requires="v">
                <p:oleObj spid="_x0000_s56346" name="Equation" r:id="rId16" imgW="508000" imgH="228600" progId="Equation.DSMT4">
                  <p:embed/>
                </p:oleObj>
              </mc:Choice>
              <mc:Fallback>
                <p:oleObj name="Equation" r:id="rId16" imgW="508000" imgH="2286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19400" y="5105400"/>
                        <a:ext cx="1247775"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02" name="Object 17"/>
          <p:cNvGraphicFramePr>
            <a:graphicFrameLocks noChangeAspect="1"/>
          </p:cNvGraphicFramePr>
          <p:nvPr/>
        </p:nvGraphicFramePr>
        <p:xfrm>
          <a:off x="4876800" y="5105400"/>
          <a:ext cx="2338388" cy="560388"/>
        </p:xfrm>
        <a:graphic>
          <a:graphicData uri="http://schemas.openxmlformats.org/presentationml/2006/ole">
            <mc:AlternateContent xmlns:mc="http://schemas.openxmlformats.org/markup-compatibility/2006">
              <mc:Choice xmlns:v="urn:schemas-microsoft-com:vml" Requires="v">
                <p:oleObj spid="_x0000_s56347" name="Equation" r:id="rId18" imgW="952087" imgH="228501" progId="Equation.DSMT4">
                  <p:embed/>
                </p:oleObj>
              </mc:Choice>
              <mc:Fallback>
                <p:oleObj name="Equation" r:id="rId18" imgW="952087" imgH="228501"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6800" y="5105400"/>
                        <a:ext cx="2338388"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03" name="Object 18"/>
          <p:cNvGraphicFramePr>
            <a:graphicFrameLocks noChangeAspect="1"/>
          </p:cNvGraphicFramePr>
          <p:nvPr/>
        </p:nvGraphicFramePr>
        <p:xfrm>
          <a:off x="3352800" y="5791200"/>
          <a:ext cx="1981200" cy="571500"/>
        </p:xfrm>
        <a:graphic>
          <a:graphicData uri="http://schemas.openxmlformats.org/presentationml/2006/ole">
            <mc:AlternateContent xmlns:mc="http://schemas.openxmlformats.org/markup-compatibility/2006">
              <mc:Choice xmlns:v="urn:schemas-microsoft-com:vml" Requires="v">
                <p:oleObj spid="_x0000_s56348" name="Equation" r:id="rId20" imgW="748975" imgH="215806" progId="Equation.DSMT4">
                  <p:embed/>
                </p:oleObj>
              </mc:Choice>
              <mc:Fallback>
                <p:oleObj name="Equation" r:id="rId20" imgW="748975" imgH="215806"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52800" y="5791200"/>
                        <a:ext cx="1981200" cy="5715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01596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4"/>
          <p:cNvGraphicFramePr>
            <a:graphicFrameLocks noChangeAspect="1"/>
          </p:cNvGraphicFramePr>
          <p:nvPr/>
        </p:nvGraphicFramePr>
        <p:xfrm>
          <a:off x="2362200" y="4267200"/>
          <a:ext cx="1981200" cy="674688"/>
        </p:xfrm>
        <a:graphic>
          <a:graphicData uri="http://schemas.openxmlformats.org/presentationml/2006/ole">
            <mc:AlternateContent xmlns:mc="http://schemas.openxmlformats.org/markup-compatibility/2006">
              <mc:Choice xmlns:v="urn:schemas-microsoft-com:vml" Requires="v">
                <p:oleObj spid="_x0000_s57366" name="Equation" r:id="rId3" imgW="672808" imgH="228501" progId="Equation.DSMT4">
                  <p:embed/>
                </p:oleObj>
              </mc:Choice>
              <mc:Fallback>
                <p:oleObj name="Equation" r:id="rId3" imgW="672808"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267200"/>
                        <a:ext cx="1981200"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3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81000"/>
            <a:ext cx="42672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6" name="Object 7"/>
          <p:cNvGraphicFramePr>
            <a:graphicFrameLocks noChangeAspect="1"/>
          </p:cNvGraphicFramePr>
          <p:nvPr/>
        </p:nvGraphicFramePr>
        <p:xfrm>
          <a:off x="7924800" y="1257300"/>
          <a:ext cx="444500" cy="571500"/>
        </p:xfrm>
        <a:graphic>
          <a:graphicData uri="http://schemas.openxmlformats.org/presentationml/2006/ole">
            <mc:AlternateContent xmlns:mc="http://schemas.openxmlformats.org/markup-compatibility/2006">
              <mc:Choice xmlns:v="urn:schemas-microsoft-com:vml" Requires="v">
                <p:oleObj spid="_x0000_s57367" name="Equation" r:id="rId6" imgW="177646" imgH="228402" progId="Equation.DSMT4">
                  <p:embed/>
                </p:oleObj>
              </mc:Choice>
              <mc:Fallback>
                <p:oleObj name="Equation" r:id="rId6" imgW="177646" imgH="22840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4800" y="1257300"/>
                        <a:ext cx="444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7" name="Text Box 8"/>
          <p:cNvSpPr txBox="1">
            <a:spLocks noChangeArrowheads="1"/>
          </p:cNvSpPr>
          <p:nvPr/>
        </p:nvSpPr>
        <p:spPr bwMode="auto">
          <a:xfrm>
            <a:off x="304800" y="1676400"/>
            <a:ext cx="8839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en-US" altLang="zh-CN" sz="2800" b="1">
                <a:solidFill>
                  <a:prstClr val="black"/>
                </a:solidFill>
                <a:latin typeface="Times New Roman" pitchFamily="18" charset="0"/>
              </a:rPr>
              <a:t>    </a:t>
            </a:r>
            <a:r>
              <a:rPr lang="zh-CN" altLang="en-US" sz="2800" b="1">
                <a:solidFill>
                  <a:prstClr val="black"/>
                </a:solidFill>
                <a:latin typeface="Times New Roman" pitchFamily="18" charset="0"/>
              </a:rPr>
              <a:t>上式表明，流体稳定流动时，同一流管中</a:t>
            </a:r>
            <a:r>
              <a:rPr lang="zh-CN" altLang="en-US" sz="2800" b="1">
                <a:solidFill>
                  <a:srgbClr val="FF3300"/>
                </a:solidFill>
                <a:latin typeface="Times New Roman" pitchFamily="18" charset="0"/>
              </a:rPr>
              <a:t>任一截面处的流体密度、流速和截面积的乘积为一常量</a:t>
            </a:r>
            <a:r>
              <a:rPr lang="zh-CN" altLang="en-US" sz="2800" b="1">
                <a:solidFill>
                  <a:prstClr val="black"/>
                </a:solidFill>
                <a:latin typeface="Times New Roman" pitchFamily="18" charset="0"/>
              </a:rPr>
              <a:t>。这一结论称为</a:t>
            </a:r>
            <a:r>
              <a:rPr lang="zh-CN" altLang="en-US" sz="2800" b="1">
                <a:solidFill>
                  <a:srgbClr val="006600"/>
                </a:solidFill>
                <a:latin typeface="Times New Roman" pitchFamily="18" charset="0"/>
              </a:rPr>
              <a:t>流体稳定流动的连续性方程（质量流量守恒）</a:t>
            </a:r>
            <a:r>
              <a:rPr lang="zh-CN" altLang="en-US" sz="2800" b="1">
                <a:solidFill>
                  <a:prstClr val="black"/>
                </a:solidFill>
                <a:latin typeface="Times New Roman" pitchFamily="18" charset="0"/>
              </a:rPr>
              <a:t>。</a:t>
            </a:r>
          </a:p>
        </p:txBody>
      </p:sp>
      <p:sp>
        <p:nvSpPr>
          <p:cNvPr id="13318" name="Text Box 11"/>
          <p:cNvSpPr txBox="1">
            <a:spLocks noChangeArrowheads="1"/>
          </p:cNvSpPr>
          <p:nvPr/>
        </p:nvSpPr>
        <p:spPr bwMode="auto">
          <a:xfrm>
            <a:off x="228600" y="3725863"/>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en-US" altLang="zh-CN" sz="2800" b="1">
                <a:solidFill>
                  <a:prstClr val="black"/>
                </a:solidFill>
                <a:latin typeface="Times New Roman" pitchFamily="18" charset="0"/>
              </a:rPr>
              <a:t>      </a:t>
            </a:r>
            <a:r>
              <a:rPr lang="zh-CN" altLang="en-US" sz="2800" b="1">
                <a:solidFill>
                  <a:prstClr val="black"/>
                </a:solidFill>
                <a:latin typeface="Times New Roman" pitchFamily="18" charset="0"/>
              </a:rPr>
              <a:t>如果流体不可压缩，则</a:t>
            </a:r>
          </a:p>
        </p:txBody>
      </p:sp>
      <p:graphicFrame>
        <p:nvGraphicFramePr>
          <p:cNvPr id="13319" name="Object 12"/>
          <p:cNvGraphicFramePr>
            <a:graphicFrameLocks noChangeAspect="1"/>
          </p:cNvGraphicFramePr>
          <p:nvPr/>
        </p:nvGraphicFramePr>
        <p:xfrm>
          <a:off x="4724400" y="3657600"/>
          <a:ext cx="1184275" cy="560388"/>
        </p:xfrm>
        <a:graphic>
          <a:graphicData uri="http://schemas.openxmlformats.org/presentationml/2006/ole">
            <mc:AlternateContent xmlns:mc="http://schemas.openxmlformats.org/markup-compatibility/2006">
              <mc:Choice xmlns:v="urn:schemas-microsoft-com:vml" Requires="v">
                <p:oleObj spid="_x0000_s57368" name="Equation" r:id="rId8" imgW="482391" imgH="228501" progId="Equation.DSMT4">
                  <p:embed/>
                </p:oleObj>
              </mc:Choice>
              <mc:Fallback>
                <p:oleObj name="Equation" r:id="rId8" imgW="482391"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3657600"/>
                        <a:ext cx="1184275"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 name="Object 13"/>
          <p:cNvGraphicFramePr>
            <a:graphicFrameLocks noChangeAspect="1"/>
          </p:cNvGraphicFramePr>
          <p:nvPr/>
        </p:nvGraphicFramePr>
        <p:xfrm>
          <a:off x="5238750" y="4359275"/>
          <a:ext cx="1712913" cy="538163"/>
        </p:xfrm>
        <a:graphic>
          <a:graphicData uri="http://schemas.openxmlformats.org/presentationml/2006/ole">
            <mc:AlternateContent xmlns:mc="http://schemas.openxmlformats.org/markup-compatibility/2006">
              <mc:Choice xmlns:v="urn:schemas-microsoft-com:vml" Requires="v">
                <p:oleObj spid="_x0000_s57369" name="Equation" r:id="rId10" imgW="647419" imgH="203112" progId="Equation.DSMT4">
                  <p:embed/>
                </p:oleObj>
              </mc:Choice>
              <mc:Fallback>
                <p:oleObj name="Equation" r:id="rId10" imgW="647419"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38750" y="4359275"/>
                        <a:ext cx="171291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1" name="Text Box 14"/>
          <p:cNvSpPr txBox="1">
            <a:spLocks noChangeArrowheads="1"/>
          </p:cNvSpPr>
          <p:nvPr/>
        </p:nvSpPr>
        <p:spPr bwMode="auto">
          <a:xfrm>
            <a:off x="228600" y="4876800"/>
            <a:ext cx="8763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prstClr val="black"/>
                </a:solidFill>
                <a:latin typeface="Times New Roman" pitchFamily="18" charset="0"/>
              </a:rPr>
              <a:t>上式是</a:t>
            </a:r>
            <a:r>
              <a:rPr lang="zh-CN" altLang="en-US" sz="2800" b="1">
                <a:solidFill>
                  <a:srgbClr val="006600"/>
                </a:solidFill>
                <a:latin typeface="Times New Roman" pitchFamily="18" charset="0"/>
              </a:rPr>
              <a:t>不可压缩流体稳定流动的连续性方程（体积流量守恒，流速与截面积反比）</a:t>
            </a:r>
            <a:r>
              <a:rPr lang="zh-CN" altLang="en-US" sz="2800" b="1">
                <a:solidFill>
                  <a:prstClr val="black"/>
                </a:solidFill>
                <a:latin typeface="Times New Roman" pitchFamily="18" charset="0"/>
              </a:rPr>
              <a:t>。</a:t>
            </a:r>
          </a:p>
        </p:txBody>
      </p:sp>
      <p:graphicFrame>
        <p:nvGraphicFramePr>
          <p:cNvPr id="13322" name="Object 15"/>
          <p:cNvGraphicFramePr>
            <a:graphicFrameLocks noChangeAspect="1"/>
          </p:cNvGraphicFramePr>
          <p:nvPr/>
        </p:nvGraphicFramePr>
        <p:xfrm>
          <a:off x="4876800" y="5562600"/>
          <a:ext cx="3089275" cy="538163"/>
        </p:xfrm>
        <a:graphic>
          <a:graphicData uri="http://schemas.openxmlformats.org/presentationml/2006/ole">
            <mc:AlternateContent xmlns:mc="http://schemas.openxmlformats.org/markup-compatibility/2006">
              <mc:Choice xmlns:v="urn:schemas-microsoft-com:vml" Requires="v">
                <p:oleObj spid="_x0000_s57370" name="Equation" r:id="rId12" imgW="1167893" imgH="203112" progId="Equation.DSMT4">
                  <p:embed/>
                </p:oleObj>
              </mc:Choice>
              <mc:Fallback>
                <p:oleObj name="Equation" r:id="rId12" imgW="1167893"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76800" y="5562600"/>
                        <a:ext cx="3089275"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3" name="Object 17"/>
          <p:cNvGraphicFramePr>
            <a:graphicFrameLocks noChangeAspect="1"/>
          </p:cNvGraphicFramePr>
          <p:nvPr/>
        </p:nvGraphicFramePr>
        <p:xfrm>
          <a:off x="838200" y="228600"/>
          <a:ext cx="1981200" cy="571500"/>
        </p:xfrm>
        <a:graphic>
          <a:graphicData uri="http://schemas.openxmlformats.org/presentationml/2006/ole">
            <mc:AlternateContent xmlns:mc="http://schemas.openxmlformats.org/markup-compatibility/2006">
              <mc:Choice xmlns:v="urn:schemas-microsoft-com:vml" Requires="v">
                <p:oleObj spid="_x0000_s57371" name="Equation" r:id="rId14" imgW="748975" imgH="215806" progId="Equation.DSMT4">
                  <p:embed/>
                </p:oleObj>
              </mc:Choice>
              <mc:Fallback>
                <p:oleObj name="Equation" r:id="rId14" imgW="748975" imgH="215806"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8200" y="228600"/>
                        <a:ext cx="1981200" cy="5715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4" name="Object 18"/>
          <p:cNvGraphicFramePr>
            <a:graphicFrameLocks noChangeAspect="1"/>
          </p:cNvGraphicFramePr>
          <p:nvPr/>
        </p:nvGraphicFramePr>
        <p:xfrm>
          <a:off x="2438400" y="3200400"/>
          <a:ext cx="3357563" cy="571500"/>
        </p:xfrm>
        <a:graphic>
          <a:graphicData uri="http://schemas.openxmlformats.org/presentationml/2006/ole">
            <mc:AlternateContent xmlns:mc="http://schemas.openxmlformats.org/markup-compatibility/2006">
              <mc:Choice xmlns:v="urn:schemas-microsoft-com:vml" Requires="v">
                <p:oleObj spid="_x0000_s57372" name="Equation" r:id="rId16" imgW="1269449" imgH="215806" progId="Equation.DSMT4">
                  <p:embed/>
                </p:oleObj>
              </mc:Choice>
              <mc:Fallback>
                <p:oleObj name="Equation" r:id="rId16" imgW="1269449" imgH="215806"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38400" y="3200400"/>
                        <a:ext cx="3357563" cy="5715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5" name="Object 19"/>
          <p:cNvGraphicFramePr>
            <a:graphicFrameLocks noChangeAspect="1"/>
          </p:cNvGraphicFramePr>
          <p:nvPr/>
        </p:nvGraphicFramePr>
        <p:xfrm>
          <a:off x="5105400" y="4267200"/>
          <a:ext cx="1712913" cy="538163"/>
        </p:xfrm>
        <a:graphic>
          <a:graphicData uri="http://schemas.openxmlformats.org/presentationml/2006/ole">
            <mc:AlternateContent xmlns:mc="http://schemas.openxmlformats.org/markup-compatibility/2006">
              <mc:Choice xmlns:v="urn:schemas-microsoft-com:vml" Requires="v">
                <p:oleObj spid="_x0000_s57373" name="Equation" r:id="rId18" imgW="647419" imgH="203112" progId="Equation.DSMT4">
                  <p:embed/>
                </p:oleObj>
              </mc:Choice>
              <mc:Fallback>
                <p:oleObj name="Equation" r:id="rId18" imgW="647419" imgH="203112"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4267200"/>
                        <a:ext cx="1712913" cy="538163"/>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6" name="Object 20"/>
          <p:cNvGraphicFramePr>
            <a:graphicFrameLocks noChangeAspect="1"/>
          </p:cNvGraphicFramePr>
          <p:nvPr/>
        </p:nvGraphicFramePr>
        <p:xfrm>
          <a:off x="4953000" y="5486400"/>
          <a:ext cx="3089275" cy="538163"/>
        </p:xfrm>
        <a:graphic>
          <a:graphicData uri="http://schemas.openxmlformats.org/presentationml/2006/ole">
            <mc:AlternateContent xmlns:mc="http://schemas.openxmlformats.org/markup-compatibility/2006">
              <mc:Choice xmlns:v="urn:schemas-microsoft-com:vml" Requires="v">
                <p:oleObj spid="_x0000_s57374" name="Equation" r:id="rId19" imgW="1167893" imgH="203112" progId="Equation.DSMT4">
                  <p:embed/>
                </p:oleObj>
              </mc:Choice>
              <mc:Fallback>
                <p:oleObj name="Equation" r:id="rId19" imgW="1167893"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5486400"/>
                        <a:ext cx="3089275" cy="538163"/>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7" name="Object 21"/>
          <p:cNvGraphicFramePr>
            <a:graphicFrameLocks noChangeAspect="1"/>
          </p:cNvGraphicFramePr>
          <p:nvPr/>
        </p:nvGraphicFramePr>
        <p:xfrm>
          <a:off x="1524000" y="914400"/>
          <a:ext cx="2338388" cy="560388"/>
        </p:xfrm>
        <a:graphic>
          <a:graphicData uri="http://schemas.openxmlformats.org/presentationml/2006/ole">
            <mc:AlternateContent xmlns:mc="http://schemas.openxmlformats.org/markup-compatibility/2006">
              <mc:Choice xmlns:v="urn:schemas-microsoft-com:vml" Requires="v">
                <p:oleObj spid="_x0000_s57375" name="Equation" r:id="rId20" imgW="952087" imgH="228501" progId="Equation.DSMT4">
                  <p:embed/>
                </p:oleObj>
              </mc:Choice>
              <mc:Fallback>
                <p:oleObj name="Equation" r:id="rId20" imgW="952087" imgH="228501"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24000" y="914400"/>
                        <a:ext cx="2338388"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75741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5"/>
          <p:cNvGraphicFramePr>
            <a:graphicFrameLocks noChangeAspect="1"/>
          </p:cNvGraphicFramePr>
          <p:nvPr/>
        </p:nvGraphicFramePr>
        <p:xfrm>
          <a:off x="4140200" y="4724400"/>
          <a:ext cx="2413000" cy="996950"/>
        </p:xfrm>
        <a:graphic>
          <a:graphicData uri="http://schemas.openxmlformats.org/presentationml/2006/ole">
            <mc:AlternateContent xmlns:mc="http://schemas.openxmlformats.org/markup-compatibility/2006">
              <mc:Choice xmlns:v="urn:schemas-microsoft-com:vml" Requires="v">
                <p:oleObj spid="_x0000_s58384" name="Equation" r:id="rId3" imgW="1167893" imgH="482391" progId="Equation.DSMT4">
                  <p:embed/>
                </p:oleObj>
              </mc:Choice>
              <mc:Fallback>
                <p:oleObj name="Equation" r:id="rId3" imgW="1167893" imgH="48239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4724400"/>
                        <a:ext cx="2413000" cy="996950"/>
                      </a:xfrm>
                      <a:prstGeom prst="rect">
                        <a:avLst/>
                      </a:prstGeom>
                      <a:solidFill>
                        <a:srgbClr val="FFFF00"/>
                      </a:solidFill>
                      <a:ln w="9525">
                        <a:solidFill>
                          <a:srgbClr val="FF0000"/>
                        </a:solidFill>
                        <a:miter lim="800000"/>
                        <a:headEnd/>
                        <a:tailEnd/>
                      </a:ln>
                    </p:spPr>
                  </p:pic>
                </p:oleObj>
              </mc:Fallback>
            </mc:AlternateContent>
          </a:graphicData>
        </a:graphic>
      </p:graphicFrame>
      <p:pic>
        <p:nvPicPr>
          <p:cNvPr id="1433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49250"/>
            <a:ext cx="42672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40" name="Object 4"/>
          <p:cNvGraphicFramePr>
            <a:graphicFrameLocks noChangeAspect="1"/>
          </p:cNvGraphicFramePr>
          <p:nvPr/>
        </p:nvGraphicFramePr>
        <p:xfrm>
          <a:off x="838200" y="44450"/>
          <a:ext cx="1981200" cy="571500"/>
        </p:xfrm>
        <a:graphic>
          <a:graphicData uri="http://schemas.openxmlformats.org/presentationml/2006/ole">
            <mc:AlternateContent xmlns:mc="http://schemas.openxmlformats.org/markup-compatibility/2006">
              <mc:Choice xmlns:v="urn:schemas-microsoft-com:vml" Requires="v">
                <p:oleObj spid="_x0000_s58385" name="Equation" r:id="rId6" imgW="748975" imgH="215806" progId="Equation.DSMT4">
                  <p:embed/>
                </p:oleObj>
              </mc:Choice>
              <mc:Fallback>
                <p:oleObj name="Equation" r:id="rId6" imgW="748975" imgH="21580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44450"/>
                        <a:ext cx="1981200" cy="5715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1" name="Object 5"/>
          <p:cNvGraphicFramePr>
            <a:graphicFrameLocks noChangeAspect="1"/>
          </p:cNvGraphicFramePr>
          <p:nvPr/>
        </p:nvGraphicFramePr>
        <p:xfrm>
          <a:off x="2971800" y="44450"/>
          <a:ext cx="2338388" cy="560388"/>
        </p:xfrm>
        <a:graphic>
          <a:graphicData uri="http://schemas.openxmlformats.org/presentationml/2006/ole">
            <mc:AlternateContent xmlns:mc="http://schemas.openxmlformats.org/markup-compatibility/2006">
              <mc:Choice xmlns:v="urn:schemas-microsoft-com:vml" Requires="v">
                <p:oleObj spid="_x0000_s58386" name="Equation" r:id="rId8" imgW="952087" imgH="228501" progId="Equation.DSMT4">
                  <p:embed/>
                </p:oleObj>
              </mc:Choice>
              <mc:Fallback>
                <p:oleObj name="Equation" r:id="rId8" imgW="952087"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800" y="44450"/>
                        <a:ext cx="2338388"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2" name="Object 7"/>
          <p:cNvGraphicFramePr>
            <a:graphicFrameLocks noChangeAspect="1"/>
          </p:cNvGraphicFramePr>
          <p:nvPr/>
        </p:nvGraphicFramePr>
        <p:xfrm>
          <a:off x="2743200" y="730250"/>
          <a:ext cx="1981200" cy="674688"/>
        </p:xfrm>
        <a:graphic>
          <a:graphicData uri="http://schemas.openxmlformats.org/presentationml/2006/ole">
            <mc:AlternateContent xmlns:mc="http://schemas.openxmlformats.org/markup-compatibility/2006">
              <mc:Choice xmlns:v="urn:schemas-microsoft-com:vml" Requires="v">
                <p:oleObj spid="_x0000_s58387" name="Equation" r:id="rId10" imgW="672808" imgH="228501" progId="Equation.DSMT4">
                  <p:embed/>
                </p:oleObj>
              </mc:Choice>
              <mc:Fallback>
                <p:oleObj name="Equation" r:id="rId10" imgW="672808" imgH="228501"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730250"/>
                        <a:ext cx="1981200"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3" name="Object 8"/>
          <p:cNvGraphicFramePr>
            <a:graphicFrameLocks noChangeAspect="1"/>
          </p:cNvGraphicFramePr>
          <p:nvPr/>
        </p:nvGraphicFramePr>
        <p:xfrm>
          <a:off x="838200" y="882650"/>
          <a:ext cx="1712913" cy="538163"/>
        </p:xfrm>
        <a:graphic>
          <a:graphicData uri="http://schemas.openxmlformats.org/presentationml/2006/ole">
            <mc:AlternateContent xmlns:mc="http://schemas.openxmlformats.org/markup-compatibility/2006">
              <mc:Choice xmlns:v="urn:schemas-microsoft-com:vml" Requires="v">
                <p:oleObj spid="_x0000_s58388" name="Equation" r:id="rId12" imgW="647419" imgH="203112" progId="Equation.DSMT4">
                  <p:embed/>
                </p:oleObj>
              </mc:Choice>
              <mc:Fallback>
                <p:oleObj name="Equation" r:id="rId12" imgW="647419"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882650"/>
                        <a:ext cx="1712913" cy="538163"/>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4" name="Text Box 9"/>
          <p:cNvSpPr txBox="1">
            <a:spLocks noChangeArrowheads="1"/>
          </p:cNvSpPr>
          <p:nvPr/>
        </p:nvSpPr>
        <p:spPr bwMode="auto">
          <a:xfrm>
            <a:off x="304800" y="1568450"/>
            <a:ext cx="868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prstClr val="black"/>
                </a:solidFill>
                <a:latin typeface="Times New Roman" pitchFamily="18" charset="0"/>
              </a:rPr>
              <a:t>对不可压缩流体，</a:t>
            </a:r>
            <a:r>
              <a:rPr lang="zh-CN" altLang="en-US" sz="2800" b="1">
                <a:solidFill>
                  <a:srgbClr val="0000FF"/>
                </a:solidFill>
                <a:latin typeface="Times New Roman" pitchFamily="18" charset="0"/>
              </a:rPr>
              <a:t>体积流量和质量流量均守恒</a:t>
            </a:r>
            <a:r>
              <a:rPr lang="zh-CN" altLang="en-US" sz="2800" b="1">
                <a:solidFill>
                  <a:prstClr val="black"/>
                </a:solidFill>
                <a:latin typeface="Times New Roman" pitchFamily="18" charset="0"/>
              </a:rPr>
              <a:t>。</a:t>
            </a:r>
          </a:p>
        </p:txBody>
      </p:sp>
      <p:sp>
        <p:nvSpPr>
          <p:cNvPr id="13320" name="Text Box 30"/>
          <p:cNvSpPr txBox="1">
            <a:spLocks noChangeArrowheads="1"/>
          </p:cNvSpPr>
          <p:nvPr/>
        </p:nvSpPr>
        <p:spPr bwMode="auto">
          <a:xfrm>
            <a:off x="150813" y="5862638"/>
            <a:ext cx="838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srgbClr val="CC00FF"/>
                </a:solidFill>
                <a:latin typeface="Times New Roman" pitchFamily="18" charset="0"/>
              </a:rPr>
              <a:t>流体流动遵循的基本动力学规律如何？</a:t>
            </a:r>
          </a:p>
        </p:txBody>
      </p:sp>
      <p:sp>
        <p:nvSpPr>
          <p:cNvPr id="9" name="内容占位符 3"/>
          <p:cNvSpPr txBox="1">
            <a:spLocks/>
          </p:cNvSpPr>
          <p:nvPr/>
        </p:nvSpPr>
        <p:spPr bwMode="auto">
          <a:xfrm>
            <a:off x="3787775" y="2060575"/>
            <a:ext cx="4038600"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marL="342900" indent="-342900" eaLnBrk="0" fontAlgn="base" hangingPunct="0">
              <a:spcBef>
                <a:spcPct val="20000"/>
              </a:spcBef>
              <a:spcAft>
                <a:spcPct val="0"/>
              </a:spcAft>
            </a:pPr>
            <a:r>
              <a:rPr lang="zh-CN" altLang="en-US" sz="2400">
                <a:solidFill>
                  <a:srgbClr val="FF0000"/>
                </a:solidFill>
              </a:rPr>
              <a:t>例</a:t>
            </a:r>
            <a:r>
              <a:rPr lang="zh-CN" altLang="en-US" sz="2400">
                <a:solidFill>
                  <a:prstClr val="black"/>
                </a:solidFill>
              </a:rPr>
              <a:t> 已知一个水龙头流出的水柱，高度相距为</a:t>
            </a:r>
            <a:r>
              <a:rPr lang="en-US" altLang="zh-CN" b="1" i="1">
                <a:solidFill>
                  <a:prstClr val="black"/>
                </a:solidFill>
              </a:rPr>
              <a:t>h</a:t>
            </a:r>
            <a:r>
              <a:rPr lang="zh-CN" altLang="en-US" sz="2400">
                <a:solidFill>
                  <a:prstClr val="black"/>
                </a:solidFill>
              </a:rPr>
              <a:t>的两处横截面积分别为</a:t>
            </a:r>
            <a:r>
              <a:rPr lang="en-US" altLang="zh-CN" b="1" i="1">
                <a:solidFill>
                  <a:prstClr val="black"/>
                </a:solidFill>
              </a:rPr>
              <a:t>S</a:t>
            </a:r>
            <a:r>
              <a:rPr lang="en-US" altLang="zh-CN" sz="1800" b="1" i="1">
                <a:solidFill>
                  <a:prstClr val="black"/>
                </a:solidFill>
              </a:rPr>
              <a:t>1</a:t>
            </a:r>
            <a:r>
              <a:rPr lang="zh-CN" altLang="en-US" sz="2400">
                <a:solidFill>
                  <a:prstClr val="black"/>
                </a:solidFill>
              </a:rPr>
              <a:t>和</a:t>
            </a:r>
            <a:r>
              <a:rPr lang="en-US" altLang="zh-CN" b="1" i="1">
                <a:solidFill>
                  <a:prstClr val="black"/>
                </a:solidFill>
              </a:rPr>
              <a:t>S</a:t>
            </a:r>
            <a:r>
              <a:rPr lang="en-US" altLang="zh-CN" sz="1800" b="1" i="1">
                <a:solidFill>
                  <a:prstClr val="black"/>
                </a:solidFill>
              </a:rPr>
              <a:t>2</a:t>
            </a:r>
            <a:r>
              <a:rPr lang="zh-CN" altLang="en-US">
                <a:solidFill>
                  <a:prstClr val="black"/>
                </a:solidFill>
              </a:rPr>
              <a:t>，</a:t>
            </a:r>
            <a:r>
              <a:rPr lang="zh-CN" altLang="en-US" sz="2400">
                <a:solidFill>
                  <a:prstClr val="black"/>
                </a:solidFill>
              </a:rPr>
              <a:t>求水龙头的体积流量。</a:t>
            </a:r>
          </a:p>
        </p:txBody>
      </p:sp>
      <p:pic>
        <p:nvPicPr>
          <p:cNvPr id="10" name="Picture 2"/>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1989138"/>
            <a:ext cx="1679575" cy="331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3"/>
          <p:cNvGraphicFramePr>
            <a:graphicFrameLocks noChangeAspect="1"/>
          </p:cNvGraphicFramePr>
          <p:nvPr/>
        </p:nvGraphicFramePr>
        <p:xfrm>
          <a:off x="3276600" y="4043363"/>
          <a:ext cx="1582738" cy="538162"/>
        </p:xfrm>
        <a:graphic>
          <a:graphicData uri="http://schemas.openxmlformats.org/presentationml/2006/ole">
            <mc:AlternateContent xmlns:mc="http://schemas.openxmlformats.org/markup-compatibility/2006">
              <mc:Choice xmlns:v="urn:schemas-microsoft-com:vml" Requires="v">
                <p:oleObj spid="_x0000_s58389" name="Equation" r:id="rId15" imgW="672808" imgH="228501" progId="Equation.DSMT4">
                  <p:embed/>
                </p:oleObj>
              </mc:Choice>
              <mc:Fallback>
                <p:oleObj name="Equation" r:id="rId15" imgW="672808"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76600" y="4043363"/>
                        <a:ext cx="1582738"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
          <p:cNvGraphicFramePr>
            <a:graphicFrameLocks noChangeAspect="1"/>
          </p:cNvGraphicFramePr>
          <p:nvPr/>
        </p:nvGraphicFramePr>
        <p:xfrm>
          <a:off x="5795963" y="3790950"/>
          <a:ext cx="3133725" cy="933450"/>
        </p:xfrm>
        <a:graphic>
          <a:graphicData uri="http://schemas.openxmlformats.org/presentationml/2006/ole">
            <mc:AlternateContent xmlns:mc="http://schemas.openxmlformats.org/markup-compatibility/2006">
              <mc:Choice xmlns:v="urn:schemas-microsoft-com:vml" Requires="v">
                <p:oleObj spid="_x0000_s58390" name="Equation" r:id="rId17" imgW="1320227" imgH="393529" progId="Equation.DSMT4">
                  <p:embed/>
                </p:oleObj>
              </mc:Choice>
              <mc:Fallback>
                <p:oleObj name="Equation" r:id="rId17" imgW="1320227"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5963" y="3790950"/>
                        <a:ext cx="313372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914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320"/>
                                        </p:tgtEl>
                                        <p:attrNameLst>
                                          <p:attrName>style.visibility</p:attrName>
                                        </p:attrNameLst>
                                      </p:cBhvr>
                                      <p:to>
                                        <p:strVal val="visible"/>
                                      </p:to>
                                    </p:set>
                                    <p:anim calcmode="lin" valueType="num">
                                      <p:cBhvr additive="base">
                                        <p:cTn id="26" dur="500" fill="hold"/>
                                        <p:tgtEl>
                                          <p:spTgt spid="13320"/>
                                        </p:tgtEl>
                                        <p:attrNameLst>
                                          <p:attrName>ppt_x</p:attrName>
                                        </p:attrNameLst>
                                      </p:cBhvr>
                                      <p:tavLst>
                                        <p:tav tm="0">
                                          <p:val>
                                            <p:strVal val="#ppt_x"/>
                                          </p:val>
                                        </p:tav>
                                        <p:tav tm="100000">
                                          <p:val>
                                            <p:strVal val="#ppt_x"/>
                                          </p:val>
                                        </p:tav>
                                      </p:tavLst>
                                    </p:anim>
                                    <p:anim calcmode="lin" valueType="num">
                                      <p:cBhvr additive="base">
                                        <p:cTn id="27" dur="500" fill="hold"/>
                                        <p:tgtEl>
                                          <p:spTgt spid="133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p:bldP spid="9"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ChangeArrowheads="1"/>
          </p:cNvSpPr>
          <p:nvPr/>
        </p:nvSpPr>
        <p:spPr bwMode="auto">
          <a:xfrm>
            <a:off x="0" y="908050"/>
            <a:ext cx="58674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tabLst>
                <a:tab pos="638175" algn="l"/>
              </a:tabLst>
            </a:pPr>
            <a:r>
              <a:rPr lang="zh-CN" altLang="en-US" sz="2800" b="1">
                <a:solidFill>
                  <a:srgbClr val="0000FF"/>
                </a:solidFill>
                <a:latin typeface="Arial" charset="0"/>
              </a:rPr>
              <a:t>一、伯努利方程</a:t>
            </a:r>
          </a:p>
          <a:p>
            <a:pPr fontAlgn="base">
              <a:spcBef>
                <a:spcPct val="0"/>
              </a:spcBef>
              <a:spcAft>
                <a:spcPct val="0"/>
              </a:spcAft>
              <a:tabLst>
                <a:tab pos="638175" algn="l"/>
              </a:tabLst>
            </a:pPr>
            <a:r>
              <a:rPr lang="zh-CN" altLang="en-US" sz="2800" b="1">
                <a:solidFill>
                  <a:prstClr val="black"/>
                </a:solidFill>
                <a:latin typeface="Arial" charset="0"/>
              </a:rPr>
              <a:t>      根据功能原理，可以证明（见后面），在理想流体稳定流动时，沿某一流线，任一两点的压强、流速和所在高度三者之间的关系：</a:t>
            </a:r>
          </a:p>
        </p:txBody>
      </p:sp>
      <p:graphicFrame>
        <p:nvGraphicFramePr>
          <p:cNvPr id="15363" name="Object 11"/>
          <p:cNvGraphicFramePr>
            <a:graphicFrameLocks noChangeAspect="1"/>
          </p:cNvGraphicFramePr>
          <p:nvPr/>
        </p:nvGraphicFramePr>
        <p:xfrm>
          <a:off x="228600" y="3487738"/>
          <a:ext cx="5105400" cy="874712"/>
        </p:xfrm>
        <a:graphic>
          <a:graphicData uri="http://schemas.openxmlformats.org/presentationml/2006/ole">
            <mc:AlternateContent xmlns:mc="http://schemas.openxmlformats.org/markup-compatibility/2006">
              <mc:Choice xmlns:v="urn:schemas-microsoft-com:vml" Requires="v">
                <p:oleObj spid="_x0000_s59396" name="Equation" r:id="rId3" imgW="2298700" imgH="393700" progId="Equation.DSMT4">
                  <p:embed/>
                </p:oleObj>
              </mc:Choice>
              <mc:Fallback>
                <p:oleObj name="Equation" r:id="rId3" imgW="22987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87738"/>
                        <a:ext cx="5105400" cy="87471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4" name="矩形 1"/>
          <p:cNvSpPr>
            <a:spLocks noChangeArrowheads="1"/>
          </p:cNvSpPr>
          <p:nvPr/>
        </p:nvSpPr>
        <p:spPr bwMode="auto">
          <a:xfrm>
            <a:off x="179388" y="188913"/>
            <a:ext cx="495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50000"/>
              </a:spcBef>
              <a:spcAft>
                <a:spcPct val="0"/>
              </a:spcAft>
            </a:pPr>
            <a:r>
              <a:rPr lang="en-US" altLang="zh-CN" sz="3200" b="1">
                <a:solidFill>
                  <a:srgbClr val="FF0000"/>
                </a:solidFill>
                <a:latin typeface="Times New Roman" pitchFamily="18" charset="0"/>
              </a:rPr>
              <a:t>§4-7 </a:t>
            </a:r>
            <a:r>
              <a:rPr lang="zh-CN" altLang="en-US" sz="3200" b="1">
                <a:solidFill>
                  <a:srgbClr val="FF0000"/>
                </a:solidFill>
                <a:latin typeface="Times New Roman" pitchFamily="18" charset="0"/>
              </a:rPr>
              <a:t>伯努利方程及其应用</a:t>
            </a:r>
          </a:p>
        </p:txBody>
      </p:sp>
      <p:pic>
        <p:nvPicPr>
          <p:cNvPr id="30" name="图片 16" descr="未命名.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525" y="1471613"/>
            <a:ext cx="3311525"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图片 15" descr="clip_image002_020.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8313" y="4365625"/>
            <a:ext cx="1619250"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矩形 2"/>
          <p:cNvSpPr>
            <a:spLocks noChangeArrowheads="1"/>
          </p:cNvSpPr>
          <p:nvPr/>
        </p:nvSpPr>
        <p:spPr bwMode="auto">
          <a:xfrm>
            <a:off x="2411413" y="4652963"/>
            <a:ext cx="2143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400" b="1">
                <a:solidFill>
                  <a:srgbClr val="C00000"/>
                </a:solidFill>
                <a:latin typeface="Times New Roman" pitchFamily="18" charset="0"/>
              </a:rPr>
              <a:t>丹尼尔</a:t>
            </a:r>
            <a:r>
              <a:rPr lang="en-US" altLang="zh-CN" sz="2400" b="1">
                <a:solidFill>
                  <a:srgbClr val="C00000"/>
                </a:solidFill>
                <a:latin typeface="Times New Roman" pitchFamily="18" charset="0"/>
              </a:rPr>
              <a:t>·</a:t>
            </a:r>
            <a:r>
              <a:rPr lang="zh-CN" altLang="en-US" sz="2400" b="1">
                <a:solidFill>
                  <a:srgbClr val="C00000"/>
                </a:solidFill>
                <a:latin typeface="Times New Roman" pitchFamily="18" charset="0"/>
              </a:rPr>
              <a:t>伯努利</a:t>
            </a:r>
            <a:endParaRPr lang="en-US" altLang="zh-CN" sz="2400" b="1">
              <a:solidFill>
                <a:srgbClr val="C00000"/>
              </a:solidFill>
              <a:latin typeface="Times New Roman" pitchFamily="18" charset="0"/>
            </a:endParaRPr>
          </a:p>
        </p:txBody>
      </p:sp>
      <p:sp>
        <p:nvSpPr>
          <p:cNvPr id="15368" name="矩形 3"/>
          <p:cNvSpPr>
            <a:spLocks noChangeArrowheads="1"/>
          </p:cNvSpPr>
          <p:nvPr/>
        </p:nvSpPr>
        <p:spPr bwMode="auto">
          <a:xfrm>
            <a:off x="2411413" y="5732463"/>
            <a:ext cx="2970212"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lnSpc>
                <a:spcPts val="300"/>
              </a:lnSpc>
              <a:spcBef>
                <a:spcPct val="0"/>
              </a:spcBef>
              <a:spcAft>
                <a:spcPct val="0"/>
              </a:spcAft>
            </a:pPr>
            <a:r>
              <a:rPr lang="zh-CN" altLang="en-US" sz="2400" b="1">
                <a:solidFill>
                  <a:srgbClr val="C00000"/>
                </a:solidFill>
                <a:latin typeface="Times New Roman" pitchFamily="18" charset="0"/>
              </a:rPr>
              <a:t>瑞士数学家、力学家</a:t>
            </a:r>
          </a:p>
        </p:txBody>
      </p:sp>
    </p:spTree>
    <p:extLst>
      <p:ext uri="{BB962C8B-B14F-4D97-AF65-F5344CB8AC3E}">
        <p14:creationId xmlns:p14="http://schemas.microsoft.com/office/powerpoint/2010/main" val="3125100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8" name="Object 4"/>
          <p:cNvGraphicFramePr>
            <a:graphicFrameLocks noChangeAspect="1"/>
          </p:cNvGraphicFramePr>
          <p:nvPr/>
        </p:nvGraphicFramePr>
        <p:xfrm>
          <a:off x="1484313" y="476250"/>
          <a:ext cx="4117975" cy="1076325"/>
        </p:xfrm>
        <a:graphic>
          <a:graphicData uri="http://schemas.openxmlformats.org/presentationml/2006/ole">
            <mc:AlternateContent xmlns:mc="http://schemas.openxmlformats.org/markup-compatibility/2006">
              <mc:Choice xmlns:v="urn:schemas-microsoft-com:vml" Requires="v">
                <p:oleObj spid="_x0000_s60424" r:id="rId3" imgW="1651000" imgH="431800" progId="Equation.3">
                  <p:embed/>
                </p:oleObj>
              </mc:Choice>
              <mc:Fallback>
                <p:oleObj r:id="rId3" imgW="16510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313" y="476250"/>
                        <a:ext cx="4117975" cy="1076325"/>
                      </a:xfrm>
                      <a:prstGeom prst="rect">
                        <a:avLst/>
                      </a:prstGeom>
                      <a:solidFill>
                        <a:srgbClr val="FFFF00"/>
                      </a:solidFill>
                      <a:ln w="28575">
                        <a:solidFill>
                          <a:srgbClr val="FF0000"/>
                        </a:solidFill>
                        <a:miter lim="800000"/>
                        <a:headEnd/>
                        <a:tailEnd/>
                      </a:ln>
                    </p:spPr>
                  </p:pic>
                </p:oleObj>
              </mc:Fallback>
            </mc:AlternateContent>
          </a:graphicData>
        </a:graphic>
      </p:graphicFrame>
      <p:sp>
        <p:nvSpPr>
          <p:cNvPr id="16389" name="Text Box 7"/>
          <p:cNvSpPr txBox="1">
            <a:spLocks noChangeArrowheads="1"/>
          </p:cNvSpPr>
          <p:nvPr/>
        </p:nvSpPr>
        <p:spPr bwMode="auto">
          <a:xfrm>
            <a:off x="5664200" y="762000"/>
            <a:ext cx="292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lang="en-US" altLang="zh-CN" sz="2800" b="1">
                <a:solidFill>
                  <a:srgbClr val="FF0000"/>
                </a:solidFill>
                <a:latin typeface="Times New Roman" pitchFamily="18" charset="0"/>
                <a:ea typeface="楷体_GB2312" pitchFamily="49" charset="-122"/>
              </a:rPr>
              <a:t>——</a:t>
            </a:r>
            <a:r>
              <a:rPr lang="zh-CN" altLang="zh-CN" sz="2800" b="1">
                <a:solidFill>
                  <a:srgbClr val="FF0000"/>
                </a:solidFill>
                <a:latin typeface="楷体_GB2312" pitchFamily="49" charset="-122"/>
                <a:ea typeface="楷体_GB2312" pitchFamily="49" charset="-122"/>
              </a:rPr>
              <a:t>伯努利方程</a:t>
            </a:r>
            <a:endParaRPr lang="zh-CN" altLang="zh-CN" sz="2800" b="1">
              <a:solidFill>
                <a:prstClr val="black"/>
              </a:solidFill>
              <a:latin typeface="楷体_GB2312" pitchFamily="49" charset="-122"/>
              <a:ea typeface="楷体_GB2312" pitchFamily="49" charset="-122"/>
            </a:endParaRPr>
          </a:p>
        </p:txBody>
      </p:sp>
      <p:sp>
        <p:nvSpPr>
          <p:cNvPr id="16390" name="Text Box 8"/>
          <p:cNvSpPr txBox="1">
            <a:spLocks noChangeArrowheads="1"/>
          </p:cNvSpPr>
          <p:nvPr/>
        </p:nvSpPr>
        <p:spPr bwMode="auto">
          <a:xfrm>
            <a:off x="504825" y="4330700"/>
            <a:ext cx="82169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lang="en-US" altLang="zh-CN" sz="2800" b="1">
                <a:solidFill>
                  <a:srgbClr val="FF0000"/>
                </a:solidFill>
                <a:latin typeface="楷体_GB2312" pitchFamily="49" charset="-122"/>
                <a:ea typeface="楷体_GB2312" pitchFamily="49" charset="-122"/>
                <a:sym typeface="Symbol" pitchFamily="18" charset="2"/>
              </a:rPr>
              <a:t> </a:t>
            </a:r>
            <a:r>
              <a:rPr lang="zh-CN" altLang="zh-CN" sz="2800" b="1">
                <a:solidFill>
                  <a:srgbClr val="0000FF"/>
                </a:solidFill>
                <a:latin typeface="楷体_GB2312" pitchFamily="49" charset="-122"/>
                <a:ea typeface="楷体_GB2312" pitchFamily="49" charset="-122"/>
              </a:rPr>
              <a:t>伯努利方程实质上是能量守恒定律在理想流体定常流动中的表现，它是流体动力学的基本规律。</a:t>
            </a:r>
          </a:p>
        </p:txBody>
      </p:sp>
      <p:sp>
        <p:nvSpPr>
          <p:cNvPr id="16391" name="Text Box 9"/>
          <p:cNvSpPr txBox="1">
            <a:spLocks noChangeArrowheads="1"/>
          </p:cNvSpPr>
          <p:nvPr/>
        </p:nvSpPr>
        <p:spPr bwMode="auto">
          <a:xfrm>
            <a:off x="496888" y="3370263"/>
            <a:ext cx="81915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lang="en-US" altLang="zh-CN" sz="2800" b="1">
                <a:solidFill>
                  <a:srgbClr val="FF0000"/>
                </a:solidFill>
                <a:latin typeface="楷体_GB2312" pitchFamily="49" charset="-122"/>
                <a:ea typeface="楷体_GB2312" pitchFamily="49" charset="-122"/>
                <a:sym typeface="Symbol" pitchFamily="18" charset="2"/>
              </a:rPr>
              <a:t></a:t>
            </a:r>
            <a:r>
              <a:rPr lang="en-US" altLang="zh-CN" sz="2800" b="1">
                <a:solidFill>
                  <a:srgbClr val="0000FF"/>
                </a:solidFill>
                <a:latin typeface="楷体_GB2312" pitchFamily="49" charset="-122"/>
                <a:ea typeface="楷体_GB2312" pitchFamily="49" charset="-122"/>
                <a:sym typeface="Symbol" pitchFamily="18" charset="2"/>
              </a:rPr>
              <a:t> </a:t>
            </a:r>
            <a:r>
              <a:rPr lang="zh-CN" altLang="zh-CN" sz="2800" b="1">
                <a:solidFill>
                  <a:srgbClr val="0000FF"/>
                </a:solidFill>
                <a:latin typeface="楷体_GB2312" pitchFamily="49" charset="-122"/>
                <a:ea typeface="楷体_GB2312" pitchFamily="49" charset="-122"/>
                <a:sym typeface="Symbol" pitchFamily="18" charset="2"/>
              </a:rPr>
              <a:t>严格上说</a:t>
            </a:r>
            <a:r>
              <a:rPr lang="zh-CN" altLang="zh-CN" sz="2800" b="1">
                <a:solidFill>
                  <a:srgbClr val="0000FF"/>
                </a:solidFill>
                <a:latin typeface="楷体_GB2312" pitchFamily="49" charset="-122"/>
                <a:ea typeface="楷体_GB2312" pitchFamily="49" charset="-122"/>
              </a:rPr>
              <a:t>伯努利方程是理想流体定常流动在一根流线上的动力学方程。 </a:t>
            </a:r>
          </a:p>
        </p:txBody>
      </p:sp>
      <p:sp>
        <p:nvSpPr>
          <p:cNvPr id="16392" name="Text Box 10"/>
          <p:cNvSpPr txBox="1">
            <a:spLocks noChangeArrowheads="1"/>
          </p:cNvSpPr>
          <p:nvPr/>
        </p:nvSpPr>
        <p:spPr bwMode="auto">
          <a:xfrm>
            <a:off x="622300" y="1752600"/>
            <a:ext cx="7747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lang="zh-CN" altLang="zh-CN" sz="2800" b="1">
                <a:solidFill>
                  <a:prstClr val="black"/>
                </a:solidFill>
                <a:latin typeface="Times New Roman" pitchFamily="18" charset="0"/>
                <a:ea typeface="楷体_GB2312" pitchFamily="49" charset="-122"/>
              </a:rPr>
              <a:t>表明</a:t>
            </a:r>
            <a:r>
              <a:rPr lang="zh-CN" altLang="zh-CN" sz="2800" b="1">
                <a:solidFill>
                  <a:srgbClr val="FF0000"/>
                </a:solidFill>
                <a:latin typeface="Times New Roman" pitchFamily="18" charset="0"/>
                <a:ea typeface="楷体_GB2312" pitchFamily="49" charset="-122"/>
              </a:rPr>
              <a:t>压强、动能体密度、势能体密度三项之和在流线上各点处处相等，保持为一恒量</a:t>
            </a:r>
            <a:r>
              <a:rPr lang="zh-CN" altLang="zh-CN" sz="2800" b="1">
                <a:solidFill>
                  <a:prstClr val="black"/>
                </a:solidFill>
                <a:latin typeface="Times New Roman" pitchFamily="18" charset="0"/>
                <a:ea typeface="楷体_GB2312" pitchFamily="49" charset="-122"/>
              </a:rPr>
              <a:t>。</a:t>
            </a:r>
          </a:p>
        </p:txBody>
      </p:sp>
      <p:sp>
        <p:nvSpPr>
          <p:cNvPr id="16394" name="Text Box 12"/>
          <p:cNvSpPr txBox="1">
            <a:spLocks noChangeArrowheads="1"/>
          </p:cNvSpPr>
          <p:nvPr/>
        </p:nvSpPr>
        <p:spPr bwMode="auto">
          <a:xfrm>
            <a:off x="263525" y="2868613"/>
            <a:ext cx="15192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lang="zh-CN" altLang="zh-CN" sz="2800" b="1">
                <a:solidFill>
                  <a:srgbClr val="FF0000"/>
                </a:solidFill>
                <a:latin typeface="Times New Roman" pitchFamily="18" charset="0"/>
                <a:ea typeface="楷体_GB2312" pitchFamily="49" charset="-122"/>
              </a:rPr>
              <a:t>注意：</a:t>
            </a:r>
          </a:p>
        </p:txBody>
      </p:sp>
      <p:graphicFrame>
        <p:nvGraphicFramePr>
          <p:cNvPr id="2" name="对象 1"/>
          <p:cNvGraphicFramePr>
            <a:graphicFrameLocks noChangeAspect="1"/>
          </p:cNvGraphicFramePr>
          <p:nvPr/>
        </p:nvGraphicFramePr>
        <p:xfrm>
          <a:off x="611188" y="5445125"/>
          <a:ext cx="3581400" cy="847725"/>
        </p:xfrm>
        <a:graphic>
          <a:graphicData uri="http://schemas.openxmlformats.org/presentationml/2006/ole">
            <mc:AlternateContent xmlns:mc="http://schemas.openxmlformats.org/markup-compatibility/2006">
              <mc:Choice xmlns:v="urn:schemas-microsoft-com:vml" Requires="v">
                <p:oleObj spid="_x0000_s60425" name="Equation" r:id="rId5" imgW="1663700" imgH="393700" progId="Equation.DSMT4">
                  <p:embed/>
                </p:oleObj>
              </mc:Choice>
              <mc:Fallback>
                <p:oleObj name="Equation" r:id="rId5" imgW="16637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5445125"/>
                        <a:ext cx="35814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3" name="对象 2"/>
          <p:cNvGraphicFramePr>
            <a:graphicFrameLocks noChangeAspect="1"/>
          </p:cNvGraphicFramePr>
          <p:nvPr/>
        </p:nvGraphicFramePr>
        <p:xfrm>
          <a:off x="4522788" y="5543550"/>
          <a:ext cx="4297362" cy="549275"/>
        </p:xfrm>
        <a:graphic>
          <a:graphicData uri="http://schemas.openxmlformats.org/presentationml/2006/ole">
            <mc:AlternateContent xmlns:mc="http://schemas.openxmlformats.org/markup-compatibility/2006">
              <mc:Choice xmlns:v="urn:schemas-microsoft-com:vml" Requires="v">
                <p:oleObj spid="_x0000_s60426" name="Equation" r:id="rId7" imgW="1790700" imgH="228600" progId="Equation.DSMT4">
                  <p:embed/>
                </p:oleObj>
              </mc:Choice>
              <mc:Fallback>
                <p:oleObj name="Equation" r:id="rId7" imgW="1790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2788" y="5543550"/>
                        <a:ext cx="429736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93842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9">
                                            <p:txEl>
                                              <p:pRg st="0" end="0"/>
                                            </p:txEl>
                                          </p:spTgt>
                                        </p:tgtEl>
                                        <p:attrNameLst>
                                          <p:attrName>style.visibility</p:attrName>
                                        </p:attrNameLst>
                                      </p:cBhvr>
                                      <p:to>
                                        <p:strVal val="visible"/>
                                      </p:to>
                                    </p:set>
                                    <p:animEffect transition="in" filter="wipe(left)">
                                      <p:cBhvr>
                                        <p:cTn id="12" dur="500"/>
                                        <p:tgtEl>
                                          <p:spTgt spid="1638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92">
                                            <p:txEl>
                                              <p:pRg st="0" end="0"/>
                                            </p:txEl>
                                          </p:spTgt>
                                        </p:tgtEl>
                                        <p:attrNameLst>
                                          <p:attrName>style.visibility</p:attrName>
                                        </p:attrNameLst>
                                      </p:cBhvr>
                                      <p:to>
                                        <p:strVal val="visible"/>
                                      </p:to>
                                    </p:set>
                                    <p:animEffect transition="in" filter="wipe(left)">
                                      <p:cBhvr>
                                        <p:cTn id="17" dur="500"/>
                                        <p:tgtEl>
                                          <p:spTgt spid="1639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94">
                                            <p:txEl>
                                              <p:pRg st="0" end="0"/>
                                            </p:txEl>
                                          </p:spTgt>
                                        </p:tgtEl>
                                        <p:attrNameLst>
                                          <p:attrName>style.visibility</p:attrName>
                                        </p:attrNameLst>
                                      </p:cBhvr>
                                      <p:to>
                                        <p:strVal val="visible"/>
                                      </p:to>
                                    </p:set>
                                    <p:animEffect transition="in" filter="wipe(left)">
                                      <p:cBhvr>
                                        <p:cTn id="22" dur="500"/>
                                        <p:tgtEl>
                                          <p:spTgt spid="1639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91">
                                            <p:txEl>
                                              <p:pRg st="0" end="0"/>
                                            </p:txEl>
                                          </p:spTgt>
                                        </p:tgtEl>
                                        <p:attrNameLst>
                                          <p:attrName>style.visibility</p:attrName>
                                        </p:attrNameLst>
                                      </p:cBhvr>
                                      <p:to>
                                        <p:strVal val="visible"/>
                                      </p:to>
                                    </p:set>
                                    <p:animEffect transition="in" filter="wipe(left)">
                                      <p:cBhvr>
                                        <p:cTn id="27" dur="500"/>
                                        <p:tgtEl>
                                          <p:spTgt spid="1639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390">
                                            <p:txEl>
                                              <p:pRg st="0" end="0"/>
                                            </p:txEl>
                                          </p:spTgt>
                                        </p:tgtEl>
                                        <p:attrNameLst>
                                          <p:attrName>style.visibility</p:attrName>
                                        </p:attrNameLst>
                                      </p:cBhvr>
                                      <p:to>
                                        <p:strVal val="visible"/>
                                      </p:to>
                                    </p:set>
                                    <p:animEffect transition="in" filter="wipe(left)">
                                      <p:cBhvr>
                                        <p:cTn id="32" dur="500"/>
                                        <p:tgtEl>
                                          <p:spTgt spid="16390">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nodeType="withEffect">
                                  <p:stCondLst>
                                    <p:cond delay="0"/>
                                  </p:stCondLst>
                                  <p:childTnLst>
                                    <p:set>
                                      <p:cBhvr>
                                        <p:cTn id="39" dur="1" fill="hold">
                                          <p:stCondLst>
                                            <p:cond delay="0"/>
                                          </p:stCondLst>
                                        </p:cTn>
                                        <p:tgtEl>
                                          <p:spTgt spid="16393"/>
                                        </p:tgtEl>
                                        <p:attrNameLst>
                                          <p:attrName>style.visibility</p:attrName>
                                        </p:attrNameLst>
                                      </p:cBhvr>
                                      <p:to>
                                        <p:strVal val="visible"/>
                                      </p:to>
                                    </p:set>
                                    <p:animEffect transition="in" filter="fade">
                                      <p:cBhvr>
                                        <p:cTn id="40" dur="500"/>
                                        <p:tgtEl>
                                          <p:spTgt spid="16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uild="p" autoUpdateAnimBg="0"/>
      <p:bldP spid="16390" grpId="0" build="p" autoUpdateAnimBg="0"/>
      <p:bldP spid="16391" grpId="0" build="p" autoUpdateAnimBg="0"/>
      <p:bldP spid="16392" grpId="0" build="p" autoUpdateAnimBg="0"/>
      <p:bldP spid="16394"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70" name="文本框 74769"/>
          <p:cNvSpPr txBox="1"/>
          <p:nvPr/>
        </p:nvSpPr>
        <p:spPr>
          <a:xfrm>
            <a:off x="457200" y="1600200"/>
            <a:ext cx="2895600" cy="457200"/>
          </a:xfrm>
          <a:prstGeom prst="rect">
            <a:avLst/>
          </a:prstGeom>
          <a:noFill/>
          <a:ln w="9525">
            <a:noFill/>
          </a:ln>
        </p:spPr>
        <p:txBody>
          <a:bodyPr>
            <a:spAutoFit/>
          </a:bodyPr>
          <a:lstStyle/>
          <a:p>
            <a:pPr algn="just">
              <a:spcBef>
                <a:spcPct val="50000"/>
              </a:spcBef>
              <a:buClr>
                <a:schemeClr val="bg1"/>
              </a:buClr>
            </a:pPr>
            <a:r>
              <a:rPr lang="en-US" altLang="zh-CN" sz="2400" dirty="0">
                <a:solidFill>
                  <a:schemeClr val="tx2"/>
                </a:solidFill>
                <a:latin typeface="Times New Roman" panose="02020603050405020304" pitchFamily="18" charset="0"/>
                <a:ea typeface="黑体" panose="02010609060101010101" pitchFamily="49" charset="-122"/>
                <a:sym typeface="Symbol" panose="05050102010706020507" pitchFamily="18" charset="2"/>
              </a:rPr>
              <a:t>1. </a:t>
            </a:r>
            <a:r>
              <a:rPr lang="zh-CN" altLang="en-US" sz="2400" dirty="0">
                <a:solidFill>
                  <a:schemeClr val="tx2"/>
                </a:solidFill>
                <a:latin typeface="Times New Roman" panose="02020603050405020304" pitchFamily="18" charset="0"/>
                <a:ea typeface="黑体" panose="02010609060101010101" pitchFamily="49" charset="-122"/>
                <a:sym typeface="Symbol" panose="05050102010706020507" pitchFamily="18" charset="2"/>
              </a:rPr>
              <a:t>平面直角坐标系</a:t>
            </a:r>
            <a:endParaRPr lang="zh-CN" altLang="en-US" sz="2400">
              <a:solidFill>
                <a:schemeClr val="tx2"/>
              </a:solidFill>
              <a:latin typeface="Times New Roman" panose="02020603050405020304" pitchFamily="18" charset="0"/>
              <a:ea typeface="黑体" panose="02010609060101010101" pitchFamily="49" charset="-122"/>
              <a:sym typeface="Symbol" panose="05050102010706020507" pitchFamily="18" charset="2"/>
            </a:endParaRPr>
          </a:p>
        </p:txBody>
      </p:sp>
      <p:graphicFrame>
        <p:nvGraphicFramePr>
          <p:cNvPr id="74771" name="内容占位符 74770"/>
          <p:cNvGraphicFramePr>
            <a:graphicFrameLocks noGrp="1"/>
          </p:cNvGraphicFramePr>
          <p:nvPr>
            <p:ph sz="half" idx="1"/>
          </p:nvPr>
        </p:nvGraphicFramePr>
        <p:xfrm>
          <a:off x="1447800" y="2209800"/>
          <a:ext cx="3160713" cy="1620838"/>
        </p:xfrm>
        <a:graphic>
          <a:graphicData uri="http://schemas.openxmlformats.org/presentationml/2006/ole">
            <mc:AlternateContent xmlns:mc="http://schemas.openxmlformats.org/markup-compatibility/2006">
              <mc:Choice xmlns:v="urn:schemas-microsoft-com:vml" Requires="v">
                <p:oleObj spid="_x0000_s6267" r:id="rId3" imgW="989965" imgH="508000" progId="Equation.3">
                  <p:embed/>
                </p:oleObj>
              </mc:Choice>
              <mc:Fallback>
                <p:oleObj r:id="rId3" imgW="989965" imgH="508000" progId="Equation.3">
                  <p:embed/>
                  <p:pic>
                    <p:nvPicPr>
                      <p:cNvPr id="0" name="图片 3077"/>
                      <p:cNvPicPr/>
                      <p:nvPr/>
                    </p:nvPicPr>
                    <p:blipFill>
                      <a:blip r:embed="rId4"/>
                      <a:stretch>
                        <a:fillRect/>
                      </a:stretch>
                    </p:blipFill>
                    <p:spPr>
                      <a:xfrm>
                        <a:off x="1447800" y="2209800"/>
                        <a:ext cx="3160713" cy="1620838"/>
                      </a:xfrm>
                      <a:prstGeom prst="rect">
                        <a:avLst/>
                      </a:prstGeom>
                      <a:noFill/>
                      <a:ln w="38100">
                        <a:miter/>
                      </a:ln>
                    </p:spPr>
                  </p:pic>
                </p:oleObj>
              </mc:Fallback>
            </mc:AlternateContent>
          </a:graphicData>
        </a:graphic>
      </p:graphicFrame>
      <p:sp>
        <p:nvSpPr>
          <p:cNvPr id="74775" name="文本框 74774"/>
          <p:cNvSpPr txBox="1"/>
          <p:nvPr/>
        </p:nvSpPr>
        <p:spPr>
          <a:xfrm>
            <a:off x="5715000" y="5334000"/>
            <a:ext cx="2438400" cy="519113"/>
          </a:xfrm>
          <a:prstGeom prst="rect">
            <a:avLst/>
          </a:prstGeom>
          <a:noFill/>
          <a:ln w="9525">
            <a:noFill/>
          </a:ln>
        </p:spPr>
        <p:txBody>
          <a:bodyPr>
            <a:spAutoFit/>
          </a:bodyPr>
          <a:lstStyle/>
          <a:p>
            <a:pPr>
              <a:spcBef>
                <a:spcPct val="50000"/>
              </a:spcBef>
              <a:buClr>
                <a:schemeClr val="bg1"/>
              </a:buClr>
            </a:pP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线积分</a:t>
            </a:r>
          </a:p>
        </p:txBody>
      </p:sp>
      <p:grpSp>
        <p:nvGrpSpPr>
          <p:cNvPr id="74801" name="组合 74800"/>
          <p:cNvGrpSpPr/>
          <p:nvPr/>
        </p:nvGrpSpPr>
        <p:grpSpPr>
          <a:xfrm>
            <a:off x="5791200" y="914400"/>
            <a:ext cx="2438400" cy="3200400"/>
            <a:chOff x="4224" y="1104"/>
            <a:chExt cx="1536" cy="2016"/>
          </a:xfrm>
        </p:grpSpPr>
        <p:sp>
          <p:nvSpPr>
            <p:cNvPr id="74791" name="文本框 74790"/>
            <p:cNvSpPr txBox="1"/>
            <p:nvPr/>
          </p:nvSpPr>
          <p:spPr>
            <a:xfrm>
              <a:off x="4656" y="2889"/>
              <a:ext cx="489" cy="231"/>
            </a:xfrm>
            <a:prstGeom prst="rect">
              <a:avLst/>
            </a:prstGeom>
            <a:noFill/>
            <a:ln w="9525">
              <a:noFill/>
            </a:ln>
          </p:spPr>
          <p:txBody>
            <a:bodyPr wrap="none" anchor="t">
              <a:spAutoFit/>
            </a:bodyPr>
            <a:lstStyle/>
            <a:p>
              <a:r>
                <a:rPr lang="zh-CN" altLang="en-US" sz="1800" dirty="0">
                  <a:latin typeface="Tahoma" panose="020B0604030504040204" pitchFamily="34" charset="0"/>
                </a:rPr>
                <a:t>图</a:t>
              </a:r>
              <a:r>
                <a:rPr lang="en-US" altLang="zh-CN" sz="1800">
                  <a:latin typeface="Tahoma" panose="020B0604030504040204" pitchFamily="34" charset="0"/>
                </a:rPr>
                <a:t>4.3</a:t>
              </a:r>
            </a:p>
          </p:txBody>
        </p:sp>
        <p:grpSp>
          <p:nvGrpSpPr>
            <p:cNvPr id="74800" name="组合 74799"/>
            <p:cNvGrpSpPr/>
            <p:nvPr/>
          </p:nvGrpSpPr>
          <p:grpSpPr>
            <a:xfrm>
              <a:off x="4224" y="1104"/>
              <a:ext cx="1536" cy="1728"/>
              <a:chOff x="2016" y="1008"/>
              <a:chExt cx="1536" cy="1728"/>
            </a:xfrm>
          </p:grpSpPr>
          <p:sp>
            <p:nvSpPr>
              <p:cNvPr id="74789" name="直接连接符 74788"/>
              <p:cNvSpPr/>
              <p:nvPr/>
            </p:nvSpPr>
            <p:spPr>
              <a:xfrm flipV="1">
                <a:off x="2580" y="1680"/>
                <a:ext cx="96" cy="144"/>
              </a:xfrm>
              <a:prstGeom prst="line">
                <a:avLst/>
              </a:prstGeom>
              <a:ln w="9525" cap="flat" cmpd="sng">
                <a:solidFill>
                  <a:schemeClr val="hlink"/>
                </a:solidFill>
                <a:prstDash val="solid"/>
                <a:headEnd type="none" w="med" len="med"/>
                <a:tailEnd type="triangle" w="med" len="med"/>
              </a:ln>
            </p:spPr>
          </p:sp>
          <p:grpSp>
            <p:nvGrpSpPr>
              <p:cNvPr id="74799" name="组合 74798"/>
              <p:cNvGrpSpPr/>
              <p:nvPr/>
            </p:nvGrpSpPr>
            <p:grpSpPr>
              <a:xfrm>
                <a:off x="2016" y="1008"/>
                <a:ext cx="1536" cy="1728"/>
                <a:chOff x="4128" y="1056"/>
                <a:chExt cx="1536" cy="1728"/>
              </a:xfrm>
            </p:grpSpPr>
            <p:sp>
              <p:nvSpPr>
                <p:cNvPr id="74788" name="直接连接符 74787"/>
                <p:cNvSpPr/>
                <p:nvPr/>
              </p:nvSpPr>
              <p:spPr>
                <a:xfrm flipV="1">
                  <a:off x="4701" y="1344"/>
                  <a:ext cx="48" cy="528"/>
                </a:xfrm>
                <a:prstGeom prst="line">
                  <a:avLst/>
                </a:prstGeom>
                <a:ln w="9525" cap="flat" cmpd="sng">
                  <a:solidFill>
                    <a:schemeClr val="tx1"/>
                  </a:solidFill>
                  <a:prstDash val="solid"/>
                  <a:headEnd type="none" w="med" len="med"/>
                  <a:tailEnd type="triangle" w="med" len="med"/>
                </a:ln>
              </p:spPr>
            </p:sp>
            <p:grpSp>
              <p:nvGrpSpPr>
                <p:cNvPr id="74798" name="组合 74797"/>
                <p:cNvGrpSpPr/>
                <p:nvPr/>
              </p:nvGrpSpPr>
              <p:grpSpPr>
                <a:xfrm>
                  <a:off x="4128" y="1056"/>
                  <a:ext cx="1536" cy="1728"/>
                  <a:chOff x="4128" y="1056"/>
                  <a:chExt cx="1536" cy="1728"/>
                </a:xfrm>
              </p:grpSpPr>
              <p:graphicFrame>
                <p:nvGraphicFramePr>
                  <p:cNvPr id="74778" name="内容占位符 74777"/>
                  <p:cNvGraphicFramePr>
                    <a:graphicFrameLocks noGrp="1"/>
                  </p:cNvGraphicFramePr>
                  <p:nvPr>
                    <p:ph sz="half" idx="1"/>
                  </p:nvPr>
                </p:nvGraphicFramePr>
                <p:xfrm>
                  <a:off x="4464" y="1200"/>
                  <a:ext cx="208" cy="240"/>
                </p:xfrm>
                <a:graphic>
                  <a:graphicData uri="http://schemas.openxmlformats.org/presentationml/2006/ole">
                    <mc:AlternateContent xmlns:mc="http://schemas.openxmlformats.org/markup-compatibility/2006">
                      <mc:Choice xmlns:v="urn:schemas-microsoft-com:vml" Requires="v">
                        <p:oleObj spid="_x0000_s6268" r:id="rId5" imgW="165100" imgH="190500" progId="Equation.3">
                          <p:embed/>
                        </p:oleObj>
                      </mc:Choice>
                      <mc:Fallback>
                        <p:oleObj r:id="rId5" imgW="165100" imgH="190500" progId="Equation.3">
                          <p:embed/>
                          <p:pic>
                            <p:nvPicPr>
                              <p:cNvPr id="0" name="图片 3078"/>
                              <p:cNvPicPr/>
                              <p:nvPr/>
                            </p:nvPicPr>
                            <p:blipFill>
                              <a:blip r:embed="rId6"/>
                              <a:stretch>
                                <a:fillRect/>
                              </a:stretch>
                            </p:blipFill>
                            <p:spPr>
                              <a:xfrm>
                                <a:off x="4464" y="1200"/>
                                <a:ext cx="208" cy="240"/>
                              </a:xfrm>
                              <a:prstGeom prst="rect">
                                <a:avLst/>
                              </a:prstGeom>
                              <a:noFill/>
                              <a:ln w="38100">
                                <a:noFill/>
                                <a:miter/>
                              </a:ln>
                            </p:spPr>
                          </p:pic>
                        </p:oleObj>
                      </mc:Fallback>
                    </mc:AlternateContent>
                  </a:graphicData>
                </a:graphic>
              </p:graphicFrame>
              <p:grpSp>
                <p:nvGrpSpPr>
                  <p:cNvPr id="74781" name="组合 74780"/>
                  <p:cNvGrpSpPr/>
                  <p:nvPr/>
                </p:nvGrpSpPr>
                <p:grpSpPr>
                  <a:xfrm>
                    <a:off x="4224" y="1248"/>
                    <a:ext cx="960" cy="1536"/>
                    <a:chOff x="4176" y="1632"/>
                    <a:chExt cx="960" cy="1536"/>
                  </a:xfrm>
                </p:grpSpPr>
                <p:sp>
                  <p:nvSpPr>
                    <p:cNvPr id="74782" name="任意多边形 74781"/>
                    <p:cNvSpPr/>
                    <p:nvPr/>
                  </p:nvSpPr>
                  <p:spPr>
                    <a:xfrm>
                      <a:off x="4176" y="1632"/>
                      <a:ext cx="960" cy="1488"/>
                    </a:xfrm>
                    <a:custGeom>
                      <a:avLst/>
                      <a:gdLst/>
                      <a:ahLst/>
                      <a:cxnLst/>
                      <a:rect l="0" t="0" r="0" b="0"/>
                      <a:pathLst>
                        <a:path w="960" h="1488">
                          <a:moveTo>
                            <a:pt x="0" y="1488"/>
                          </a:moveTo>
                          <a:cubicBezTo>
                            <a:pt x="272" y="1368"/>
                            <a:pt x="544" y="1248"/>
                            <a:pt x="624" y="1104"/>
                          </a:cubicBezTo>
                          <a:cubicBezTo>
                            <a:pt x="704" y="960"/>
                            <a:pt x="424" y="808"/>
                            <a:pt x="480" y="624"/>
                          </a:cubicBezTo>
                          <a:cubicBezTo>
                            <a:pt x="536" y="440"/>
                            <a:pt x="748" y="220"/>
                            <a:pt x="960" y="0"/>
                          </a:cubicBezTo>
                        </a:path>
                      </a:pathLst>
                    </a:custGeom>
                    <a:noFill/>
                    <a:ln w="9525" cap="flat" cmpd="sng">
                      <a:solidFill>
                        <a:schemeClr val="tx1"/>
                      </a:solidFill>
                      <a:prstDash val="solid"/>
                      <a:headEnd type="none" w="med" len="med"/>
                      <a:tailEnd type="none" w="med" len="med"/>
                    </a:ln>
                  </p:spPr>
                  <p:txBody>
                    <a:bodyPr/>
                    <a:lstStyle/>
                    <a:p>
                      <a:endParaRPr lang="zh-CN" altLang="en-US"/>
                    </a:p>
                  </p:txBody>
                </p:sp>
                <p:sp>
                  <p:nvSpPr>
                    <p:cNvPr id="74783" name="直接连接符 74782"/>
                    <p:cNvSpPr/>
                    <p:nvPr/>
                  </p:nvSpPr>
                  <p:spPr>
                    <a:xfrm>
                      <a:off x="4320" y="3072"/>
                      <a:ext cx="48" cy="96"/>
                    </a:xfrm>
                    <a:prstGeom prst="line">
                      <a:avLst/>
                    </a:prstGeom>
                    <a:ln w="9525" cap="flat" cmpd="sng">
                      <a:solidFill>
                        <a:schemeClr val="tx1"/>
                      </a:solidFill>
                      <a:prstDash val="solid"/>
                      <a:headEnd type="none" w="med" len="med"/>
                      <a:tailEnd type="none" w="med" len="med"/>
                    </a:ln>
                  </p:spPr>
                </p:sp>
                <p:sp>
                  <p:nvSpPr>
                    <p:cNvPr id="74784" name="直接连接符 74783"/>
                    <p:cNvSpPr/>
                    <p:nvPr/>
                  </p:nvSpPr>
                  <p:spPr>
                    <a:xfrm>
                      <a:off x="5040" y="1728"/>
                      <a:ext cx="48" cy="96"/>
                    </a:xfrm>
                    <a:prstGeom prst="line">
                      <a:avLst/>
                    </a:prstGeom>
                    <a:ln w="9525" cap="flat" cmpd="sng">
                      <a:solidFill>
                        <a:schemeClr val="tx1"/>
                      </a:solidFill>
                      <a:prstDash val="solid"/>
                      <a:headEnd type="none" w="med" len="med"/>
                      <a:tailEnd type="none" w="med" len="med"/>
                    </a:ln>
                  </p:spPr>
                </p:sp>
              </p:grpSp>
              <p:sp>
                <p:nvSpPr>
                  <p:cNvPr id="74787" name="文本框 74786"/>
                  <p:cNvSpPr txBox="1"/>
                  <p:nvPr/>
                </p:nvSpPr>
                <p:spPr>
                  <a:xfrm>
                    <a:off x="4752" y="2352"/>
                    <a:ext cx="188" cy="231"/>
                  </a:xfrm>
                  <a:prstGeom prst="rect">
                    <a:avLst/>
                  </a:prstGeom>
                  <a:noFill/>
                  <a:ln w="9525">
                    <a:noFill/>
                  </a:ln>
                </p:spPr>
                <p:txBody>
                  <a:bodyPr wrap="none" anchor="t">
                    <a:spAutoFit/>
                  </a:bodyPr>
                  <a:lstStyle/>
                  <a:p>
                    <a:r>
                      <a:rPr lang="en-US" altLang="zh-CN" sz="1800" b="0" i="1">
                        <a:latin typeface="Tahoma" panose="020B0604030504040204" pitchFamily="34" charset="0"/>
                      </a:rPr>
                      <a:t>L</a:t>
                    </a:r>
                  </a:p>
                </p:txBody>
              </p:sp>
              <p:graphicFrame>
                <p:nvGraphicFramePr>
                  <p:cNvPr id="74790" name="内容占位符 74789"/>
                  <p:cNvGraphicFramePr>
                    <a:graphicFrameLocks noGrp="1"/>
                  </p:cNvGraphicFramePr>
                  <p:nvPr>
                    <p:ph sz="quarter" idx="3"/>
                  </p:nvPr>
                </p:nvGraphicFramePr>
                <p:xfrm>
                  <a:off x="4752" y="1680"/>
                  <a:ext cx="288" cy="252"/>
                </p:xfrm>
                <a:graphic>
                  <a:graphicData uri="http://schemas.openxmlformats.org/presentationml/2006/ole">
                    <mc:AlternateContent xmlns:mc="http://schemas.openxmlformats.org/markup-compatibility/2006">
                      <mc:Choice xmlns:v="urn:schemas-microsoft-com:vml" Requires="v">
                        <p:oleObj spid="_x0000_s6269" r:id="rId7" imgW="202565" imgH="177800" progId="Equation.3">
                          <p:embed/>
                        </p:oleObj>
                      </mc:Choice>
                      <mc:Fallback>
                        <p:oleObj r:id="rId7" imgW="202565" imgH="177800" progId="Equation.3">
                          <p:embed/>
                          <p:pic>
                            <p:nvPicPr>
                              <p:cNvPr id="0" name="图片 3079"/>
                              <p:cNvPicPr/>
                              <p:nvPr/>
                            </p:nvPicPr>
                            <p:blipFill>
                              <a:blip r:embed="rId8"/>
                              <a:stretch>
                                <a:fillRect/>
                              </a:stretch>
                            </p:blipFill>
                            <p:spPr>
                              <a:xfrm>
                                <a:off x="4752" y="1680"/>
                                <a:ext cx="288" cy="252"/>
                              </a:xfrm>
                              <a:prstGeom prst="rect">
                                <a:avLst/>
                              </a:prstGeom>
                              <a:noFill/>
                              <a:ln w="38100">
                                <a:noFill/>
                                <a:miter/>
                              </a:ln>
                            </p:spPr>
                          </p:pic>
                        </p:oleObj>
                      </mc:Fallback>
                    </mc:AlternateContent>
                  </a:graphicData>
                </a:graphic>
              </p:graphicFrame>
              <p:sp>
                <p:nvSpPr>
                  <p:cNvPr id="74792" name="直接连接符 74791"/>
                  <p:cNvSpPr/>
                  <p:nvPr/>
                </p:nvSpPr>
                <p:spPr>
                  <a:xfrm>
                    <a:off x="4416" y="2208"/>
                    <a:ext cx="1056" cy="0"/>
                  </a:xfrm>
                  <a:prstGeom prst="line">
                    <a:avLst/>
                  </a:prstGeom>
                  <a:ln w="19050" cap="flat" cmpd="sng">
                    <a:solidFill>
                      <a:schemeClr val="accent1"/>
                    </a:solidFill>
                    <a:prstDash val="solid"/>
                    <a:headEnd type="none" w="med" len="med"/>
                    <a:tailEnd type="triangle" w="med" len="med"/>
                  </a:ln>
                </p:spPr>
              </p:sp>
              <p:sp>
                <p:nvSpPr>
                  <p:cNvPr id="74794" name="直接连接符 74793"/>
                  <p:cNvSpPr/>
                  <p:nvPr/>
                </p:nvSpPr>
                <p:spPr>
                  <a:xfrm flipV="1">
                    <a:off x="4416" y="1152"/>
                    <a:ext cx="0" cy="1056"/>
                  </a:xfrm>
                  <a:prstGeom prst="line">
                    <a:avLst/>
                  </a:prstGeom>
                  <a:ln w="19050" cap="flat" cmpd="sng">
                    <a:solidFill>
                      <a:schemeClr val="accent1"/>
                    </a:solidFill>
                    <a:prstDash val="solid"/>
                    <a:headEnd type="none" w="med" len="med"/>
                    <a:tailEnd type="triangle" w="med" len="med"/>
                  </a:ln>
                </p:spPr>
              </p:sp>
              <p:sp>
                <p:nvSpPr>
                  <p:cNvPr id="74795" name="文本框 74794"/>
                  <p:cNvSpPr txBox="1"/>
                  <p:nvPr/>
                </p:nvSpPr>
                <p:spPr>
                  <a:xfrm>
                    <a:off x="5376" y="2208"/>
                    <a:ext cx="288" cy="231"/>
                  </a:xfrm>
                  <a:prstGeom prst="rect">
                    <a:avLst/>
                  </a:prstGeom>
                  <a:noFill/>
                  <a:ln w="9525">
                    <a:noFill/>
                  </a:ln>
                </p:spPr>
                <p:txBody>
                  <a:bodyPr>
                    <a:spAutoFit/>
                  </a:bodyPr>
                  <a:lstStyle/>
                  <a:p>
                    <a:r>
                      <a:rPr lang="en-US" altLang="zh-CN" sz="1800" b="0" i="1">
                        <a:solidFill>
                          <a:schemeClr val="accent1"/>
                        </a:solidFill>
                        <a:latin typeface="Tahoma" panose="020B0604030504040204" pitchFamily="34" charset="0"/>
                      </a:rPr>
                      <a:t>x</a:t>
                    </a:r>
                  </a:p>
                </p:txBody>
              </p:sp>
              <p:sp>
                <p:nvSpPr>
                  <p:cNvPr id="74796" name="文本框 74795"/>
                  <p:cNvSpPr txBox="1"/>
                  <p:nvPr/>
                </p:nvSpPr>
                <p:spPr>
                  <a:xfrm>
                    <a:off x="4128" y="1056"/>
                    <a:ext cx="188" cy="231"/>
                  </a:xfrm>
                  <a:prstGeom prst="rect">
                    <a:avLst/>
                  </a:prstGeom>
                  <a:noFill/>
                  <a:ln w="9525">
                    <a:noFill/>
                  </a:ln>
                </p:spPr>
                <p:txBody>
                  <a:bodyPr wrap="none" anchor="t">
                    <a:spAutoFit/>
                  </a:bodyPr>
                  <a:lstStyle/>
                  <a:p>
                    <a:r>
                      <a:rPr lang="en-US" altLang="zh-CN" sz="1800" b="0" i="1">
                        <a:solidFill>
                          <a:schemeClr val="accent1"/>
                        </a:solidFill>
                        <a:latin typeface="Tahoma" panose="020B0604030504040204" pitchFamily="34" charset="0"/>
                      </a:rPr>
                      <a:t>y</a:t>
                    </a:r>
                  </a:p>
                </p:txBody>
              </p:sp>
              <p:sp>
                <p:nvSpPr>
                  <p:cNvPr id="74797" name="文本框 74796"/>
                  <p:cNvSpPr txBox="1"/>
                  <p:nvPr/>
                </p:nvSpPr>
                <p:spPr>
                  <a:xfrm>
                    <a:off x="4224" y="2160"/>
                    <a:ext cx="288" cy="231"/>
                  </a:xfrm>
                  <a:prstGeom prst="rect">
                    <a:avLst/>
                  </a:prstGeom>
                  <a:noFill/>
                  <a:ln w="9525">
                    <a:noFill/>
                  </a:ln>
                </p:spPr>
                <p:txBody>
                  <a:bodyPr>
                    <a:spAutoFit/>
                  </a:bodyPr>
                  <a:lstStyle/>
                  <a:p>
                    <a:r>
                      <a:rPr lang="en-US" altLang="zh-CN" sz="1800" b="0" i="1">
                        <a:solidFill>
                          <a:schemeClr val="accent1"/>
                        </a:solidFill>
                        <a:latin typeface="Tahoma" panose="020B0604030504040204" pitchFamily="34" charset="0"/>
                      </a:rPr>
                      <a:t>o</a:t>
                    </a:r>
                  </a:p>
                </p:txBody>
              </p:sp>
            </p:grpSp>
          </p:grpSp>
        </p:grpSp>
      </p:grpSp>
      <p:graphicFrame>
        <p:nvGraphicFramePr>
          <p:cNvPr id="3" name="对象 2"/>
          <p:cNvGraphicFramePr/>
          <p:nvPr/>
        </p:nvGraphicFramePr>
        <p:xfrm>
          <a:off x="682625" y="4267042"/>
          <a:ext cx="7092950" cy="862330"/>
        </p:xfrm>
        <a:graphic>
          <a:graphicData uri="http://schemas.openxmlformats.org/presentationml/2006/ole">
            <mc:AlternateContent xmlns:mc="http://schemas.openxmlformats.org/markup-compatibility/2006">
              <mc:Choice xmlns:v="urn:schemas-microsoft-com:vml" Requires="v">
                <p:oleObj spid="_x0000_s6270" r:id="rId9" imgW="2895600" imgH="355600" progId="Equation.3">
                  <p:embed/>
                </p:oleObj>
              </mc:Choice>
              <mc:Fallback>
                <p:oleObj r:id="rId9" imgW="2895600" imgH="355600" progId="Equation.3">
                  <p:embed/>
                  <p:pic>
                    <p:nvPicPr>
                      <p:cNvPr id="0" name="图片 3076"/>
                      <p:cNvPicPr/>
                      <p:nvPr/>
                    </p:nvPicPr>
                    <p:blipFill>
                      <a:blip r:embed="rId10"/>
                      <a:stretch>
                        <a:fillRect/>
                      </a:stretch>
                    </p:blipFill>
                    <p:spPr>
                      <a:xfrm>
                        <a:off x="682625" y="4267042"/>
                        <a:ext cx="7092950" cy="862330"/>
                      </a:xfrm>
                      <a:prstGeom prst="rect">
                        <a:avLst/>
                      </a:prstGeom>
                      <a:solidFill>
                        <a:schemeClr val="bg1"/>
                      </a:solidFill>
                      <a:ln w="38100">
                        <a:miter/>
                      </a:ln>
                    </p:spPr>
                  </p:pic>
                </p:oleObj>
              </mc:Fallback>
            </mc:AlternateContent>
          </a:graphicData>
        </a:graphic>
      </p:graphicFrame>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4"/>
          <p:cNvGraphicFramePr>
            <a:graphicFrameLocks noChangeAspect="1"/>
          </p:cNvGraphicFramePr>
          <p:nvPr/>
        </p:nvGraphicFramePr>
        <p:xfrm>
          <a:off x="2133600" y="228600"/>
          <a:ext cx="3470275" cy="874713"/>
        </p:xfrm>
        <a:graphic>
          <a:graphicData uri="http://schemas.openxmlformats.org/presentationml/2006/ole">
            <mc:AlternateContent xmlns:mc="http://schemas.openxmlformats.org/markup-compatibility/2006">
              <mc:Choice xmlns:v="urn:schemas-microsoft-com:vml" Requires="v">
                <p:oleObj spid="_x0000_s61452" name="Equation" r:id="rId3" imgW="1562100" imgH="393700" progId="Equation.DSMT4">
                  <p:embed/>
                </p:oleObj>
              </mc:Choice>
              <mc:Fallback>
                <p:oleObj name="Equation" r:id="rId3" imgW="15621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28600"/>
                        <a:ext cx="3470275" cy="874713"/>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1" name="Text Box 5"/>
          <p:cNvSpPr txBox="1">
            <a:spLocks noChangeArrowheads="1"/>
          </p:cNvSpPr>
          <p:nvPr/>
        </p:nvSpPr>
        <p:spPr bwMode="auto">
          <a:xfrm>
            <a:off x="152400" y="1066800"/>
            <a:ext cx="883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prstClr val="black"/>
                </a:solidFill>
                <a:latin typeface="Times New Roman" pitchFamily="18" charset="0"/>
              </a:rPr>
              <a:t>如果理想流体沿水平方向稳定流动，则</a:t>
            </a:r>
          </a:p>
        </p:txBody>
      </p:sp>
      <p:graphicFrame>
        <p:nvGraphicFramePr>
          <p:cNvPr id="17412" name="Object 6"/>
          <p:cNvGraphicFramePr>
            <a:graphicFrameLocks noChangeAspect="1"/>
          </p:cNvGraphicFramePr>
          <p:nvPr/>
        </p:nvGraphicFramePr>
        <p:xfrm>
          <a:off x="2703513" y="1600200"/>
          <a:ext cx="2482850" cy="874713"/>
        </p:xfrm>
        <a:graphic>
          <a:graphicData uri="http://schemas.openxmlformats.org/presentationml/2006/ole">
            <mc:AlternateContent xmlns:mc="http://schemas.openxmlformats.org/markup-compatibility/2006">
              <mc:Choice xmlns:v="urn:schemas-microsoft-com:vml" Requires="v">
                <p:oleObj spid="_x0000_s61453" name="Equation" r:id="rId5" imgW="1117115" imgH="393529" progId="Equation.DSMT4">
                  <p:embed/>
                </p:oleObj>
              </mc:Choice>
              <mc:Fallback>
                <p:oleObj name="Equation" r:id="rId5" imgW="1117115"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3513" y="1600200"/>
                        <a:ext cx="2482850"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Text Box 7"/>
          <p:cNvSpPr txBox="1">
            <a:spLocks noChangeArrowheads="1"/>
          </p:cNvSpPr>
          <p:nvPr/>
        </p:nvSpPr>
        <p:spPr bwMode="auto">
          <a:xfrm>
            <a:off x="228600" y="24384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prstClr val="black"/>
                </a:solidFill>
                <a:latin typeface="Times New Roman" pitchFamily="18" charset="0"/>
              </a:rPr>
              <a:t>上式表明，</a:t>
            </a:r>
            <a:r>
              <a:rPr lang="zh-CN" altLang="en-US" sz="2800" b="1">
                <a:solidFill>
                  <a:srgbClr val="0000FF"/>
                </a:solidFill>
                <a:latin typeface="Times New Roman" pitchFamily="18" charset="0"/>
              </a:rPr>
              <a:t>同一水平管中，流速大的地方压强小，流速小的地方压强大。</a:t>
            </a:r>
          </a:p>
        </p:txBody>
      </p:sp>
      <p:graphicFrame>
        <p:nvGraphicFramePr>
          <p:cNvPr id="17414" name="Object 8"/>
          <p:cNvGraphicFramePr>
            <a:graphicFrameLocks noChangeAspect="1"/>
          </p:cNvGraphicFramePr>
          <p:nvPr/>
        </p:nvGraphicFramePr>
        <p:xfrm>
          <a:off x="2438400" y="3657600"/>
          <a:ext cx="2486025" cy="538163"/>
        </p:xfrm>
        <a:graphic>
          <a:graphicData uri="http://schemas.openxmlformats.org/presentationml/2006/ole">
            <mc:AlternateContent xmlns:mc="http://schemas.openxmlformats.org/markup-compatibility/2006">
              <mc:Choice xmlns:v="urn:schemas-microsoft-com:vml" Requires="v">
                <p:oleObj spid="_x0000_s61454" name="Equation" r:id="rId7" imgW="939392" imgH="203112" progId="Equation.DSMT4">
                  <p:embed/>
                </p:oleObj>
              </mc:Choice>
              <mc:Fallback>
                <p:oleObj name="Equation" r:id="rId7" imgW="939392"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3657600"/>
                        <a:ext cx="2486025"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5" name="Text Box 9"/>
          <p:cNvSpPr txBox="1">
            <a:spLocks noChangeArrowheads="1"/>
          </p:cNvSpPr>
          <p:nvPr/>
        </p:nvSpPr>
        <p:spPr bwMode="auto">
          <a:xfrm>
            <a:off x="228600" y="4572000"/>
            <a:ext cx="86106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en-US" altLang="zh-CN" sz="2800" b="1">
                <a:solidFill>
                  <a:prstClr val="black"/>
                </a:solidFill>
                <a:latin typeface="Times New Roman" pitchFamily="18" charset="0"/>
              </a:rPr>
              <a:t>     </a:t>
            </a:r>
            <a:r>
              <a:rPr lang="zh-CN" altLang="en-US" sz="2800" b="1">
                <a:solidFill>
                  <a:prstClr val="black"/>
                </a:solidFill>
                <a:latin typeface="Times New Roman" pitchFamily="18" charset="0"/>
              </a:rPr>
              <a:t>所以，理想流体沿水平管流动，</a:t>
            </a:r>
            <a:r>
              <a:rPr lang="zh-CN" altLang="en-US" sz="2800" b="1">
                <a:solidFill>
                  <a:srgbClr val="0000FF"/>
                </a:solidFill>
                <a:latin typeface="Times New Roman" pitchFamily="18" charset="0"/>
              </a:rPr>
              <a:t>管道截面积大的地方流速小、压强大，截面积小的地方流速大、压强小。</a:t>
            </a:r>
            <a:r>
              <a:rPr lang="zh-CN" altLang="en-US" sz="2800" b="1">
                <a:solidFill>
                  <a:prstClr val="black"/>
                </a:solidFill>
                <a:latin typeface="Times New Roman" pitchFamily="18" charset="0"/>
              </a:rPr>
              <a:t>如喷雾器、内燃机中的汽化器原理。</a:t>
            </a:r>
          </a:p>
        </p:txBody>
      </p:sp>
      <p:graphicFrame>
        <p:nvGraphicFramePr>
          <p:cNvPr id="17416" name="Object 10"/>
          <p:cNvGraphicFramePr>
            <a:graphicFrameLocks noChangeAspect="1"/>
          </p:cNvGraphicFramePr>
          <p:nvPr/>
        </p:nvGraphicFramePr>
        <p:xfrm>
          <a:off x="2743200" y="1600200"/>
          <a:ext cx="2482850" cy="874713"/>
        </p:xfrm>
        <a:graphic>
          <a:graphicData uri="http://schemas.openxmlformats.org/presentationml/2006/ole">
            <mc:AlternateContent xmlns:mc="http://schemas.openxmlformats.org/markup-compatibility/2006">
              <mc:Choice xmlns:v="urn:schemas-microsoft-com:vml" Requires="v">
                <p:oleObj spid="_x0000_s61455" name="Equation" r:id="rId9" imgW="1117115" imgH="393529" progId="Equation.DSMT4">
                  <p:embed/>
                </p:oleObj>
              </mc:Choice>
              <mc:Fallback>
                <p:oleObj name="Equation" r:id="rId9" imgW="1117115"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1600200"/>
                        <a:ext cx="2482850" cy="87471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7" name="Object 11"/>
          <p:cNvGraphicFramePr>
            <a:graphicFrameLocks noChangeAspect="1"/>
          </p:cNvGraphicFramePr>
          <p:nvPr/>
        </p:nvGraphicFramePr>
        <p:xfrm>
          <a:off x="2514600" y="3657600"/>
          <a:ext cx="2486025" cy="538163"/>
        </p:xfrm>
        <a:graphic>
          <a:graphicData uri="http://schemas.openxmlformats.org/presentationml/2006/ole">
            <mc:AlternateContent xmlns:mc="http://schemas.openxmlformats.org/markup-compatibility/2006">
              <mc:Choice xmlns:v="urn:schemas-microsoft-com:vml" Requires="v">
                <p:oleObj spid="_x0000_s61456" name="Equation" r:id="rId10" imgW="939392" imgH="203112" progId="Equation.DSMT4">
                  <p:embed/>
                </p:oleObj>
              </mc:Choice>
              <mc:Fallback>
                <p:oleObj name="Equation" r:id="rId10" imgW="939392"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3657600"/>
                        <a:ext cx="2486025" cy="53816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453540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4114800" y="762000"/>
            <a:ext cx="4038600" cy="1985963"/>
            <a:chOff x="2592" y="480"/>
            <a:chExt cx="2544" cy="1251"/>
          </a:xfrm>
        </p:grpSpPr>
        <p:sp>
          <p:nvSpPr>
            <p:cNvPr id="18521" name="Line 5"/>
            <p:cNvSpPr>
              <a:spLocks noChangeShapeType="1"/>
            </p:cNvSpPr>
            <p:nvPr/>
          </p:nvSpPr>
          <p:spPr bwMode="auto">
            <a:xfrm>
              <a:off x="2640" y="1728"/>
              <a:ext cx="28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8522" name="Object 6"/>
            <p:cNvGraphicFramePr>
              <a:graphicFrameLocks noChangeAspect="1"/>
            </p:cNvGraphicFramePr>
            <p:nvPr/>
          </p:nvGraphicFramePr>
          <p:xfrm>
            <a:off x="2592" y="1488"/>
            <a:ext cx="214" cy="243"/>
          </p:xfrm>
          <a:graphic>
            <a:graphicData uri="http://schemas.openxmlformats.org/presentationml/2006/ole">
              <mc:AlternateContent xmlns:mc="http://schemas.openxmlformats.org/markup-compatibility/2006">
                <mc:Choice xmlns:v="urn:schemas-microsoft-com:vml" Requires="v">
                  <p:oleObj spid="_x0000_s62522" name="Equation" r:id="rId3" imgW="181130" imgH="209652" progId="Equation.3">
                    <p:embed/>
                  </p:oleObj>
                </mc:Choice>
                <mc:Fallback>
                  <p:oleObj name="Equation" r:id="rId3" imgW="181130" imgH="20965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1488"/>
                          <a:ext cx="214"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23" name="Line 7"/>
            <p:cNvSpPr>
              <a:spLocks noChangeShapeType="1"/>
            </p:cNvSpPr>
            <p:nvPr/>
          </p:nvSpPr>
          <p:spPr bwMode="auto">
            <a:xfrm>
              <a:off x="4848" y="720"/>
              <a:ext cx="288" cy="0"/>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8524" name="Object 8"/>
            <p:cNvGraphicFramePr>
              <a:graphicFrameLocks noChangeAspect="1"/>
            </p:cNvGraphicFramePr>
            <p:nvPr/>
          </p:nvGraphicFramePr>
          <p:xfrm>
            <a:off x="4848" y="480"/>
            <a:ext cx="214" cy="243"/>
          </p:xfrm>
          <a:graphic>
            <a:graphicData uri="http://schemas.openxmlformats.org/presentationml/2006/ole">
              <mc:AlternateContent xmlns:mc="http://schemas.openxmlformats.org/markup-compatibility/2006">
                <mc:Choice xmlns:v="urn:schemas-microsoft-com:vml" Requires="v">
                  <p:oleObj spid="_x0000_s62523" name="Equation" r:id="rId5" imgW="181130" imgH="209652" progId="Equation.3">
                    <p:embed/>
                  </p:oleObj>
                </mc:Choice>
                <mc:Fallback>
                  <p:oleObj name="Equation" r:id="rId5" imgW="181130" imgH="20965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8" y="480"/>
                          <a:ext cx="214"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9"/>
          <p:cNvGrpSpPr>
            <a:grpSpLocks/>
          </p:cNvGrpSpPr>
          <p:nvPr/>
        </p:nvGrpSpPr>
        <p:grpSpPr bwMode="auto">
          <a:xfrm>
            <a:off x="4191000" y="457200"/>
            <a:ext cx="4572000" cy="2895600"/>
            <a:chOff x="2640" y="288"/>
            <a:chExt cx="2880" cy="1824"/>
          </a:xfrm>
        </p:grpSpPr>
        <p:grpSp>
          <p:nvGrpSpPr>
            <p:cNvPr id="18514" name="Group 10"/>
            <p:cNvGrpSpPr>
              <a:grpSpLocks/>
            </p:cNvGrpSpPr>
            <p:nvPr/>
          </p:nvGrpSpPr>
          <p:grpSpPr bwMode="auto">
            <a:xfrm>
              <a:off x="2640" y="288"/>
              <a:ext cx="2880" cy="1824"/>
              <a:chOff x="2640" y="288"/>
              <a:chExt cx="2880" cy="1824"/>
            </a:xfrm>
          </p:grpSpPr>
          <p:grpSp>
            <p:nvGrpSpPr>
              <p:cNvPr id="18516" name="Group 11"/>
              <p:cNvGrpSpPr>
                <a:grpSpLocks/>
              </p:cNvGrpSpPr>
              <p:nvPr/>
            </p:nvGrpSpPr>
            <p:grpSpPr bwMode="auto">
              <a:xfrm>
                <a:off x="2832" y="288"/>
                <a:ext cx="2064" cy="1532"/>
                <a:chOff x="3216" y="336"/>
                <a:chExt cx="2064" cy="1532"/>
              </a:xfrm>
            </p:grpSpPr>
            <p:graphicFrame>
              <p:nvGraphicFramePr>
                <p:cNvPr id="18518" name="Object 12"/>
                <p:cNvGraphicFramePr>
                  <a:graphicFrameLocks noChangeAspect="1"/>
                </p:cNvGraphicFramePr>
                <p:nvPr/>
              </p:nvGraphicFramePr>
              <p:xfrm>
                <a:off x="3216" y="1494"/>
                <a:ext cx="200" cy="186"/>
              </p:xfrm>
              <a:graphic>
                <a:graphicData uri="http://schemas.openxmlformats.org/presentationml/2006/ole">
                  <mc:AlternateContent xmlns:mc="http://schemas.openxmlformats.org/markup-compatibility/2006">
                    <mc:Choice xmlns:v="urn:schemas-microsoft-com:vml" Requires="v">
                      <p:oleObj spid="_x0000_s62524" name="Equation" r:id="rId7" imgW="171339" imgH="152337" progId="Equation.3">
                        <p:embed/>
                      </p:oleObj>
                    </mc:Choice>
                    <mc:Fallback>
                      <p:oleObj name="Equation" r:id="rId7" imgW="171339" imgH="15233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 y="1494"/>
                              <a:ext cx="200"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19" name="Freeform 13" descr="90%"/>
                <p:cNvSpPr>
                  <a:spLocks/>
                </p:cNvSpPr>
                <p:nvPr/>
              </p:nvSpPr>
              <p:spPr bwMode="auto">
                <a:xfrm>
                  <a:off x="3264" y="528"/>
                  <a:ext cx="1984" cy="1340"/>
                </a:xfrm>
                <a:custGeom>
                  <a:avLst/>
                  <a:gdLst>
                    <a:gd name="T0" fmla="*/ 198 w 1984"/>
                    <a:gd name="T1" fmla="*/ 1150 h 1340"/>
                    <a:gd name="T2" fmla="*/ 313 w 1984"/>
                    <a:gd name="T3" fmla="*/ 1164 h 1340"/>
                    <a:gd name="T4" fmla="*/ 440 w 1984"/>
                    <a:gd name="T5" fmla="*/ 1157 h 1340"/>
                    <a:gd name="T6" fmla="*/ 495 w 1984"/>
                    <a:gd name="T7" fmla="*/ 1149 h 1340"/>
                    <a:gd name="T8" fmla="*/ 570 w 1984"/>
                    <a:gd name="T9" fmla="*/ 1116 h 1340"/>
                    <a:gd name="T10" fmla="*/ 613 w 1984"/>
                    <a:gd name="T11" fmla="*/ 1078 h 1340"/>
                    <a:gd name="T12" fmla="*/ 659 w 1984"/>
                    <a:gd name="T13" fmla="*/ 1012 h 1340"/>
                    <a:gd name="T14" fmla="*/ 668 w 1984"/>
                    <a:gd name="T15" fmla="*/ 999 h 1340"/>
                    <a:gd name="T16" fmla="*/ 728 w 1984"/>
                    <a:gd name="T17" fmla="*/ 888 h 1340"/>
                    <a:gd name="T18" fmla="*/ 752 w 1984"/>
                    <a:gd name="T19" fmla="*/ 793 h 1340"/>
                    <a:gd name="T20" fmla="*/ 786 w 1984"/>
                    <a:gd name="T21" fmla="*/ 704 h 1340"/>
                    <a:gd name="T22" fmla="*/ 872 w 1984"/>
                    <a:gd name="T23" fmla="*/ 523 h 1340"/>
                    <a:gd name="T24" fmla="*/ 951 w 1984"/>
                    <a:gd name="T25" fmla="*/ 373 h 1340"/>
                    <a:gd name="T26" fmla="*/ 1007 w 1984"/>
                    <a:gd name="T27" fmla="*/ 302 h 1340"/>
                    <a:gd name="T28" fmla="*/ 1070 w 1984"/>
                    <a:gd name="T29" fmla="*/ 223 h 1340"/>
                    <a:gd name="T30" fmla="*/ 1125 w 1984"/>
                    <a:gd name="T31" fmla="*/ 191 h 1340"/>
                    <a:gd name="T32" fmla="*/ 1220 w 1984"/>
                    <a:gd name="T33" fmla="*/ 136 h 1340"/>
                    <a:gd name="T34" fmla="*/ 1488 w 1984"/>
                    <a:gd name="T35" fmla="*/ 73 h 1340"/>
                    <a:gd name="T36" fmla="*/ 1811 w 1984"/>
                    <a:gd name="T37" fmla="*/ 34 h 1340"/>
                    <a:gd name="T38" fmla="*/ 1945 w 1984"/>
                    <a:gd name="T39" fmla="*/ 42 h 1340"/>
                    <a:gd name="T40" fmla="*/ 1938 w 1984"/>
                    <a:gd name="T41" fmla="*/ 397 h 1340"/>
                    <a:gd name="T42" fmla="*/ 1930 w 1984"/>
                    <a:gd name="T43" fmla="*/ 452 h 1340"/>
                    <a:gd name="T44" fmla="*/ 1867 w 1984"/>
                    <a:gd name="T45" fmla="*/ 460 h 1340"/>
                    <a:gd name="T46" fmla="*/ 1646 w 1984"/>
                    <a:gd name="T47" fmla="*/ 468 h 1340"/>
                    <a:gd name="T48" fmla="*/ 1464 w 1984"/>
                    <a:gd name="T49" fmla="*/ 491 h 1340"/>
                    <a:gd name="T50" fmla="*/ 1298 w 1984"/>
                    <a:gd name="T51" fmla="*/ 539 h 1340"/>
                    <a:gd name="T52" fmla="*/ 1275 w 1984"/>
                    <a:gd name="T53" fmla="*/ 554 h 1340"/>
                    <a:gd name="T54" fmla="*/ 1227 w 1984"/>
                    <a:gd name="T55" fmla="*/ 570 h 1340"/>
                    <a:gd name="T56" fmla="*/ 1149 w 1984"/>
                    <a:gd name="T57" fmla="*/ 610 h 1340"/>
                    <a:gd name="T58" fmla="*/ 1078 w 1984"/>
                    <a:gd name="T59" fmla="*/ 665 h 1340"/>
                    <a:gd name="T60" fmla="*/ 1030 w 1984"/>
                    <a:gd name="T61" fmla="*/ 736 h 1340"/>
                    <a:gd name="T62" fmla="*/ 1014 w 1984"/>
                    <a:gd name="T63" fmla="*/ 760 h 1340"/>
                    <a:gd name="T64" fmla="*/ 967 w 1984"/>
                    <a:gd name="T65" fmla="*/ 854 h 1340"/>
                    <a:gd name="T66" fmla="*/ 864 w 1984"/>
                    <a:gd name="T67" fmla="*/ 1083 h 1340"/>
                    <a:gd name="T68" fmla="*/ 621 w 1984"/>
                    <a:gd name="T69" fmla="*/ 1291 h 1340"/>
                    <a:gd name="T70" fmla="*/ 376 w 1984"/>
                    <a:gd name="T71" fmla="*/ 1338 h 1340"/>
                    <a:gd name="T72" fmla="*/ 40 w 1984"/>
                    <a:gd name="T73" fmla="*/ 1324 h 1340"/>
                    <a:gd name="T74" fmla="*/ 53 w 1984"/>
                    <a:gd name="T75" fmla="*/ 1164 h 1340"/>
                    <a:gd name="T76" fmla="*/ 198 w 1984"/>
                    <a:gd name="T77" fmla="*/ 1150 h 13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84"/>
                    <a:gd name="T118" fmla="*/ 0 h 1340"/>
                    <a:gd name="T119" fmla="*/ 1984 w 1984"/>
                    <a:gd name="T120" fmla="*/ 1340 h 13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84" h="1340">
                      <a:moveTo>
                        <a:pt x="198" y="1150"/>
                      </a:moveTo>
                      <a:cubicBezTo>
                        <a:pt x="206" y="1134"/>
                        <a:pt x="195" y="1172"/>
                        <a:pt x="313" y="1164"/>
                      </a:cubicBezTo>
                      <a:cubicBezTo>
                        <a:pt x="360" y="1163"/>
                        <a:pt x="410" y="1160"/>
                        <a:pt x="440" y="1157"/>
                      </a:cubicBezTo>
                      <a:cubicBezTo>
                        <a:pt x="470" y="1154"/>
                        <a:pt x="473" y="1156"/>
                        <a:pt x="495" y="1149"/>
                      </a:cubicBezTo>
                      <a:cubicBezTo>
                        <a:pt x="535" y="1137"/>
                        <a:pt x="550" y="1128"/>
                        <a:pt x="570" y="1116"/>
                      </a:cubicBezTo>
                      <a:cubicBezTo>
                        <a:pt x="590" y="1104"/>
                        <a:pt x="598" y="1095"/>
                        <a:pt x="613" y="1078"/>
                      </a:cubicBezTo>
                      <a:cubicBezTo>
                        <a:pt x="616" y="1067"/>
                        <a:pt x="653" y="1021"/>
                        <a:pt x="659" y="1012"/>
                      </a:cubicBezTo>
                      <a:cubicBezTo>
                        <a:pt x="664" y="1004"/>
                        <a:pt x="660" y="1004"/>
                        <a:pt x="668" y="999"/>
                      </a:cubicBezTo>
                      <a:cubicBezTo>
                        <a:pt x="683" y="957"/>
                        <a:pt x="713" y="928"/>
                        <a:pt x="728" y="888"/>
                      </a:cubicBezTo>
                      <a:cubicBezTo>
                        <a:pt x="733" y="874"/>
                        <a:pt x="742" y="803"/>
                        <a:pt x="752" y="793"/>
                      </a:cubicBezTo>
                      <a:cubicBezTo>
                        <a:pt x="766" y="752"/>
                        <a:pt x="762" y="740"/>
                        <a:pt x="786" y="704"/>
                      </a:cubicBezTo>
                      <a:cubicBezTo>
                        <a:pt x="807" y="639"/>
                        <a:pt x="842" y="584"/>
                        <a:pt x="872" y="523"/>
                      </a:cubicBezTo>
                      <a:cubicBezTo>
                        <a:pt x="897" y="473"/>
                        <a:pt x="917" y="418"/>
                        <a:pt x="951" y="373"/>
                      </a:cubicBezTo>
                      <a:cubicBezTo>
                        <a:pt x="969" y="349"/>
                        <a:pt x="994" y="329"/>
                        <a:pt x="1007" y="302"/>
                      </a:cubicBezTo>
                      <a:cubicBezTo>
                        <a:pt x="1026" y="262"/>
                        <a:pt x="1025" y="255"/>
                        <a:pt x="1070" y="223"/>
                      </a:cubicBezTo>
                      <a:cubicBezTo>
                        <a:pt x="1145" y="171"/>
                        <a:pt x="1031" y="248"/>
                        <a:pt x="1125" y="191"/>
                      </a:cubicBezTo>
                      <a:cubicBezTo>
                        <a:pt x="1217" y="135"/>
                        <a:pt x="1165" y="154"/>
                        <a:pt x="1220" y="136"/>
                      </a:cubicBezTo>
                      <a:cubicBezTo>
                        <a:pt x="1294" y="84"/>
                        <a:pt x="1401" y="84"/>
                        <a:pt x="1488" y="73"/>
                      </a:cubicBezTo>
                      <a:cubicBezTo>
                        <a:pt x="1596" y="59"/>
                        <a:pt x="1703" y="46"/>
                        <a:pt x="1811" y="34"/>
                      </a:cubicBezTo>
                      <a:cubicBezTo>
                        <a:pt x="1856" y="37"/>
                        <a:pt x="1930" y="0"/>
                        <a:pt x="1945" y="42"/>
                      </a:cubicBezTo>
                      <a:cubicBezTo>
                        <a:pt x="1984" y="154"/>
                        <a:pt x="1942" y="279"/>
                        <a:pt x="1938" y="397"/>
                      </a:cubicBezTo>
                      <a:cubicBezTo>
                        <a:pt x="1937" y="416"/>
                        <a:pt x="1944" y="440"/>
                        <a:pt x="1930" y="452"/>
                      </a:cubicBezTo>
                      <a:cubicBezTo>
                        <a:pt x="1914" y="466"/>
                        <a:pt x="1888" y="459"/>
                        <a:pt x="1867" y="460"/>
                      </a:cubicBezTo>
                      <a:cubicBezTo>
                        <a:pt x="1793" y="464"/>
                        <a:pt x="1720" y="465"/>
                        <a:pt x="1646" y="468"/>
                      </a:cubicBezTo>
                      <a:cubicBezTo>
                        <a:pt x="1587" y="473"/>
                        <a:pt x="1522" y="475"/>
                        <a:pt x="1464" y="491"/>
                      </a:cubicBezTo>
                      <a:cubicBezTo>
                        <a:pt x="1409" y="506"/>
                        <a:pt x="1354" y="525"/>
                        <a:pt x="1298" y="539"/>
                      </a:cubicBezTo>
                      <a:cubicBezTo>
                        <a:pt x="1290" y="544"/>
                        <a:pt x="1283" y="550"/>
                        <a:pt x="1275" y="554"/>
                      </a:cubicBezTo>
                      <a:cubicBezTo>
                        <a:pt x="1260" y="561"/>
                        <a:pt x="1227" y="570"/>
                        <a:pt x="1227" y="570"/>
                      </a:cubicBezTo>
                      <a:cubicBezTo>
                        <a:pt x="1202" y="588"/>
                        <a:pt x="1176" y="597"/>
                        <a:pt x="1149" y="610"/>
                      </a:cubicBezTo>
                      <a:cubicBezTo>
                        <a:pt x="1122" y="623"/>
                        <a:pt x="1103" y="648"/>
                        <a:pt x="1078" y="665"/>
                      </a:cubicBezTo>
                      <a:cubicBezTo>
                        <a:pt x="1041" y="720"/>
                        <a:pt x="1057" y="696"/>
                        <a:pt x="1030" y="736"/>
                      </a:cubicBezTo>
                      <a:cubicBezTo>
                        <a:pt x="1025" y="744"/>
                        <a:pt x="1014" y="760"/>
                        <a:pt x="1014" y="760"/>
                      </a:cubicBezTo>
                      <a:cubicBezTo>
                        <a:pt x="1004" y="792"/>
                        <a:pt x="986" y="826"/>
                        <a:pt x="967" y="854"/>
                      </a:cubicBezTo>
                      <a:cubicBezTo>
                        <a:pt x="941" y="933"/>
                        <a:pt x="896" y="1006"/>
                        <a:pt x="864" y="1083"/>
                      </a:cubicBezTo>
                      <a:cubicBezTo>
                        <a:pt x="834" y="1155"/>
                        <a:pt x="697" y="1248"/>
                        <a:pt x="621" y="1291"/>
                      </a:cubicBezTo>
                      <a:cubicBezTo>
                        <a:pt x="565" y="1323"/>
                        <a:pt x="432" y="1334"/>
                        <a:pt x="376" y="1338"/>
                      </a:cubicBezTo>
                      <a:cubicBezTo>
                        <a:pt x="85" y="1338"/>
                        <a:pt x="56" y="1340"/>
                        <a:pt x="40" y="1324"/>
                      </a:cubicBezTo>
                      <a:cubicBezTo>
                        <a:pt x="44" y="1236"/>
                        <a:pt x="0" y="1241"/>
                        <a:pt x="53" y="1164"/>
                      </a:cubicBezTo>
                      <a:cubicBezTo>
                        <a:pt x="63" y="1133"/>
                        <a:pt x="175" y="1173"/>
                        <a:pt x="198" y="1150"/>
                      </a:cubicBezTo>
                      <a:close/>
                    </a:path>
                  </a:pathLst>
                </a:custGeom>
                <a:pattFill prst="pct90">
                  <a:fgClr>
                    <a:srgbClr val="9900CC"/>
                  </a:fgClr>
                  <a:bgClr>
                    <a:srgbClr val="FFFFFF"/>
                  </a:bgClr>
                </a:pattFill>
                <a:ln w="38100" cmpd="sng">
                  <a:solidFill>
                    <a:schemeClr val="tx1"/>
                  </a:solidFill>
                  <a:round/>
                  <a:headEnd/>
                  <a:tailEnd/>
                </a:ln>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8520" name="Object 14"/>
                <p:cNvGraphicFramePr>
                  <a:graphicFrameLocks noChangeAspect="1"/>
                </p:cNvGraphicFramePr>
                <p:nvPr/>
              </p:nvGraphicFramePr>
              <p:xfrm>
                <a:off x="5109" y="336"/>
                <a:ext cx="171" cy="186"/>
              </p:xfrm>
              <a:graphic>
                <a:graphicData uri="http://schemas.openxmlformats.org/presentationml/2006/ole">
                  <mc:AlternateContent xmlns:mc="http://schemas.openxmlformats.org/markup-compatibility/2006">
                    <mc:Choice xmlns:v="urn:schemas-microsoft-com:vml" Requires="v">
                      <p:oleObj spid="_x0000_s62525" name="Equation" r:id="rId9" imgW="142720" imgH="152337" progId="Equation.3">
                        <p:embed/>
                      </p:oleObj>
                    </mc:Choice>
                    <mc:Fallback>
                      <p:oleObj name="Equation" r:id="rId9" imgW="142720" imgH="15233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9" y="336"/>
                              <a:ext cx="171"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517" name="Line 15"/>
              <p:cNvSpPr>
                <a:spLocks noChangeShapeType="1"/>
              </p:cNvSpPr>
              <p:nvPr/>
            </p:nvSpPr>
            <p:spPr bwMode="auto">
              <a:xfrm>
                <a:off x="2640" y="211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sp>
          <p:nvSpPr>
            <p:cNvPr id="18515" name="Line 16"/>
            <p:cNvSpPr>
              <a:spLocks noChangeShapeType="1"/>
            </p:cNvSpPr>
            <p:nvPr/>
          </p:nvSpPr>
          <p:spPr bwMode="auto">
            <a:xfrm>
              <a:off x="4848" y="502"/>
              <a:ext cx="0" cy="43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sp>
        <p:nvSpPr>
          <p:cNvPr id="105489" name="Text Box 17"/>
          <p:cNvSpPr txBox="1">
            <a:spLocks noChangeArrowheads="1"/>
          </p:cNvSpPr>
          <p:nvPr/>
        </p:nvSpPr>
        <p:spPr bwMode="auto">
          <a:xfrm>
            <a:off x="479425" y="277813"/>
            <a:ext cx="5997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kumimoji="1" lang="zh-CN" altLang="en-US" sz="2800" b="1">
                <a:solidFill>
                  <a:srgbClr val="0000FF"/>
                </a:solidFill>
                <a:latin typeface="宋体" charset="-122"/>
              </a:rPr>
              <a:t>伯努利方程的推导</a:t>
            </a:r>
            <a:r>
              <a:rPr kumimoji="1" lang="zh-CN" altLang="en-US" sz="2800" b="1" baseline="30000">
                <a:solidFill>
                  <a:srgbClr val="0000FF"/>
                </a:solidFill>
                <a:latin typeface="宋体" charset="-122"/>
              </a:rPr>
              <a:t>*</a:t>
            </a:r>
            <a:r>
              <a:rPr kumimoji="1" lang="zh-CN" altLang="en-US" sz="2800" b="1">
                <a:solidFill>
                  <a:srgbClr val="0000FF"/>
                </a:solidFill>
                <a:latin typeface="宋体" charset="-122"/>
              </a:rPr>
              <a:t>：</a:t>
            </a:r>
          </a:p>
        </p:txBody>
      </p:sp>
      <p:grpSp>
        <p:nvGrpSpPr>
          <p:cNvPr id="6" name="Group 18"/>
          <p:cNvGrpSpPr>
            <a:grpSpLocks/>
          </p:cNvGrpSpPr>
          <p:nvPr/>
        </p:nvGrpSpPr>
        <p:grpSpPr bwMode="auto">
          <a:xfrm>
            <a:off x="4191000" y="457200"/>
            <a:ext cx="4572000" cy="5791200"/>
            <a:chOff x="2640" y="288"/>
            <a:chExt cx="2880" cy="3648"/>
          </a:xfrm>
        </p:grpSpPr>
        <p:sp>
          <p:nvSpPr>
            <p:cNvPr id="18490" name="Rectangle 19"/>
            <p:cNvSpPr>
              <a:spLocks noChangeArrowheads="1"/>
            </p:cNvSpPr>
            <p:nvPr/>
          </p:nvSpPr>
          <p:spPr bwMode="auto">
            <a:xfrm>
              <a:off x="2928" y="1632"/>
              <a:ext cx="432" cy="192"/>
            </a:xfrm>
            <a:prstGeom prst="rect">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zh-CN" altLang="en-US" sz="2800" b="1">
                <a:solidFill>
                  <a:prstClr val="black"/>
                </a:solidFill>
                <a:latin typeface="Times New Roman" pitchFamily="18" charset="0"/>
              </a:endParaRPr>
            </a:p>
          </p:txBody>
        </p:sp>
        <p:grpSp>
          <p:nvGrpSpPr>
            <p:cNvPr id="18491" name="Group 20"/>
            <p:cNvGrpSpPr>
              <a:grpSpLocks/>
            </p:cNvGrpSpPr>
            <p:nvPr/>
          </p:nvGrpSpPr>
          <p:grpSpPr bwMode="auto">
            <a:xfrm>
              <a:off x="2640" y="288"/>
              <a:ext cx="2880" cy="3648"/>
              <a:chOff x="2640" y="288"/>
              <a:chExt cx="2880" cy="3648"/>
            </a:xfrm>
          </p:grpSpPr>
          <p:grpSp>
            <p:nvGrpSpPr>
              <p:cNvPr id="18492" name="Group 21"/>
              <p:cNvGrpSpPr>
                <a:grpSpLocks/>
              </p:cNvGrpSpPr>
              <p:nvPr/>
            </p:nvGrpSpPr>
            <p:grpSpPr bwMode="auto">
              <a:xfrm>
                <a:off x="2640" y="288"/>
                <a:ext cx="2880" cy="3648"/>
                <a:chOff x="2640" y="288"/>
                <a:chExt cx="2880" cy="3648"/>
              </a:xfrm>
            </p:grpSpPr>
            <p:grpSp>
              <p:nvGrpSpPr>
                <p:cNvPr id="18494" name="Group 22"/>
                <p:cNvGrpSpPr>
                  <a:grpSpLocks/>
                </p:cNvGrpSpPr>
                <p:nvPr/>
              </p:nvGrpSpPr>
              <p:grpSpPr bwMode="auto">
                <a:xfrm>
                  <a:off x="2640" y="2118"/>
                  <a:ext cx="2880" cy="1818"/>
                  <a:chOff x="2640" y="2118"/>
                  <a:chExt cx="2880" cy="1818"/>
                </a:xfrm>
              </p:grpSpPr>
              <p:grpSp>
                <p:nvGrpSpPr>
                  <p:cNvPr id="18502" name="Group 23"/>
                  <p:cNvGrpSpPr>
                    <a:grpSpLocks/>
                  </p:cNvGrpSpPr>
                  <p:nvPr/>
                </p:nvGrpSpPr>
                <p:grpSpPr bwMode="auto">
                  <a:xfrm>
                    <a:off x="2640" y="2118"/>
                    <a:ext cx="2880" cy="1818"/>
                    <a:chOff x="2640" y="2118"/>
                    <a:chExt cx="2880" cy="1818"/>
                  </a:xfrm>
                </p:grpSpPr>
                <p:sp>
                  <p:nvSpPr>
                    <p:cNvPr id="18504" name="Line 24"/>
                    <p:cNvSpPr>
                      <a:spLocks noChangeShapeType="1"/>
                    </p:cNvSpPr>
                    <p:nvPr/>
                  </p:nvSpPr>
                  <p:spPr bwMode="auto">
                    <a:xfrm>
                      <a:off x="2640" y="393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nvGrpSpPr>
                    <p:cNvPr id="18505" name="Group 25"/>
                    <p:cNvGrpSpPr>
                      <a:grpSpLocks/>
                    </p:cNvGrpSpPr>
                    <p:nvPr/>
                  </p:nvGrpSpPr>
                  <p:grpSpPr bwMode="auto">
                    <a:xfrm>
                      <a:off x="2880" y="2118"/>
                      <a:ext cx="2352" cy="1530"/>
                      <a:chOff x="2880" y="2118"/>
                      <a:chExt cx="2352" cy="1530"/>
                    </a:xfrm>
                  </p:grpSpPr>
                  <p:graphicFrame>
                    <p:nvGraphicFramePr>
                      <p:cNvPr id="18506" name="Object 26"/>
                      <p:cNvGraphicFramePr>
                        <a:graphicFrameLocks noChangeAspect="1"/>
                      </p:cNvGraphicFramePr>
                      <p:nvPr/>
                    </p:nvGraphicFramePr>
                    <p:xfrm>
                      <a:off x="2928" y="3216"/>
                      <a:ext cx="200" cy="186"/>
                    </p:xfrm>
                    <a:graphic>
                      <a:graphicData uri="http://schemas.openxmlformats.org/presentationml/2006/ole">
                        <mc:AlternateContent xmlns:mc="http://schemas.openxmlformats.org/markup-compatibility/2006">
                          <mc:Choice xmlns:v="urn:schemas-microsoft-com:vml" Requires="v">
                            <p:oleObj spid="_x0000_s62526" name="Equation" r:id="rId11" imgW="171339" imgH="152337" progId="Equation.3">
                              <p:embed/>
                            </p:oleObj>
                          </mc:Choice>
                          <mc:Fallback>
                            <p:oleObj name="Equation" r:id="rId11" imgW="171339" imgH="15233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8" y="3216"/>
                                    <a:ext cx="200"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07" name="Freeform 27" descr="90%"/>
                      <p:cNvSpPr>
                        <a:spLocks/>
                      </p:cNvSpPr>
                      <p:nvPr/>
                    </p:nvSpPr>
                    <p:spPr bwMode="auto">
                      <a:xfrm>
                        <a:off x="2880" y="2304"/>
                        <a:ext cx="1984" cy="1340"/>
                      </a:xfrm>
                      <a:custGeom>
                        <a:avLst/>
                        <a:gdLst>
                          <a:gd name="T0" fmla="*/ 198 w 1984"/>
                          <a:gd name="T1" fmla="*/ 1150 h 1340"/>
                          <a:gd name="T2" fmla="*/ 313 w 1984"/>
                          <a:gd name="T3" fmla="*/ 1164 h 1340"/>
                          <a:gd name="T4" fmla="*/ 440 w 1984"/>
                          <a:gd name="T5" fmla="*/ 1157 h 1340"/>
                          <a:gd name="T6" fmla="*/ 495 w 1984"/>
                          <a:gd name="T7" fmla="*/ 1149 h 1340"/>
                          <a:gd name="T8" fmla="*/ 570 w 1984"/>
                          <a:gd name="T9" fmla="*/ 1116 h 1340"/>
                          <a:gd name="T10" fmla="*/ 613 w 1984"/>
                          <a:gd name="T11" fmla="*/ 1078 h 1340"/>
                          <a:gd name="T12" fmla="*/ 659 w 1984"/>
                          <a:gd name="T13" fmla="*/ 1012 h 1340"/>
                          <a:gd name="T14" fmla="*/ 668 w 1984"/>
                          <a:gd name="T15" fmla="*/ 999 h 1340"/>
                          <a:gd name="T16" fmla="*/ 728 w 1984"/>
                          <a:gd name="T17" fmla="*/ 888 h 1340"/>
                          <a:gd name="T18" fmla="*/ 752 w 1984"/>
                          <a:gd name="T19" fmla="*/ 793 h 1340"/>
                          <a:gd name="T20" fmla="*/ 786 w 1984"/>
                          <a:gd name="T21" fmla="*/ 704 h 1340"/>
                          <a:gd name="T22" fmla="*/ 872 w 1984"/>
                          <a:gd name="T23" fmla="*/ 523 h 1340"/>
                          <a:gd name="T24" fmla="*/ 951 w 1984"/>
                          <a:gd name="T25" fmla="*/ 373 h 1340"/>
                          <a:gd name="T26" fmla="*/ 1007 w 1984"/>
                          <a:gd name="T27" fmla="*/ 302 h 1340"/>
                          <a:gd name="T28" fmla="*/ 1070 w 1984"/>
                          <a:gd name="T29" fmla="*/ 223 h 1340"/>
                          <a:gd name="T30" fmla="*/ 1125 w 1984"/>
                          <a:gd name="T31" fmla="*/ 191 h 1340"/>
                          <a:gd name="T32" fmla="*/ 1220 w 1984"/>
                          <a:gd name="T33" fmla="*/ 136 h 1340"/>
                          <a:gd name="T34" fmla="*/ 1488 w 1984"/>
                          <a:gd name="T35" fmla="*/ 73 h 1340"/>
                          <a:gd name="T36" fmla="*/ 1811 w 1984"/>
                          <a:gd name="T37" fmla="*/ 34 h 1340"/>
                          <a:gd name="T38" fmla="*/ 1945 w 1984"/>
                          <a:gd name="T39" fmla="*/ 42 h 1340"/>
                          <a:gd name="T40" fmla="*/ 1938 w 1984"/>
                          <a:gd name="T41" fmla="*/ 397 h 1340"/>
                          <a:gd name="T42" fmla="*/ 1930 w 1984"/>
                          <a:gd name="T43" fmla="*/ 452 h 1340"/>
                          <a:gd name="T44" fmla="*/ 1867 w 1984"/>
                          <a:gd name="T45" fmla="*/ 460 h 1340"/>
                          <a:gd name="T46" fmla="*/ 1646 w 1984"/>
                          <a:gd name="T47" fmla="*/ 468 h 1340"/>
                          <a:gd name="T48" fmla="*/ 1464 w 1984"/>
                          <a:gd name="T49" fmla="*/ 491 h 1340"/>
                          <a:gd name="T50" fmla="*/ 1298 w 1984"/>
                          <a:gd name="T51" fmla="*/ 539 h 1340"/>
                          <a:gd name="T52" fmla="*/ 1275 w 1984"/>
                          <a:gd name="T53" fmla="*/ 554 h 1340"/>
                          <a:gd name="T54" fmla="*/ 1227 w 1984"/>
                          <a:gd name="T55" fmla="*/ 570 h 1340"/>
                          <a:gd name="T56" fmla="*/ 1149 w 1984"/>
                          <a:gd name="T57" fmla="*/ 610 h 1340"/>
                          <a:gd name="T58" fmla="*/ 1078 w 1984"/>
                          <a:gd name="T59" fmla="*/ 665 h 1340"/>
                          <a:gd name="T60" fmla="*/ 1030 w 1984"/>
                          <a:gd name="T61" fmla="*/ 736 h 1340"/>
                          <a:gd name="T62" fmla="*/ 1014 w 1984"/>
                          <a:gd name="T63" fmla="*/ 760 h 1340"/>
                          <a:gd name="T64" fmla="*/ 967 w 1984"/>
                          <a:gd name="T65" fmla="*/ 854 h 1340"/>
                          <a:gd name="T66" fmla="*/ 864 w 1984"/>
                          <a:gd name="T67" fmla="*/ 1083 h 1340"/>
                          <a:gd name="T68" fmla="*/ 621 w 1984"/>
                          <a:gd name="T69" fmla="*/ 1291 h 1340"/>
                          <a:gd name="T70" fmla="*/ 376 w 1984"/>
                          <a:gd name="T71" fmla="*/ 1338 h 1340"/>
                          <a:gd name="T72" fmla="*/ 40 w 1984"/>
                          <a:gd name="T73" fmla="*/ 1324 h 1340"/>
                          <a:gd name="T74" fmla="*/ 53 w 1984"/>
                          <a:gd name="T75" fmla="*/ 1164 h 1340"/>
                          <a:gd name="T76" fmla="*/ 198 w 1984"/>
                          <a:gd name="T77" fmla="*/ 1150 h 13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84"/>
                          <a:gd name="T118" fmla="*/ 0 h 1340"/>
                          <a:gd name="T119" fmla="*/ 1984 w 1984"/>
                          <a:gd name="T120" fmla="*/ 1340 h 13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84" h="1340">
                            <a:moveTo>
                              <a:pt x="198" y="1150"/>
                            </a:moveTo>
                            <a:cubicBezTo>
                              <a:pt x="206" y="1134"/>
                              <a:pt x="195" y="1172"/>
                              <a:pt x="313" y="1164"/>
                            </a:cubicBezTo>
                            <a:cubicBezTo>
                              <a:pt x="360" y="1163"/>
                              <a:pt x="410" y="1160"/>
                              <a:pt x="440" y="1157"/>
                            </a:cubicBezTo>
                            <a:cubicBezTo>
                              <a:pt x="470" y="1154"/>
                              <a:pt x="473" y="1156"/>
                              <a:pt x="495" y="1149"/>
                            </a:cubicBezTo>
                            <a:cubicBezTo>
                              <a:pt x="535" y="1137"/>
                              <a:pt x="550" y="1128"/>
                              <a:pt x="570" y="1116"/>
                            </a:cubicBezTo>
                            <a:cubicBezTo>
                              <a:pt x="590" y="1104"/>
                              <a:pt x="598" y="1095"/>
                              <a:pt x="613" y="1078"/>
                            </a:cubicBezTo>
                            <a:cubicBezTo>
                              <a:pt x="616" y="1067"/>
                              <a:pt x="653" y="1021"/>
                              <a:pt x="659" y="1012"/>
                            </a:cubicBezTo>
                            <a:cubicBezTo>
                              <a:pt x="664" y="1004"/>
                              <a:pt x="660" y="1004"/>
                              <a:pt x="668" y="999"/>
                            </a:cubicBezTo>
                            <a:cubicBezTo>
                              <a:pt x="683" y="957"/>
                              <a:pt x="713" y="928"/>
                              <a:pt x="728" y="888"/>
                            </a:cubicBezTo>
                            <a:cubicBezTo>
                              <a:pt x="733" y="874"/>
                              <a:pt x="742" y="803"/>
                              <a:pt x="752" y="793"/>
                            </a:cubicBezTo>
                            <a:cubicBezTo>
                              <a:pt x="766" y="752"/>
                              <a:pt x="762" y="740"/>
                              <a:pt x="786" y="704"/>
                            </a:cubicBezTo>
                            <a:cubicBezTo>
                              <a:pt x="807" y="639"/>
                              <a:pt x="842" y="584"/>
                              <a:pt x="872" y="523"/>
                            </a:cubicBezTo>
                            <a:cubicBezTo>
                              <a:pt x="897" y="473"/>
                              <a:pt x="917" y="418"/>
                              <a:pt x="951" y="373"/>
                            </a:cubicBezTo>
                            <a:cubicBezTo>
                              <a:pt x="969" y="349"/>
                              <a:pt x="994" y="329"/>
                              <a:pt x="1007" y="302"/>
                            </a:cubicBezTo>
                            <a:cubicBezTo>
                              <a:pt x="1026" y="262"/>
                              <a:pt x="1025" y="255"/>
                              <a:pt x="1070" y="223"/>
                            </a:cubicBezTo>
                            <a:cubicBezTo>
                              <a:pt x="1145" y="171"/>
                              <a:pt x="1031" y="248"/>
                              <a:pt x="1125" y="191"/>
                            </a:cubicBezTo>
                            <a:cubicBezTo>
                              <a:pt x="1217" y="135"/>
                              <a:pt x="1165" y="154"/>
                              <a:pt x="1220" y="136"/>
                            </a:cubicBezTo>
                            <a:cubicBezTo>
                              <a:pt x="1294" y="84"/>
                              <a:pt x="1401" y="84"/>
                              <a:pt x="1488" y="73"/>
                            </a:cubicBezTo>
                            <a:cubicBezTo>
                              <a:pt x="1596" y="59"/>
                              <a:pt x="1703" y="46"/>
                              <a:pt x="1811" y="34"/>
                            </a:cubicBezTo>
                            <a:cubicBezTo>
                              <a:pt x="1856" y="37"/>
                              <a:pt x="1930" y="0"/>
                              <a:pt x="1945" y="42"/>
                            </a:cubicBezTo>
                            <a:cubicBezTo>
                              <a:pt x="1984" y="154"/>
                              <a:pt x="1942" y="279"/>
                              <a:pt x="1938" y="397"/>
                            </a:cubicBezTo>
                            <a:cubicBezTo>
                              <a:pt x="1937" y="416"/>
                              <a:pt x="1944" y="440"/>
                              <a:pt x="1930" y="452"/>
                            </a:cubicBezTo>
                            <a:cubicBezTo>
                              <a:pt x="1914" y="466"/>
                              <a:pt x="1888" y="459"/>
                              <a:pt x="1867" y="460"/>
                            </a:cubicBezTo>
                            <a:cubicBezTo>
                              <a:pt x="1793" y="464"/>
                              <a:pt x="1720" y="465"/>
                              <a:pt x="1646" y="468"/>
                            </a:cubicBezTo>
                            <a:cubicBezTo>
                              <a:pt x="1587" y="473"/>
                              <a:pt x="1522" y="475"/>
                              <a:pt x="1464" y="491"/>
                            </a:cubicBezTo>
                            <a:cubicBezTo>
                              <a:pt x="1409" y="506"/>
                              <a:pt x="1354" y="525"/>
                              <a:pt x="1298" y="539"/>
                            </a:cubicBezTo>
                            <a:cubicBezTo>
                              <a:pt x="1290" y="544"/>
                              <a:pt x="1283" y="550"/>
                              <a:pt x="1275" y="554"/>
                            </a:cubicBezTo>
                            <a:cubicBezTo>
                              <a:pt x="1260" y="561"/>
                              <a:pt x="1227" y="570"/>
                              <a:pt x="1227" y="570"/>
                            </a:cubicBezTo>
                            <a:cubicBezTo>
                              <a:pt x="1202" y="588"/>
                              <a:pt x="1176" y="597"/>
                              <a:pt x="1149" y="610"/>
                            </a:cubicBezTo>
                            <a:cubicBezTo>
                              <a:pt x="1122" y="623"/>
                              <a:pt x="1103" y="648"/>
                              <a:pt x="1078" y="665"/>
                            </a:cubicBezTo>
                            <a:cubicBezTo>
                              <a:pt x="1041" y="720"/>
                              <a:pt x="1057" y="696"/>
                              <a:pt x="1030" y="736"/>
                            </a:cubicBezTo>
                            <a:cubicBezTo>
                              <a:pt x="1025" y="744"/>
                              <a:pt x="1014" y="760"/>
                              <a:pt x="1014" y="760"/>
                            </a:cubicBezTo>
                            <a:cubicBezTo>
                              <a:pt x="1004" y="792"/>
                              <a:pt x="986" y="826"/>
                              <a:pt x="967" y="854"/>
                            </a:cubicBezTo>
                            <a:cubicBezTo>
                              <a:pt x="941" y="933"/>
                              <a:pt x="896" y="1006"/>
                              <a:pt x="864" y="1083"/>
                            </a:cubicBezTo>
                            <a:cubicBezTo>
                              <a:pt x="834" y="1155"/>
                              <a:pt x="697" y="1248"/>
                              <a:pt x="621" y="1291"/>
                            </a:cubicBezTo>
                            <a:cubicBezTo>
                              <a:pt x="565" y="1323"/>
                              <a:pt x="432" y="1334"/>
                              <a:pt x="376" y="1338"/>
                            </a:cubicBezTo>
                            <a:cubicBezTo>
                              <a:pt x="85" y="1338"/>
                              <a:pt x="56" y="1340"/>
                              <a:pt x="40" y="1324"/>
                            </a:cubicBezTo>
                            <a:cubicBezTo>
                              <a:pt x="44" y="1236"/>
                              <a:pt x="0" y="1241"/>
                              <a:pt x="53" y="1164"/>
                            </a:cubicBezTo>
                            <a:cubicBezTo>
                              <a:pt x="63" y="1133"/>
                              <a:pt x="175" y="1173"/>
                              <a:pt x="198" y="1150"/>
                            </a:cubicBezTo>
                            <a:close/>
                          </a:path>
                        </a:pathLst>
                      </a:custGeom>
                      <a:pattFill prst="pct90">
                        <a:fgClr>
                          <a:srgbClr val="9900CC"/>
                        </a:fgClr>
                        <a:bgClr>
                          <a:srgbClr val="FFFFFF"/>
                        </a:bgClr>
                      </a:pattFill>
                      <a:ln w="38100" cmpd="sng">
                        <a:solidFill>
                          <a:schemeClr val="tx1"/>
                        </a:solidFill>
                        <a:round/>
                        <a:headEnd/>
                        <a:tailEnd/>
                      </a:ln>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8508" name="Object 28"/>
                      <p:cNvGraphicFramePr>
                        <a:graphicFrameLocks noChangeAspect="1"/>
                      </p:cNvGraphicFramePr>
                      <p:nvPr/>
                    </p:nvGraphicFramePr>
                    <p:xfrm>
                      <a:off x="4704" y="2118"/>
                      <a:ext cx="171" cy="186"/>
                    </p:xfrm>
                    <a:graphic>
                      <a:graphicData uri="http://schemas.openxmlformats.org/presentationml/2006/ole">
                        <mc:AlternateContent xmlns:mc="http://schemas.openxmlformats.org/markup-compatibility/2006">
                          <mc:Choice xmlns:v="urn:schemas-microsoft-com:vml" Requires="v">
                            <p:oleObj spid="_x0000_s62527" name="Equation" r:id="rId13" imgW="142720" imgH="152337" progId="Equation.3">
                              <p:embed/>
                            </p:oleObj>
                          </mc:Choice>
                          <mc:Fallback>
                            <p:oleObj name="Equation" r:id="rId13" imgW="142720" imgH="15233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4" y="2118"/>
                                    <a:ext cx="171"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09" name="Rectangle 29"/>
                      <p:cNvSpPr>
                        <a:spLocks noChangeArrowheads="1"/>
                      </p:cNvSpPr>
                      <p:nvPr/>
                    </p:nvSpPr>
                    <p:spPr bwMode="auto">
                      <a:xfrm>
                        <a:off x="2928" y="3456"/>
                        <a:ext cx="432" cy="192"/>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zh-CN" altLang="en-US" sz="2800" b="1">
                          <a:solidFill>
                            <a:prstClr val="black"/>
                          </a:solidFill>
                          <a:latin typeface="Times New Roman" pitchFamily="18" charset="0"/>
                        </a:endParaRPr>
                      </a:p>
                    </p:txBody>
                  </p:sp>
                  <p:sp>
                    <p:nvSpPr>
                      <p:cNvPr id="18510" name="Rectangle 30"/>
                      <p:cNvSpPr>
                        <a:spLocks noChangeArrowheads="1"/>
                      </p:cNvSpPr>
                      <p:nvPr/>
                    </p:nvSpPr>
                    <p:spPr bwMode="auto">
                      <a:xfrm>
                        <a:off x="4848" y="2329"/>
                        <a:ext cx="192" cy="432"/>
                      </a:xfrm>
                      <a:prstGeom prst="rect">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zh-CN" altLang="en-US" sz="2800" b="1">
                          <a:solidFill>
                            <a:prstClr val="black"/>
                          </a:solidFill>
                          <a:latin typeface="Times New Roman" pitchFamily="18" charset="0"/>
                        </a:endParaRPr>
                      </a:p>
                    </p:txBody>
                  </p:sp>
                  <p:graphicFrame>
                    <p:nvGraphicFramePr>
                      <p:cNvPr id="18511" name="Object 31"/>
                      <p:cNvGraphicFramePr>
                        <a:graphicFrameLocks noChangeAspect="1"/>
                      </p:cNvGraphicFramePr>
                      <p:nvPr/>
                    </p:nvGraphicFramePr>
                    <p:xfrm>
                      <a:off x="3216" y="3216"/>
                      <a:ext cx="243" cy="186"/>
                    </p:xfrm>
                    <a:graphic>
                      <a:graphicData uri="http://schemas.openxmlformats.org/presentationml/2006/ole">
                        <mc:AlternateContent xmlns:mc="http://schemas.openxmlformats.org/markup-compatibility/2006">
                          <mc:Choice xmlns:v="urn:schemas-microsoft-com:vml" Requires="v">
                            <p:oleObj spid="_x0000_s62528" name="Equation" r:id="rId15" imgW="209373" imgH="152337" progId="Equation.3">
                              <p:embed/>
                            </p:oleObj>
                          </mc:Choice>
                          <mc:Fallback>
                            <p:oleObj name="Equation" r:id="rId15" imgW="209373" imgH="15233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16" y="3216"/>
                                    <a:ext cx="243"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12" name="Object 32"/>
                      <p:cNvGraphicFramePr>
                        <a:graphicFrameLocks noChangeAspect="1"/>
                      </p:cNvGraphicFramePr>
                      <p:nvPr/>
                    </p:nvGraphicFramePr>
                    <p:xfrm>
                      <a:off x="5018" y="2118"/>
                      <a:ext cx="214" cy="186"/>
                    </p:xfrm>
                    <a:graphic>
                      <a:graphicData uri="http://schemas.openxmlformats.org/presentationml/2006/ole">
                        <mc:AlternateContent xmlns:mc="http://schemas.openxmlformats.org/markup-compatibility/2006">
                          <mc:Choice xmlns:v="urn:schemas-microsoft-com:vml" Requires="v">
                            <p:oleObj spid="_x0000_s62529" name="Equation" r:id="rId17" imgW="181130" imgH="152337" progId="Equation.3">
                              <p:embed/>
                            </p:oleObj>
                          </mc:Choice>
                          <mc:Fallback>
                            <p:oleObj name="Equation" r:id="rId17" imgW="181130" imgH="15233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18" y="2118"/>
                                    <a:ext cx="214"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13" name="Rectangle 33"/>
                      <p:cNvSpPr>
                        <a:spLocks noChangeArrowheads="1"/>
                      </p:cNvSpPr>
                      <p:nvPr/>
                    </p:nvSpPr>
                    <p:spPr bwMode="auto">
                      <a:xfrm>
                        <a:off x="2880" y="3478"/>
                        <a:ext cx="144" cy="17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sz="2800" b="1">
                          <a:solidFill>
                            <a:prstClr val="black"/>
                          </a:solidFill>
                          <a:latin typeface="Times New Roman" pitchFamily="18" charset="0"/>
                        </a:endParaRPr>
                      </a:p>
                    </p:txBody>
                  </p:sp>
                </p:grpSp>
              </p:grpSp>
              <p:sp>
                <p:nvSpPr>
                  <p:cNvPr id="18503" name="Line 34"/>
                  <p:cNvSpPr>
                    <a:spLocks noChangeShapeType="1"/>
                  </p:cNvSpPr>
                  <p:nvPr/>
                </p:nvSpPr>
                <p:spPr bwMode="auto">
                  <a:xfrm>
                    <a:off x="2976" y="3552"/>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nvGrpSpPr>
                <p:cNvPr id="18495" name="Group 35"/>
                <p:cNvGrpSpPr>
                  <a:grpSpLocks/>
                </p:cNvGrpSpPr>
                <p:nvPr/>
              </p:nvGrpSpPr>
              <p:grpSpPr bwMode="auto">
                <a:xfrm>
                  <a:off x="3216" y="288"/>
                  <a:ext cx="1990" cy="1290"/>
                  <a:chOff x="3216" y="288"/>
                  <a:chExt cx="1990" cy="1290"/>
                </a:xfrm>
              </p:grpSpPr>
              <p:graphicFrame>
                <p:nvGraphicFramePr>
                  <p:cNvPr id="18500" name="Object 36"/>
                  <p:cNvGraphicFramePr>
                    <a:graphicFrameLocks noChangeAspect="1"/>
                  </p:cNvGraphicFramePr>
                  <p:nvPr/>
                </p:nvGraphicFramePr>
                <p:xfrm>
                  <a:off x="3216" y="1392"/>
                  <a:ext cx="243" cy="186"/>
                </p:xfrm>
                <a:graphic>
                  <a:graphicData uri="http://schemas.openxmlformats.org/presentationml/2006/ole">
                    <mc:AlternateContent xmlns:mc="http://schemas.openxmlformats.org/markup-compatibility/2006">
                      <mc:Choice xmlns:v="urn:schemas-microsoft-com:vml" Requires="v">
                        <p:oleObj spid="_x0000_s62530" name="Equation" r:id="rId19" imgW="209373" imgH="152337" progId="Equation.3">
                          <p:embed/>
                        </p:oleObj>
                      </mc:Choice>
                      <mc:Fallback>
                        <p:oleObj name="Equation" r:id="rId19" imgW="209373" imgH="15233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16" y="1392"/>
                                <a:ext cx="243"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501" name="Object 37"/>
                  <p:cNvGraphicFramePr>
                    <a:graphicFrameLocks noChangeAspect="1"/>
                  </p:cNvGraphicFramePr>
                  <p:nvPr/>
                </p:nvGraphicFramePr>
                <p:xfrm>
                  <a:off x="4992" y="288"/>
                  <a:ext cx="214" cy="186"/>
                </p:xfrm>
                <a:graphic>
                  <a:graphicData uri="http://schemas.openxmlformats.org/presentationml/2006/ole">
                    <mc:AlternateContent xmlns:mc="http://schemas.openxmlformats.org/markup-compatibility/2006">
                      <mc:Choice xmlns:v="urn:schemas-microsoft-com:vml" Requires="v">
                        <p:oleObj spid="_x0000_s62531" name="Equation" r:id="rId21" imgW="181130" imgH="152337" progId="Equation.3">
                          <p:embed/>
                        </p:oleObj>
                      </mc:Choice>
                      <mc:Fallback>
                        <p:oleObj name="Equation" r:id="rId21" imgW="181130" imgH="152337"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92" y="288"/>
                                <a:ext cx="214"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96" name="Line 38"/>
                <p:cNvSpPr>
                  <a:spLocks noChangeShapeType="1"/>
                </p:cNvSpPr>
                <p:nvPr/>
              </p:nvSpPr>
              <p:spPr bwMode="auto">
                <a:xfrm>
                  <a:off x="4802" y="502"/>
                  <a:ext cx="2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97" name="Line 39"/>
                <p:cNvSpPr>
                  <a:spLocks noChangeShapeType="1"/>
                </p:cNvSpPr>
                <p:nvPr/>
              </p:nvSpPr>
              <p:spPr bwMode="auto">
                <a:xfrm>
                  <a:off x="4800" y="938"/>
                  <a:ext cx="2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98" name="Line 40"/>
                <p:cNvSpPr>
                  <a:spLocks noChangeShapeType="1"/>
                </p:cNvSpPr>
                <p:nvPr/>
              </p:nvSpPr>
              <p:spPr bwMode="auto">
                <a:xfrm>
                  <a:off x="4802" y="2326"/>
                  <a:ext cx="2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99" name="Line 41"/>
                <p:cNvSpPr>
                  <a:spLocks noChangeShapeType="1"/>
                </p:cNvSpPr>
                <p:nvPr/>
              </p:nvSpPr>
              <p:spPr bwMode="auto">
                <a:xfrm>
                  <a:off x="4800" y="2762"/>
                  <a:ext cx="2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sp>
            <p:nvSpPr>
              <p:cNvPr id="18493" name="Line 42"/>
              <p:cNvSpPr>
                <a:spLocks noChangeShapeType="1"/>
              </p:cNvSpPr>
              <p:nvPr/>
            </p:nvSpPr>
            <p:spPr bwMode="auto">
              <a:xfrm>
                <a:off x="4848" y="2326"/>
                <a:ext cx="0" cy="43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grpSp>
        <p:nvGrpSpPr>
          <p:cNvPr id="13" name="Group 43"/>
          <p:cNvGrpSpPr>
            <a:grpSpLocks/>
          </p:cNvGrpSpPr>
          <p:nvPr/>
        </p:nvGrpSpPr>
        <p:grpSpPr bwMode="auto">
          <a:xfrm>
            <a:off x="3962400" y="2743200"/>
            <a:ext cx="304800" cy="3505200"/>
            <a:chOff x="2496" y="1728"/>
            <a:chExt cx="192" cy="2208"/>
          </a:xfrm>
        </p:grpSpPr>
        <p:sp>
          <p:nvSpPr>
            <p:cNvPr id="18486" name="Line 44"/>
            <p:cNvSpPr>
              <a:spLocks noChangeShapeType="1"/>
            </p:cNvSpPr>
            <p:nvPr/>
          </p:nvSpPr>
          <p:spPr bwMode="auto">
            <a:xfrm>
              <a:off x="2688" y="1728"/>
              <a:ext cx="0" cy="384"/>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87" name="Line 45"/>
            <p:cNvSpPr>
              <a:spLocks noChangeShapeType="1"/>
            </p:cNvSpPr>
            <p:nvPr/>
          </p:nvSpPr>
          <p:spPr bwMode="auto">
            <a:xfrm>
              <a:off x="2688" y="3552"/>
              <a:ext cx="0" cy="384"/>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8488" name="Object 46"/>
            <p:cNvGraphicFramePr>
              <a:graphicFrameLocks noChangeAspect="1"/>
            </p:cNvGraphicFramePr>
            <p:nvPr/>
          </p:nvGraphicFramePr>
          <p:xfrm>
            <a:off x="2496" y="3600"/>
            <a:ext cx="185" cy="243"/>
          </p:xfrm>
          <a:graphic>
            <a:graphicData uri="http://schemas.openxmlformats.org/presentationml/2006/ole">
              <mc:AlternateContent xmlns:mc="http://schemas.openxmlformats.org/markup-compatibility/2006">
                <mc:Choice xmlns:v="urn:schemas-microsoft-com:vml" Requires="v">
                  <p:oleObj spid="_x0000_s62532" name="Equation" r:id="rId23" imgW="152511" imgH="209652" progId="Equation.3">
                    <p:embed/>
                  </p:oleObj>
                </mc:Choice>
                <mc:Fallback>
                  <p:oleObj name="Equation" r:id="rId23" imgW="152511" imgH="209652"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96" y="3600"/>
                          <a:ext cx="185"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89" name="Object 47"/>
            <p:cNvGraphicFramePr>
              <a:graphicFrameLocks noChangeAspect="1"/>
            </p:cNvGraphicFramePr>
            <p:nvPr/>
          </p:nvGraphicFramePr>
          <p:xfrm>
            <a:off x="2496" y="1776"/>
            <a:ext cx="185" cy="243"/>
          </p:xfrm>
          <a:graphic>
            <a:graphicData uri="http://schemas.openxmlformats.org/presentationml/2006/ole">
              <mc:AlternateContent xmlns:mc="http://schemas.openxmlformats.org/markup-compatibility/2006">
                <mc:Choice xmlns:v="urn:schemas-microsoft-com:vml" Requires="v">
                  <p:oleObj spid="_x0000_s62533" name="Equation" r:id="rId25" imgW="152511" imgH="209652" progId="Equation.3">
                    <p:embed/>
                  </p:oleObj>
                </mc:Choice>
                <mc:Fallback>
                  <p:oleObj name="Equation" r:id="rId25" imgW="152511" imgH="209652"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96" y="1776"/>
                          <a:ext cx="185"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48"/>
          <p:cNvGrpSpPr>
            <a:grpSpLocks/>
          </p:cNvGrpSpPr>
          <p:nvPr/>
        </p:nvGrpSpPr>
        <p:grpSpPr bwMode="auto">
          <a:xfrm>
            <a:off x="4419600" y="2971800"/>
            <a:ext cx="1143000" cy="3276600"/>
            <a:chOff x="2784" y="1872"/>
            <a:chExt cx="720" cy="2064"/>
          </a:xfrm>
        </p:grpSpPr>
        <p:sp>
          <p:nvSpPr>
            <p:cNvPr id="18480" name="Line 49"/>
            <p:cNvSpPr>
              <a:spLocks noChangeShapeType="1"/>
            </p:cNvSpPr>
            <p:nvPr/>
          </p:nvSpPr>
          <p:spPr bwMode="auto">
            <a:xfrm>
              <a:off x="2784" y="196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81" name="Line 50"/>
            <p:cNvSpPr>
              <a:spLocks noChangeShapeType="1"/>
            </p:cNvSpPr>
            <p:nvPr/>
          </p:nvSpPr>
          <p:spPr bwMode="auto">
            <a:xfrm>
              <a:off x="3360" y="1968"/>
              <a:ext cx="1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82" name="Line 51"/>
            <p:cNvSpPr>
              <a:spLocks noChangeShapeType="1"/>
            </p:cNvSpPr>
            <p:nvPr/>
          </p:nvSpPr>
          <p:spPr bwMode="auto">
            <a:xfrm>
              <a:off x="2784" y="379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83" name="Line 52"/>
            <p:cNvSpPr>
              <a:spLocks noChangeShapeType="1"/>
            </p:cNvSpPr>
            <p:nvPr/>
          </p:nvSpPr>
          <p:spPr bwMode="auto">
            <a:xfrm>
              <a:off x="3360" y="3792"/>
              <a:ext cx="1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8484" name="Object 53"/>
            <p:cNvGraphicFramePr>
              <a:graphicFrameLocks noChangeAspect="1"/>
            </p:cNvGraphicFramePr>
            <p:nvPr/>
          </p:nvGraphicFramePr>
          <p:xfrm>
            <a:off x="2955" y="1872"/>
            <a:ext cx="357" cy="243"/>
          </p:xfrm>
          <a:graphic>
            <a:graphicData uri="http://schemas.openxmlformats.org/presentationml/2006/ole">
              <mc:AlternateContent xmlns:mc="http://schemas.openxmlformats.org/markup-compatibility/2006">
                <mc:Choice xmlns:v="urn:schemas-microsoft-com:vml" Requires="v">
                  <p:oleObj spid="_x0000_s62534" name="Equation" r:id="rId27" imgW="304645" imgH="209652" progId="Equation.3">
                    <p:embed/>
                  </p:oleObj>
                </mc:Choice>
                <mc:Fallback>
                  <p:oleObj name="Equation" r:id="rId27" imgW="304645" imgH="209652"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55" y="1872"/>
                          <a:ext cx="357"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85" name="Object 54"/>
            <p:cNvGraphicFramePr>
              <a:graphicFrameLocks noChangeAspect="1"/>
            </p:cNvGraphicFramePr>
            <p:nvPr/>
          </p:nvGraphicFramePr>
          <p:xfrm>
            <a:off x="2955" y="3693"/>
            <a:ext cx="357" cy="243"/>
          </p:xfrm>
          <a:graphic>
            <a:graphicData uri="http://schemas.openxmlformats.org/presentationml/2006/ole">
              <mc:AlternateContent xmlns:mc="http://schemas.openxmlformats.org/markup-compatibility/2006">
                <mc:Choice xmlns:v="urn:schemas-microsoft-com:vml" Requires="v">
                  <p:oleObj spid="_x0000_s62535" name="Equation" r:id="rId29" imgW="304645" imgH="209652" progId="Equation.3">
                    <p:embed/>
                  </p:oleObj>
                </mc:Choice>
                <mc:Fallback>
                  <p:oleObj name="Equation" r:id="rId29" imgW="304645" imgH="209652"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55" y="3693"/>
                          <a:ext cx="357"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Group 55"/>
          <p:cNvGrpSpPr>
            <a:grpSpLocks/>
          </p:cNvGrpSpPr>
          <p:nvPr/>
        </p:nvGrpSpPr>
        <p:grpSpPr bwMode="auto">
          <a:xfrm>
            <a:off x="4648200" y="838200"/>
            <a:ext cx="4038600" cy="5410200"/>
            <a:chOff x="2928" y="528"/>
            <a:chExt cx="2544" cy="3408"/>
          </a:xfrm>
        </p:grpSpPr>
        <p:sp>
          <p:nvSpPr>
            <p:cNvPr id="18474" name="Line 56"/>
            <p:cNvSpPr>
              <a:spLocks noChangeShapeType="1"/>
            </p:cNvSpPr>
            <p:nvPr/>
          </p:nvSpPr>
          <p:spPr bwMode="auto">
            <a:xfrm>
              <a:off x="4848" y="960"/>
              <a:ext cx="0" cy="2064"/>
            </a:xfrm>
            <a:prstGeom prst="line">
              <a:avLst/>
            </a:prstGeom>
            <a:noFill/>
            <a:ln w="9525">
              <a:solidFill>
                <a:srgbClr val="FFFFFF"/>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75" name="Line 57"/>
            <p:cNvSpPr>
              <a:spLocks noChangeShapeType="1"/>
            </p:cNvSpPr>
            <p:nvPr/>
          </p:nvSpPr>
          <p:spPr bwMode="auto">
            <a:xfrm>
              <a:off x="5040" y="528"/>
              <a:ext cx="0" cy="2496"/>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76" name="Line 58"/>
            <p:cNvSpPr>
              <a:spLocks noChangeShapeType="1"/>
            </p:cNvSpPr>
            <p:nvPr/>
          </p:nvSpPr>
          <p:spPr bwMode="auto">
            <a:xfrm>
              <a:off x="2928" y="1776"/>
              <a:ext cx="0" cy="2160"/>
            </a:xfrm>
            <a:prstGeom prst="line">
              <a:avLst/>
            </a:prstGeom>
            <a:noFill/>
            <a:ln w="9525">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77" name="Line 59"/>
            <p:cNvSpPr>
              <a:spLocks noChangeShapeType="1"/>
            </p:cNvSpPr>
            <p:nvPr/>
          </p:nvSpPr>
          <p:spPr bwMode="auto">
            <a:xfrm>
              <a:off x="3360" y="1824"/>
              <a:ext cx="0" cy="2112"/>
            </a:xfrm>
            <a:prstGeom prst="line">
              <a:avLst/>
            </a:prstGeom>
            <a:noFill/>
            <a:ln w="9525">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78" name="Line 60"/>
            <p:cNvSpPr>
              <a:spLocks noChangeShapeType="1"/>
            </p:cNvSpPr>
            <p:nvPr/>
          </p:nvSpPr>
          <p:spPr bwMode="auto">
            <a:xfrm>
              <a:off x="5184" y="720"/>
              <a:ext cx="19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79" name="Line 61"/>
            <p:cNvSpPr>
              <a:spLocks noChangeShapeType="1"/>
            </p:cNvSpPr>
            <p:nvPr/>
          </p:nvSpPr>
          <p:spPr bwMode="auto">
            <a:xfrm>
              <a:off x="5280" y="2544"/>
              <a:ext cx="19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nvGrpSpPr>
          <p:cNvPr id="16" name="Group 62"/>
          <p:cNvGrpSpPr>
            <a:grpSpLocks/>
          </p:cNvGrpSpPr>
          <p:nvPr/>
        </p:nvGrpSpPr>
        <p:grpSpPr bwMode="auto">
          <a:xfrm>
            <a:off x="7467600" y="1676400"/>
            <a:ext cx="762000" cy="3276600"/>
            <a:chOff x="4704" y="1056"/>
            <a:chExt cx="480" cy="2064"/>
          </a:xfrm>
        </p:grpSpPr>
        <p:sp>
          <p:nvSpPr>
            <p:cNvPr id="18468" name="Line 63"/>
            <p:cNvSpPr>
              <a:spLocks noChangeShapeType="1"/>
            </p:cNvSpPr>
            <p:nvPr/>
          </p:nvSpPr>
          <p:spPr bwMode="auto">
            <a:xfrm>
              <a:off x="4704" y="105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69" name="Line 64"/>
            <p:cNvSpPr>
              <a:spLocks noChangeShapeType="1"/>
            </p:cNvSpPr>
            <p:nvPr/>
          </p:nvSpPr>
          <p:spPr bwMode="auto">
            <a:xfrm>
              <a:off x="5040" y="1056"/>
              <a:ext cx="1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70" name="Line 65"/>
            <p:cNvSpPr>
              <a:spLocks noChangeShapeType="1"/>
            </p:cNvSpPr>
            <p:nvPr/>
          </p:nvSpPr>
          <p:spPr bwMode="auto">
            <a:xfrm>
              <a:off x="4704" y="2880"/>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71" name="Line 66"/>
            <p:cNvSpPr>
              <a:spLocks noChangeShapeType="1"/>
            </p:cNvSpPr>
            <p:nvPr/>
          </p:nvSpPr>
          <p:spPr bwMode="auto">
            <a:xfrm>
              <a:off x="5040" y="2880"/>
              <a:ext cx="1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8472" name="Object 67"/>
            <p:cNvGraphicFramePr>
              <a:graphicFrameLocks noChangeAspect="1"/>
            </p:cNvGraphicFramePr>
            <p:nvPr/>
          </p:nvGraphicFramePr>
          <p:xfrm>
            <a:off x="4839" y="1056"/>
            <a:ext cx="259" cy="243"/>
          </p:xfrm>
          <a:graphic>
            <a:graphicData uri="http://schemas.openxmlformats.org/presentationml/2006/ole">
              <mc:AlternateContent xmlns:mc="http://schemas.openxmlformats.org/markup-compatibility/2006">
                <mc:Choice xmlns:v="urn:schemas-microsoft-com:vml" Requires="v">
                  <p:oleObj spid="_x0000_s62536" name="Equation" r:id="rId31" imgW="333264" imgH="209652" progId="Equation.3">
                    <p:embed/>
                  </p:oleObj>
                </mc:Choice>
                <mc:Fallback>
                  <p:oleObj name="Equation" r:id="rId31" imgW="333264" imgH="209652"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39" y="1056"/>
                          <a:ext cx="259"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73" name="Object 68"/>
            <p:cNvGraphicFramePr>
              <a:graphicFrameLocks noChangeAspect="1"/>
            </p:cNvGraphicFramePr>
            <p:nvPr/>
          </p:nvGraphicFramePr>
          <p:xfrm>
            <a:off x="4829" y="2877"/>
            <a:ext cx="259" cy="243"/>
          </p:xfrm>
          <a:graphic>
            <a:graphicData uri="http://schemas.openxmlformats.org/presentationml/2006/ole">
              <mc:AlternateContent xmlns:mc="http://schemas.openxmlformats.org/markup-compatibility/2006">
                <mc:Choice xmlns:v="urn:schemas-microsoft-com:vml" Requires="v">
                  <p:oleObj spid="_x0000_s62537" name="Equation" r:id="rId33" imgW="333264" imgH="209652" progId="Equation.3">
                    <p:embed/>
                  </p:oleObj>
                </mc:Choice>
                <mc:Fallback>
                  <p:oleObj name="Equation" r:id="rId33" imgW="333264" imgH="20965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829" y="2877"/>
                          <a:ext cx="259"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69"/>
          <p:cNvGrpSpPr>
            <a:grpSpLocks/>
          </p:cNvGrpSpPr>
          <p:nvPr/>
        </p:nvGrpSpPr>
        <p:grpSpPr bwMode="auto">
          <a:xfrm>
            <a:off x="8305800" y="1143000"/>
            <a:ext cx="317500" cy="5105400"/>
            <a:chOff x="5232" y="720"/>
            <a:chExt cx="200" cy="3216"/>
          </a:xfrm>
        </p:grpSpPr>
        <p:sp>
          <p:nvSpPr>
            <p:cNvPr id="18462" name="Line 70"/>
            <p:cNvSpPr>
              <a:spLocks noChangeShapeType="1"/>
            </p:cNvSpPr>
            <p:nvPr/>
          </p:nvSpPr>
          <p:spPr bwMode="auto">
            <a:xfrm>
              <a:off x="5280" y="720"/>
              <a:ext cx="0" cy="52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63" name="Line 71"/>
            <p:cNvSpPr>
              <a:spLocks noChangeShapeType="1"/>
            </p:cNvSpPr>
            <p:nvPr/>
          </p:nvSpPr>
          <p:spPr bwMode="auto">
            <a:xfrm>
              <a:off x="5280" y="1584"/>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8464" name="Object 72"/>
            <p:cNvGraphicFramePr>
              <a:graphicFrameLocks noChangeAspect="1"/>
            </p:cNvGraphicFramePr>
            <p:nvPr/>
          </p:nvGraphicFramePr>
          <p:xfrm>
            <a:off x="5232" y="1296"/>
            <a:ext cx="200" cy="243"/>
          </p:xfrm>
          <a:graphic>
            <a:graphicData uri="http://schemas.openxmlformats.org/presentationml/2006/ole">
              <mc:AlternateContent xmlns:mc="http://schemas.openxmlformats.org/markup-compatibility/2006">
                <mc:Choice xmlns:v="urn:schemas-microsoft-com:vml" Requires="v">
                  <p:oleObj spid="_x0000_s62538" name="Equation" r:id="rId35" imgW="171339" imgH="209652" progId="Equation.3">
                    <p:embed/>
                  </p:oleObj>
                </mc:Choice>
                <mc:Fallback>
                  <p:oleObj name="Equation" r:id="rId35" imgW="171339" imgH="209652"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232" y="1296"/>
                          <a:ext cx="200"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65" name="Line 73"/>
            <p:cNvSpPr>
              <a:spLocks noChangeShapeType="1"/>
            </p:cNvSpPr>
            <p:nvPr/>
          </p:nvSpPr>
          <p:spPr bwMode="auto">
            <a:xfrm>
              <a:off x="5280" y="2544"/>
              <a:ext cx="0" cy="52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8466" name="Line 74"/>
            <p:cNvSpPr>
              <a:spLocks noChangeShapeType="1"/>
            </p:cNvSpPr>
            <p:nvPr/>
          </p:nvSpPr>
          <p:spPr bwMode="auto">
            <a:xfrm>
              <a:off x="5280" y="3408"/>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8467" name="Object 75"/>
            <p:cNvGraphicFramePr>
              <a:graphicFrameLocks noChangeAspect="1"/>
            </p:cNvGraphicFramePr>
            <p:nvPr/>
          </p:nvGraphicFramePr>
          <p:xfrm>
            <a:off x="5232" y="3120"/>
            <a:ext cx="200" cy="243"/>
          </p:xfrm>
          <a:graphic>
            <a:graphicData uri="http://schemas.openxmlformats.org/presentationml/2006/ole">
              <mc:AlternateContent xmlns:mc="http://schemas.openxmlformats.org/markup-compatibility/2006">
                <mc:Choice xmlns:v="urn:schemas-microsoft-com:vml" Requires="v">
                  <p:oleObj spid="_x0000_s62539" name="Equation" r:id="rId37" imgW="171339" imgH="209652" progId="Equation.3">
                    <p:embed/>
                  </p:oleObj>
                </mc:Choice>
                <mc:Fallback>
                  <p:oleObj name="Equation" r:id="rId37" imgW="171339" imgH="209652"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32" y="3120"/>
                          <a:ext cx="200"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76"/>
          <p:cNvGrpSpPr>
            <a:grpSpLocks/>
          </p:cNvGrpSpPr>
          <p:nvPr/>
        </p:nvGrpSpPr>
        <p:grpSpPr bwMode="auto">
          <a:xfrm>
            <a:off x="533400" y="990600"/>
            <a:ext cx="3048000" cy="519113"/>
            <a:chOff x="624" y="585"/>
            <a:chExt cx="1920" cy="327"/>
          </a:xfrm>
        </p:grpSpPr>
        <p:graphicFrame>
          <p:nvGraphicFramePr>
            <p:cNvPr id="18460" name="Object 77"/>
            <p:cNvGraphicFramePr>
              <a:graphicFrameLocks noChangeAspect="1"/>
            </p:cNvGraphicFramePr>
            <p:nvPr/>
          </p:nvGraphicFramePr>
          <p:xfrm>
            <a:off x="1104" y="672"/>
            <a:ext cx="357" cy="186"/>
          </p:xfrm>
          <a:graphic>
            <a:graphicData uri="http://schemas.openxmlformats.org/presentationml/2006/ole">
              <mc:AlternateContent xmlns:mc="http://schemas.openxmlformats.org/markup-compatibility/2006">
                <mc:Choice xmlns:v="urn:schemas-microsoft-com:vml" Requires="v">
                  <p:oleObj spid="_x0000_s62540" name="Equation" r:id="rId39" imgW="304645" imgH="152337" progId="Equation.3">
                    <p:embed/>
                  </p:oleObj>
                </mc:Choice>
                <mc:Fallback>
                  <p:oleObj name="Equation" r:id="rId39" imgW="304645" imgH="152337"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104" y="672"/>
                          <a:ext cx="357"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61" name="Text Box 78"/>
            <p:cNvSpPr txBox="1">
              <a:spLocks noChangeArrowheads="1"/>
            </p:cNvSpPr>
            <p:nvPr/>
          </p:nvSpPr>
          <p:spPr bwMode="auto">
            <a:xfrm>
              <a:off x="624" y="585"/>
              <a:ext cx="19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kumimoji="1" lang="zh-CN" altLang="en-US" sz="2800" b="1">
                  <a:solidFill>
                    <a:prstClr val="black"/>
                  </a:solidFill>
                  <a:latin typeface="Times New Roman" pitchFamily="18" charset="0"/>
                  <a:ea typeface="楷体_GB2312" pitchFamily="49" charset="-122"/>
                </a:rPr>
                <a:t>对于      间的流体</a:t>
              </a:r>
              <a:r>
                <a:rPr kumimoji="1" lang="en-US" altLang="zh-CN" sz="2800" b="1">
                  <a:solidFill>
                    <a:prstClr val="black"/>
                  </a:solidFill>
                  <a:latin typeface="Times New Roman" pitchFamily="18" charset="0"/>
                  <a:ea typeface="楷体_GB2312" pitchFamily="49" charset="-122"/>
                </a:rPr>
                <a:t>:</a:t>
              </a:r>
            </a:p>
          </p:txBody>
        </p:sp>
      </p:grpSp>
      <p:graphicFrame>
        <p:nvGraphicFramePr>
          <p:cNvPr id="105551" name="Object 79"/>
          <p:cNvGraphicFramePr>
            <a:graphicFrameLocks noChangeAspect="1"/>
          </p:cNvGraphicFramePr>
          <p:nvPr/>
        </p:nvGraphicFramePr>
        <p:xfrm>
          <a:off x="3505200" y="1066800"/>
          <a:ext cx="2314575" cy="387350"/>
        </p:xfrm>
        <a:graphic>
          <a:graphicData uri="http://schemas.openxmlformats.org/presentationml/2006/ole">
            <mc:AlternateContent xmlns:mc="http://schemas.openxmlformats.org/markup-compatibility/2006">
              <mc:Choice xmlns:v="urn:schemas-microsoft-com:vml" Requires="v">
                <p:oleObj spid="_x0000_s62541" name="Equation" r:id="rId41" imgW="1285986" imgH="209652" progId="Equation.3">
                  <p:embed/>
                </p:oleObj>
              </mc:Choice>
              <mc:Fallback>
                <p:oleObj name="Equation" r:id="rId41" imgW="1285986" imgH="209652"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505200" y="1066800"/>
                        <a:ext cx="231457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52" name="Object 80"/>
          <p:cNvGraphicFramePr>
            <a:graphicFrameLocks noChangeAspect="1"/>
          </p:cNvGraphicFramePr>
          <p:nvPr/>
        </p:nvGraphicFramePr>
        <p:xfrm>
          <a:off x="838200" y="1600200"/>
          <a:ext cx="1611313" cy="387350"/>
        </p:xfrm>
        <a:graphic>
          <a:graphicData uri="http://schemas.openxmlformats.org/presentationml/2006/ole">
            <mc:AlternateContent xmlns:mc="http://schemas.openxmlformats.org/markup-compatibility/2006">
              <mc:Choice xmlns:v="urn:schemas-microsoft-com:vml" Requires="v">
                <p:oleObj spid="_x0000_s62542" name="Equation" r:id="rId43" imgW="895483" imgH="209652" progId="Equation.3">
                  <p:embed/>
                </p:oleObj>
              </mc:Choice>
              <mc:Fallback>
                <p:oleObj name="Equation" r:id="rId43" imgW="895483" imgH="209652"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38200" y="1600200"/>
                        <a:ext cx="161131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Group 81"/>
          <p:cNvGrpSpPr>
            <a:grpSpLocks/>
          </p:cNvGrpSpPr>
          <p:nvPr/>
        </p:nvGrpSpPr>
        <p:grpSpPr bwMode="auto">
          <a:xfrm>
            <a:off x="609600" y="2057400"/>
            <a:ext cx="3048000" cy="519113"/>
            <a:chOff x="384" y="1296"/>
            <a:chExt cx="1920" cy="327"/>
          </a:xfrm>
        </p:grpSpPr>
        <p:sp>
          <p:nvSpPr>
            <p:cNvPr id="18458" name="Text Box 82"/>
            <p:cNvSpPr txBox="1">
              <a:spLocks noChangeArrowheads="1"/>
            </p:cNvSpPr>
            <p:nvPr/>
          </p:nvSpPr>
          <p:spPr bwMode="auto">
            <a:xfrm>
              <a:off x="384" y="1296"/>
              <a:ext cx="19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kumimoji="1" lang="zh-CN" altLang="en-US" sz="2800" b="1">
                  <a:solidFill>
                    <a:prstClr val="black"/>
                  </a:solidFill>
                  <a:latin typeface="Times New Roman" pitchFamily="18" charset="0"/>
                  <a:ea typeface="楷体_GB2312" pitchFamily="49" charset="-122"/>
                </a:rPr>
                <a:t>对于      间的流体</a:t>
              </a:r>
              <a:r>
                <a:rPr kumimoji="1" lang="en-US" altLang="zh-CN" sz="2800" b="1">
                  <a:solidFill>
                    <a:prstClr val="black"/>
                  </a:solidFill>
                  <a:latin typeface="Times New Roman" pitchFamily="18" charset="0"/>
                  <a:ea typeface="楷体_GB2312" pitchFamily="49" charset="-122"/>
                </a:rPr>
                <a:t>:</a:t>
              </a:r>
            </a:p>
          </p:txBody>
        </p:sp>
        <p:graphicFrame>
          <p:nvGraphicFramePr>
            <p:cNvPr id="18459" name="Object 83"/>
            <p:cNvGraphicFramePr>
              <a:graphicFrameLocks noChangeAspect="1"/>
            </p:cNvGraphicFramePr>
            <p:nvPr/>
          </p:nvGraphicFramePr>
          <p:xfrm>
            <a:off x="864" y="1398"/>
            <a:ext cx="314" cy="186"/>
          </p:xfrm>
          <a:graphic>
            <a:graphicData uri="http://schemas.openxmlformats.org/presentationml/2006/ole">
              <mc:AlternateContent xmlns:mc="http://schemas.openxmlformats.org/markup-compatibility/2006">
                <mc:Choice xmlns:v="urn:schemas-microsoft-com:vml" Requires="v">
                  <p:oleObj spid="_x0000_s62543" name="Equation" r:id="rId45" imgW="266611" imgH="152337" progId="Equation.3">
                    <p:embed/>
                  </p:oleObj>
                </mc:Choice>
                <mc:Fallback>
                  <p:oleObj name="Equation" r:id="rId45" imgW="266611" imgH="152337"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864" y="1398"/>
                          <a:ext cx="314"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05556" name="Object 84"/>
          <p:cNvGraphicFramePr>
            <a:graphicFrameLocks noChangeAspect="1"/>
          </p:cNvGraphicFramePr>
          <p:nvPr/>
        </p:nvGraphicFramePr>
        <p:xfrm>
          <a:off x="914400" y="2743200"/>
          <a:ext cx="2406650" cy="387350"/>
        </p:xfrm>
        <a:graphic>
          <a:graphicData uri="http://schemas.openxmlformats.org/presentationml/2006/ole">
            <mc:AlternateContent xmlns:mc="http://schemas.openxmlformats.org/markup-compatibility/2006">
              <mc:Choice xmlns:v="urn:schemas-microsoft-com:vml" Requires="v">
                <p:oleObj spid="_x0000_s62544" name="Equation" r:id="rId47" imgW="1333434" imgH="209652" progId="Equation.3">
                  <p:embed/>
                </p:oleObj>
              </mc:Choice>
              <mc:Fallback>
                <p:oleObj name="Equation" r:id="rId47" imgW="1333434" imgH="209652"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14400" y="2743200"/>
                        <a:ext cx="2406650"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57" name="Object 85"/>
          <p:cNvGraphicFramePr>
            <a:graphicFrameLocks noChangeAspect="1"/>
          </p:cNvGraphicFramePr>
          <p:nvPr/>
        </p:nvGraphicFramePr>
        <p:xfrm>
          <a:off x="762000" y="3276600"/>
          <a:ext cx="1655763" cy="387350"/>
        </p:xfrm>
        <a:graphic>
          <a:graphicData uri="http://schemas.openxmlformats.org/presentationml/2006/ole">
            <mc:AlternateContent xmlns:mc="http://schemas.openxmlformats.org/markup-compatibility/2006">
              <mc:Choice xmlns:v="urn:schemas-microsoft-com:vml" Requires="v">
                <p:oleObj spid="_x0000_s62545" name="Equation" r:id="rId49" imgW="914311" imgH="209652" progId="Equation.3">
                  <p:embed/>
                </p:oleObj>
              </mc:Choice>
              <mc:Fallback>
                <p:oleObj name="Equation" r:id="rId49" imgW="914311" imgH="209652"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62000" y="3276600"/>
                        <a:ext cx="16557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558" name="Rectangle 86"/>
          <p:cNvSpPr>
            <a:spLocks noChangeArrowheads="1"/>
          </p:cNvSpPr>
          <p:nvPr/>
        </p:nvSpPr>
        <p:spPr bwMode="auto">
          <a:xfrm>
            <a:off x="457200" y="3733800"/>
            <a:ext cx="3756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kumimoji="1" lang="zh-CN" altLang="en-US" sz="2800" b="1">
                <a:solidFill>
                  <a:srgbClr val="1F497D"/>
                </a:solidFill>
                <a:latin typeface="楷体_GB2312" pitchFamily="49" charset="-122"/>
                <a:ea typeface="楷体_GB2312" pitchFamily="49" charset="-122"/>
              </a:rPr>
              <a:t>理想流体</a:t>
            </a:r>
            <a:r>
              <a:rPr kumimoji="1" lang="zh-CN" altLang="en-US" sz="2800" b="1">
                <a:solidFill>
                  <a:prstClr val="black"/>
                </a:solidFill>
                <a:latin typeface="楷体_GB2312" pitchFamily="49" charset="-122"/>
                <a:ea typeface="楷体_GB2312" pitchFamily="49" charset="-122"/>
              </a:rPr>
              <a:t>是不可压缩的</a:t>
            </a:r>
          </a:p>
        </p:txBody>
      </p:sp>
      <p:sp>
        <p:nvSpPr>
          <p:cNvPr id="105559" name="Text Box 87"/>
          <p:cNvSpPr txBox="1">
            <a:spLocks noChangeArrowheads="1"/>
          </p:cNvSpPr>
          <p:nvPr/>
        </p:nvSpPr>
        <p:spPr bwMode="auto">
          <a:xfrm>
            <a:off x="457200" y="42672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kumimoji="1" lang="zh-CN" altLang="en-US" sz="2800" b="1">
                <a:solidFill>
                  <a:prstClr val="black"/>
                </a:solidFill>
                <a:latin typeface="Times New Roman" pitchFamily="18" charset="0"/>
                <a:ea typeface="楷体_GB2312" pitchFamily="49" charset="-122"/>
              </a:rPr>
              <a:t>由</a:t>
            </a:r>
            <a:r>
              <a:rPr kumimoji="1" lang="zh-CN" altLang="en-US" sz="2800" b="1">
                <a:solidFill>
                  <a:srgbClr val="1F497D"/>
                </a:solidFill>
                <a:latin typeface="楷体_GB2312" pitchFamily="49" charset="-122"/>
                <a:ea typeface="楷体_GB2312" pitchFamily="49" charset="-122"/>
              </a:rPr>
              <a:t>连续性方程</a:t>
            </a:r>
            <a:r>
              <a:rPr kumimoji="1" lang="zh-CN" altLang="en-US" sz="2800" b="1">
                <a:solidFill>
                  <a:prstClr val="black"/>
                </a:solidFill>
                <a:latin typeface="Times New Roman" pitchFamily="18" charset="0"/>
                <a:ea typeface="楷体_GB2312" pitchFamily="49" charset="-122"/>
              </a:rPr>
              <a:t>知</a:t>
            </a:r>
          </a:p>
        </p:txBody>
      </p:sp>
      <p:graphicFrame>
        <p:nvGraphicFramePr>
          <p:cNvPr id="105560" name="Object 88"/>
          <p:cNvGraphicFramePr>
            <a:graphicFrameLocks noChangeAspect="1"/>
          </p:cNvGraphicFramePr>
          <p:nvPr/>
        </p:nvGraphicFramePr>
        <p:xfrm>
          <a:off x="1066800" y="4876800"/>
          <a:ext cx="1338263" cy="387350"/>
        </p:xfrm>
        <a:graphic>
          <a:graphicData uri="http://schemas.openxmlformats.org/presentationml/2006/ole">
            <mc:AlternateContent xmlns:mc="http://schemas.openxmlformats.org/markup-compatibility/2006">
              <mc:Choice xmlns:v="urn:schemas-microsoft-com:vml" Requires="v">
                <p:oleObj spid="_x0000_s62546" name="Equation" r:id="rId51" imgW="742972" imgH="209652" progId="Equation.3">
                  <p:embed/>
                </p:oleObj>
              </mc:Choice>
              <mc:Fallback>
                <p:oleObj name="Equation" r:id="rId51" imgW="742972" imgH="209652"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066800" y="4876800"/>
                        <a:ext cx="13382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561" name="Object 89"/>
          <p:cNvGraphicFramePr>
            <a:graphicFrameLocks noChangeAspect="1"/>
          </p:cNvGraphicFramePr>
          <p:nvPr/>
        </p:nvGraphicFramePr>
        <p:xfrm>
          <a:off x="990600" y="5334000"/>
          <a:ext cx="1519238" cy="387350"/>
        </p:xfrm>
        <a:graphic>
          <a:graphicData uri="http://schemas.openxmlformats.org/presentationml/2006/ole">
            <mc:AlternateContent xmlns:mc="http://schemas.openxmlformats.org/markup-compatibility/2006">
              <mc:Choice xmlns:v="urn:schemas-microsoft-com:vml" Requires="v">
                <p:oleObj spid="_x0000_s62547" name="Equation" r:id="rId53" imgW="838244" imgH="209652" progId="Equation.3">
                  <p:embed/>
                </p:oleObj>
              </mc:Choice>
              <mc:Fallback>
                <p:oleObj name="Equation" r:id="rId53" imgW="838244" imgH="209652"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990600" y="5334000"/>
                        <a:ext cx="1519238"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90"/>
          <p:cNvGrpSpPr>
            <a:grpSpLocks/>
          </p:cNvGrpSpPr>
          <p:nvPr/>
        </p:nvGrpSpPr>
        <p:grpSpPr bwMode="auto">
          <a:xfrm>
            <a:off x="4114800" y="3652838"/>
            <a:ext cx="4343400" cy="1990725"/>
            <a:chOff x="2592" y="2301"/>
            <a:chExt cx="2736" cy="1254"/>
          </a:xfrm>
        </p:grpSpPr>
        <p:graphicFrame>
          <p:nvGraphicFramePr>
            <p:cNvPr id="18454" name="Object 91"/>
            <p:cNvGraphicFramePr>
              <a:graphicFrameLocks noChangeAspect="1"/>
            </p:cNvGraphicFramePr>
            <p:nvPr/>
          </p:nvGraphicFramePr>
          <p:xfrm>
            <a:off x="2592" y="3312"/>
            <a:ext cx="214" cy="243"/>
          </p:xfrm>
          <a:graphic>
            <a:graphicData uri="http://schemas.openxmlformats.org/presentationml/2006/ole">
              <mc:AlternateContent xmlns:mc="http://schemas.openxmlformats.org/markup-compatibility/2006">
                <mc:Choice xmlns:v="urn:schemas-microsoft-com:vml" Requires="v">
                  <p:oleObj spid="_x0000_s62548" name="Equation" r:id="rId55" imgW="181130" imgH="209652" progId="Equation.3">
                    <p:embed/>
                  </p:oleObj>
                </mc:Choice>
                <mc:Fallback>
                  <p:oleObj name="Equation" r:id="rId55" imgW="181130" imgH="209652"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592" y="3312"/>
                          <a:ext cx="214"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5" name="Line 92"/>
            <p:cNvSpPr>
              <a:spLocks noChangeShapeType="1"/>
            </p:cNvSpPr>
            <p:nvPr/>
          </p:nvSpPr>
          <p:spPr bwMode="auto">
            <a:xfrm>
              <a:off x="5040" y="2544"/>
              <a:ext cx="288" cy="0"/>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8456" name="Object 93"/>
            <p:cNvGraphicFramePr>
              <a:graphicFrameLocks noChangeAspect="1"/>
            </p:cNvGraphicFramePr>
            <p:nvPr/>
          </p:nvGraphicFramePr>
          <p:xfrm>
            <a:off x="5088" y="2301"/>
            <a:ext cx="214" cy="243"/>
          </p:xfrm>
          <a:graphic>
            <a:graphicData uri="http://schemas.openxmlformats.org/presentationml/2006/ole">
              <mc:AlternateContent xmlns:mc="http://schemas.openxmlformats.org/markup-compatibility/2006">
                <mc:Choice xmlns:v="urn:schemas-microsoft-com:vml" Requires="v">
                  <p:oleObj spid="_x0000_s62549" name="Equation" r:id="rId57" imgW="181130" imgH="209652" progId="Equation.3">
                    <p:embed/>
                  </p:oleObj>
                </mc:Choice>
                <mc:Fallback>
                  <p:oleObj name="Equation" r:id="rId57" imgW="181130" imgH="209652" progId="Equation.3">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088" y="2301"/>
                          <a:ext cx="214"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7" name="Line 94"/>
            <p:cNvSpPr>
              <a:spLocks noChangeShapeType="1"/>
            </p:cNvSpPr>
            <p:nvPr/>
          </p:nvSpPr>
          <p:spPr bwMode="auto">
            <a:xfrm>
              <a:off x="2640" y="3552"/>
              <a:ext cx="28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spTree>
    <p:extLst>
      <p:ext uri="{BB962C8B-B14F-4D97-AF65-F5344CB8AC3E}">
        <p14:creationId xmlns:p14="http://schemas.microsoft.com/office/powerpoint/2010/main" val="3634876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5489"/>
                                        </p:tgtEl>
                                        <p:attrNameLst>
                                          <p:attrName>style.visibility</p:attrName>
                                        </p:attrNameLst>
                                      </p:cBhvr>
                                      <p:to>
                                        <p:strVal val="visible"/>
                                      </p:to>
                                    </p:set>
                                    <p:animEffect transition="in" filter="dissolve">
                                      <p:cBhvr>
                                        <p:cTn id="7" dur="500"/>
                                        <p:tgtEl>
                                          <p:spTgt spid="1054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500"/>
                                        <p:tgtEl>
                                          <p:spTgt spid="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05551"/>
                                        </p:tgtEl>
                                        <p:attrNameLst>
                                          <p:attrName>style.visibility</p:attrName>
                                        </p:attrNameLst>
                                      </p:cBhvr>
                                      <p:to>
                                        <p:strVal val="visible"/>
                                      </p:to>
                                    </p:set>
                                    <p:animEffect transition="in" filter="dissolve">
                                      <p:cBhvr>
                                        <p:cTn id="37" dur="500"/>
                                        <p:tgtEl>
                                          <p:spTgt spid="10555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dissolve">
                                      <p:cBhvr>
                                        <p:cTn id="52" dur="500"/>
                                        <p:tgtEl>
                                          <p:spTgt spid="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dissolve">
                                      <p:cBhvr>
                                        <p:cTn id="57" dur="500"/>
                                        <p:tgtEl>
                                          <p:spTgt spid="1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05552"/>
                                        </p:tgtEl>
                                        <p:attrNameLst>
                                          <p:attrName>style.visibility</p:attrName>
                                        </p:attrNameLst>
                                      </p:cBhvr>
                                      <p:to>
                                        <p:strVal val="visible"/>
                                      </p:to>
                                    </p:set>
                                    <p:animEffect transition="in" filter="dissolve">
                                      <p:cBhvr>
                                        <p:cTn id="62" dur="500"/>
                                        <p:tgtEl>
                                          <p:spTgt spid="10555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dissolve">
                                      <p:cBhvr>
                                        <p:cTn id="67" dur="500"/>
                                        <p:tgtEl>
                                          <p:spTgt spid="1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05556"/>
                                        </p:tgtEl>
                                        <p:attrNameLst>
                                          <p:attrName>style.visibility</p:attrName>
                                        </p:attrNameLst>
                                      </p:cBhvr>
                                      <p:to>
                                        <p:strVal val="visible"/>
                                      </p:to>
                                    </p:set>
                                    <p:animEffect transition="in" filter="dissolve">
                                      <p:cBhvr>
                                        <p:cTn id="72" dur="500"/>
                                        <p:tgtEl>
                                          <p:spTgt spid="10555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105557"/>
                                        </p:tgtEl>
                                        <p:attrNameLst>
                                          <p:attrName>style.visibility</p:attrName>
                                        </p:attrNameLst>
                                      </p:cBhvr>
                                      <p:to>
                                        <p:strVal val="visible"/>
                                      </p:to>
                                    </p:set>
                                    <p:animEffect transition="in" filter="dissolve">
                                      <p:cBhvr>
                                        <p:cTn id="82" dur="500"/>
                                        <p:tgtEl>
                                          <p:spTgt spid="10555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05558"/>
                                        </p:tgtEl>
                                        <p:attrNameLst>
                                          <p:attrName>style.visibility</p:attrName>
                                        </p:attrNameLst>
                                      </p:cBhvr>
                                      <p:to>
                                        <p:strVal val="visible"/>
                                      </p:to>
                                    </p:set>
                                    <p:animEffect transition="in" filter="dissolve">
                                      <p:cBhvr>
                                        <p:cTn id="87" dur="500"/>
                                        <p:tgtEl>
                                          <p:spTgt spid="10555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105559"/>
                                        </p:tgtEl>
                                        <p:attrNameLst>
                                          <p:attrName>style.visibility</p:attrName>
                                        </p:attrNameLst>
                                      </p:cBhvr>
                                      <p:to>
                                        <p:strVal val="visible"/>
                                      </p:to>
                                    </p:set>
                                    <p:animEffect transition="in" filter="dissolve">
                                      <p:cBhvr>
                                        <p:cTn id="92" dur="500"/>
                                        <p:tgtEl>
                                          <p:spTgt spid="10555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nodeType="clickEffect">
                                  <p:stCondLst>
                                    <p:cond delay="0"/>
                                  </p:stCondLst>
                                  <p:childTnLst>
                                    <p:set>
                                      <p:cBhvr>
                                        <p:cTn id="96" dur="1" fill="hold">
                                          <p:stCondLst>
                                            <p:cond delay="0"/>
                                          </p:stCondLst>
                                        </p:cTn>
                                        <p:tgtEl>
                                          <p:spTgt spid="105560"/>
                                        </p:tgtEl>
                                        <p:attrNameLst>
                                          <p:attrName>style.visibility</p:attrName>
                                        </p:attrNameLst>
                                      </p:cBhvr>
                                      <p:to>
                                        <p:strVal val="visible"/>
                                      </p:to>
                                    </p:set>
                                    <p:animEffect transition="in" filter="dissolve">
                                      <p:cBhvr>
                                        <p:cTn id="97" dur="500"/>
                                        <p:tgtEl>
                                          <p:spTgt spid="10556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105561"/>
                                        </p:tgtEl>
                                        <p:attrNameLst>
                                          <p:attrName>style.visibility</p:attrName>
                                        </p:attrNameLst>
                                      </p:cBhvr>
                                      <p:to>
                                        <p:strVal val="visible"/>
                                      </p:to>
                                    </p:set>
                                    <p:animEffect transition="in" filter="dissolve">
                                      <p:cBhvr>
                                        <p:cTn id="102" dur="500"/>
                                        <p:tgtEl>
                                          <p:spTgt spid="105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9" grpId="0" autoUpdateAnimBg="0"/>
      <p:bldP spid="105558" grpId="0" autoUpdateAnimBg="0"/>
      <p:bldP spid="105559"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4"/>
          <p:cNvGrpSpPr>
            <a:grpSpLocks/>
          </p:cNvGrpSpPr>
          <p:nvPr/>
        </p:nvGrpSpPr>
        <p:grpSpPr bwMode="auto">
          <a:xfrm>
            <a:off x="4114800" y="609600"/>
            <a:ext cx="4800600" cy="5791200"/>
            <a:chOff x="2496" y="288"/>
            <a:chExt cx="3024" cy="3648"/>
          </a:xfrm>
        </p:grpSpPr>
        <p:grpSp>
          <p:nvGrpSpPr>
            <p:cNvPr id="19474" name="Group 5"/>
            <p:cNvGrpSpPr>
              <a:grpSpLocks/>
            </p:cNvGrpSpPr>
            <p:nvPr/>
          </p:nvGrpSpPr>
          <p:grpSpPr bwMode="auto">
            <a:xfrm>
              <a:off x="2592" y="480"/>
              <a:ext cx="2544" cy="1251"/>
              <a:chOff x="2592" y="480"/>
              <a:chExt cx="2544" cy="1251"/>
            </a:xfrm>
          </p:grpSpPr>
          <p:sp>
            <p:nvSpPr>
              <p:cNvPr id="19546" name="Line 6"/>
              <p:cNvSpPr>
                <a:spLocks noChangeShapeType="1"/>
              </p:cNvSpPr>
              <p:nvPr/>
            </p:nvSpPr>
            <p:spPr bwMode="auto">
              <a:xfrm>
                <a:off x="2640" y="1728"/>
                <a:ext cx="28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9547" name="Object 7"/>
              <p:cNvGraphicFramePr>
                <a:graphicFrameLocks noChangeAspect="1"/>
              </p:cNvGraphicFramePr>
              <p:nvPr/>
            </p:nvGraphicFramePr>
            <p:xfrm>
              <a:off x="2592" y="1488"/>
              <a:ext cx="214" cy="243"/>
            </p:xfrm>
            <a:graphic>
              <a:graphicData uri="http://schemas.openxmlformats.org/presentationml/2006/ole">
                <mc:AlternateContent xmlns:mc="http://schemas.openxmlformats.org/markup-compatibility/2006">
                  <mc:Choice xmlns:v="urn:schemas-microsoft-com:vml" Requires="v">
                    <p:oleObj spid="_x0000_s63554" name="Equation" r:id="rId3" imgW="181130" imgH="209652" progId="Equation.3">
                      <p:embed/>
                    </p:oleObj>
                  </mc:Choice>
                  <mc:Fallback>
                    <p:oleObj name="Equation" r:id="rId3" imgW="181130" imgH="20965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 y="1488"/>
                            <a:ext cx="214"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48" name="Line 8"/>
              <p:cNvSpPr>
                <a:spLocks noChangeShapeType="1"/>
              </p:cNvSpPr>
              <p:nvPr/>
            </p:nvSpPr>
            <p:spPr bwMode="auto">
              <a:xfrm>
                <a:off x="4848" y="720"/>
                <a:ext cx="288" cy="0"/>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9549" name="Object 9"/>
              <p:cNvGraphicFramePr>
                <a:graphicFrameLocks noChangeAspect="1"/>
              </p:cNvGraphicFramePr>
              <p:nvPr/>
            </p:nvGraphicFramePr>
            <p:xfrm>
              <a:off x="4848" y="480"/>
              <a:ext cx="214" cy="243"/>
            </p:xfrm>
            <a:graphic>
              <a:graphicData uri="http://schemas.openxmlformats.org/presentationml/2006/ole">
                <mc:AlternateContent xmlns:mc="http://schemas.openxmlformats.org/markup-compatibility/2006">
                  <mc:Choice xmlns:v="urn:schemas-microsoft-com:vml" Requires="v">
                    <p:oleObj spid="_x0000_s63555" name="Equation" r:id="rId5" imgW="181130" imgH="209652" progId="Equation.3">
                      <p:embed/>
                    </p:oleObj>
                  </mc:Choice>
                  <mc:Fallback>
                    <p:oleObj name="Equation" r:id="rId5" imgW="181130" imgH="20965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8" y="480"/>
                            <a:ext cx="214"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75" name="Group 10"/>
            <p:cNvGrpSpPr>
              <a:grpSpLocks/>
            </p:cNvGrpSpPr>
            <p:nvPr/>
          </p:nvGrpSpPr>
          <p:grpSpPr bwMode="auto">
            <a:xfrm>
              <a:off x="2640" y="288"/>
              <a:ext cx="2880" cy="1824"/>
              <a:chOff x="2640" y="288"/>
              <a:chExt cx="2880" cy="1824"/>
            </a:xfrm>
          </p:grpSpPr>
          <p:grpSp>
            <p:nvGrpSpPr>
              <p:cNvPr id="19539" name="Group 11"/>
              <p:cNvGrpSpPr>
                <a:grpSpLocks/>
              </p:cNvGrpSpPr>
              <p:nvPr/>
            </p:nvGrpSpPr>
            <p:grpSpPr bwMode="auto">
              <a:xfrm>
                <a:off x="2640" y="288"/>
                <a:ext cx="2880" cy="1824"/>
                <a:chOff x="2640" y="288"/>
                <a:chExt cx="2880" cy="1824"/>
              </a:xfrm>
            </p:grpSpPr>
            <p:grpSp>
              <p:nvGrpSpPr>
                <p:cNvPr id="19541" name="Group 12"/>
                <p:cNvGrpSpPr>
                  <a:grpSpLocks/>
                </p:cNvGrpSpPr>
                <p:nvPr/>
              </p:nvGrpSpPr>
              <p:grpSpPr bwMode="auto">
                <a:xfrm>
                  <a:off x="2832" y="288"/>
                  <a:ext cx="2064" cy="1532"/>
                  <a:chOff x="3216" y="336"/>
                  <a:chExt cx="2064" cy="1532"/>
                </a:xfrm>
              </p:grpSpPr>
              <p:graphicFrame>
                <p:nvGraphicFramePr>
                  <p:cNvPr id="19543" name="Object 13"/>
                  <p:cNvGraphicFramePr>
                    <a:graphicFrameLocks noChangeAspect="1"/>
                  </p:cNvGraphicFramePr>
                  <p:nvPr/>
                </p:nvGraphicFramePr>
                <p:xfrm>
                  <a:off x="3216" y="1494"/>
                  <a:ext cx="200" cy="186"/>
                </p:xfrm>
                <a:graphic>
                  <a:graphicData uri="http://schemas.openxmlformats.org/presentationml/2006/ole">
                    <mc:AlternateContent xmlns:mc="http://schemas.openxmlformats.org/markup-compatibility/2006">
                      <mc:Choice xmlns:v="urn:schemas-microsoft-com:vml" Requires="v">
                        <p:oleObj spid="_x0000_s63556" name="Equation" r:id="rId7" imgW="171339" imgH="152337" progId="Equation.3">
                          <p:embed/>
                        </p:oleObj>
                      </mc:Choice>
                      <mc:Fallback>
                        <p:oleObj name="Equation" r:id="rId7" imgW="171339" imgH="15233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 y="1494"/>
                                <a:ext cx="200"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44" name="Freeform 14" descr="90%"/>
                  <p:cNvSpPr>
                    <a:spLocks/>
                  </p:cNvSpPr>
                  <p:nvPr/>
                </p:nvSpPr>
                <p:spPr bwMode="auto">
                  <a:xfrm>
                    <a:off x="3264" y="528"/>
                    <a:ext cx="1984" cy="1340"/>
                  </a:xfrm>
                  <a:custGeom>
                    <a:avLst/>
                    <a:gdLst>
                      <a:gd name="T0" fmla="*/ 198 w 1984"/>
                      <a:gd name="T1" fmla="*/ 1150 h 1340"/>
                      <a:gd name="T2" fmla="*/ 313 w 1984"/>
                      <a:gd name="T3" fmla="*/ 1164 h 1340"/>
                      <a:gd name="T4" fmla="*/ 440 w 1984"/>
                      <a:gd name="T5" fmla="*/ 1157 h 1340"/>
                      <a:gd name="T6" fmla="*/ 495 w 1984"/>
                      <a:gd name="T7" fmla="*/ 1149 h 1340"/>
                      <a:gd name="T8" fmla="*/ 570 w 1984"/>
                      <a:gd name="T9" fmla="*/ 1116 h 1340"/>
                      <a:gd name="T10" fmla="*/ 613 w 1984"/>
                      <a:gd name="T11" fmla="*/ 1078 h 1340"/>
                      <a:gd name="T12" fmla="*/ 659 w 1984"/>
                      <a:gd name="T13" fmla="*/ 1012 h 1340"/>
                      <a:gd name="T14" fmla="*/ 668 w 1984"/>
                      <a:gd name="T15" fmla="*/ 999 h 1340"/>
                      <a:gd name="T16" fmla="*/ 728 w 1984"/>
                      <a:gd name="T17" fmla="*/ 888 h 1340"/>
                      <a:gd name="T18" fmla="*/ 752 w 1984"/>
                      <a:gd name="T19" fmla="*/ 793 h 1340"/>
                      <a:gd name="T20" fmla="*/ 786 w 1984"/>
                      <a:gd name="T21" fmla="*/ 704 h 1340"/>
                      <a:gd name="T22" fmla="*/ 872 w 1984"/>
                      <a:gd name="T23" fmla="*/ 523 h 1340"/>
                      <a:gd name="T24" fmla="*/ 951 w 1984"/>
                      <a:gd name="T25" fmla="*/ 373 h 1340"/>
                      <a:gd name="T26" fmla="*/ 1007 w 1984"/>
                      <a:gd name="T27" fmla="*/ 302 h 1340"/>
                      <a:gd name="T28" fmla="*/ 1070 w 1984"/>
                      <a:gd name="T29" fmla="*/ 223 h 1340"/>
                      <a:gd name="T30" fmla="*/ 1125 w 1984"/>
                      <a:gd name="T31" fmla="*/ 191 h 1340"/>
                      <a:gd name="T32" fmla="*/ 1220 w 1984"/>
                      <a:gd name="T33" fmla="*/ 136 h 1340"/>
                      <a:gd name="T34" fmla="*/ 1488 w 1984"/>
                      <a:gd name="T35" fmla="*/ 73 h 1340"/>
                      <a:gd name="T36" fmla="*/ 1811 w 1984"/>
                      <a:gd name="T37" fmla="*/ 34 h 1340"/>
                      <a:gd name="T38" fmla="*/ 1945 w 1984"/>
                      <a:gd name="T39" fmla="*/ 42 h 1340"/>
                      <a:gd name="T40" fmla="*/ 1938 w 1984"/>
                      <a:gd name="T41" fmla="*/ 397 h 1340"/>
                      <a:gd name="T42" fmla="*/ 1930 w 1984"/>
                      <a:gd name="T43" fmla="*/ 452 h 1340"/>
                      <a:gd name="T44" fmla="*/ 1867 w 1984"/>
                      <a:gd name="T45" fmla="*/ 460 h 1340"/>
                      <a:gd name="T46" fmla="*/ 1646 w 1984"/>
                      <a:gd name="T47" fmla="*/ 468 h 1340"/>
                      <a:gd name="T48" fmla="*/ 1464 w 1984"/>
                      <a:gd name="T49" fmla="*/ 491 h 1340"/>
                      <a:gd name="T50" fmla="*/ 1298 w 1984"/>
                      <a:gd name="T51" fmla="*/ 539 h 1340"/>
                      <a:gd name="T52" fmla="*/ 1275 w 1984"/>
                      <a:gd name="T53" fmla="*/ 554 h 1340"/>
                      <a:gd name="T54" fmla="*/ 1227 w 1984"/>
                      <a:gd name="T55" fmla="*/ 570 h 1340"/>
                      <a:gd name="T56" fmla="*/ 1149 w 1984"/>
                      <a:gd name="T57" fmla="*/ 610 h 1340"/>
                      <a:gd name="T58" fmla="*/ 1078 w 1984"/>
                      <a:gd name="T59" fmla="*/ 665 h 1340"/>
                      <a:gd name="T60" fmla="*/ 1030 w 1984"/>
                      <a:gd name="T61" fmla="*/ 736 h 1340"/>
                      <a:gd name="T62" fmla="*/ 1014 w 1984"/>
                      <a:gd name="T63" fmla="*/ 760 h 1340"/>
                      <a:gd name="T64" fmla="*/ 967 w 1984"/>
                      <a:gd name="T65" fmla="*/ 854 h 1340"/>
                      <a:gd name="T66" fmla="*/ 864 w 1984"/>
                      <a:gd name="T67" fmla="*/ 1083 h 1340"/>
                      <a:gd name="T68" fmla="*/ 621 w 1984"/>
                      <a:gd name="T69" fmla="*/ 1291 h 1340"/>
                      <a:gd name="T70" fmla="*/ 376 w 1984"/>
                      <a:gd name="T71" fmla="*/ 1338 h 1340"/>
                      <a:gd name="T72" fmla="*/ 40 w 1984"/>
                      <a:gd name="T73" fmla="*/ 1324 h 1340"/>
                      <a:gd name="T74" fmla="*/ 53 w 1984"/>
                      <a:gd name="T75" fmla="*/ 1164 h 1340"/>
                      <a:gd name="T76" fmla="*/ 198 w 1984"/>
                      <a:gd name="T77" fmla="*/ 1150 h 13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84"/>
                      <a:gd name="T118" fmla="*/ 0 h 1340"/>
                      <a:gd name="T119" fmla="*/ 1984 w 1984"/>
                      <a:gd name="T120" fmla="*/ 1340 h 13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84" h="1340">
                        <a:moveTo>
                          <a:pt x="198" y="1150"/>
                        </a:moveTo>
                        <a:cubicBezTo>
                          <a:pt x="206" y="1134"/>
                          <a:pt x="195" y="1172"/>
                          <a:pt x="313" y="1164"/>
                        </a:cubicBezTo>
                        <a:cubicBezTo>
                          <a:pt x="360" y="1163"/>
                          <a:pt x="410" y="1160"/>
                          <a:pt x="440" y="1157"/>
                        </a:cubicBezTo>
                        <a:cubicBezTo>
                          <a:pt x="470" y="1154"/>
                          <a:pt x="473" y="1156"/>
                          <a:pt x="495" y="1149"/>
                        </a:cubicBezTo>
                        <a:cubicBezTo>
                          <a:pt x="535" y="1137"/>
                          <a:pt x="550" y="1128"/>
                          <a:pt x="570" y="1116"/>
                        </a:cubicBezTo>
                        <a:cubicBezTo>
                          <a:pt x="590" y="1104"/>
                          <a:pt x="598" y="1095"/>
                          <a:pt x="613" y="1078"/>
                        </a:cubicBezTo>
                        <a:cubicBezTo>
                          <a:pt x="616" y="1067"/>
                          <a:pt x="653" y="1021"/>
                          <a:pt x="659" y="1012"/>
                        </a:cubicBezTo>
                        <a:cubicBezTo>
                          <a:pt x="664" y="1004"/>
                          <a:pt x="660" y="1004"/>
                          <a:pt x="668" y="999"/>
                        </a:cubicBezTo>
                        <a:cubicBezTo>
                          <a:pt x="683" y="957"/>
                          <a:pt x="713" y="928"/>
                          <a:pt x="728" y="888"/>
                        </a:cubicBezTo>
                        <a:cubicBezTo>
                          <a:pt x="733" y="874"/>
                          <a:pt x="742" y="803"/>
                          <a:pt x="752" y="793"/>
                        </a:cubicBezTo>
                        <a:cubicBezTo>
                          <a:pt x="766" y="752"/>
                          <a:pt x="762" y="740"/>
                          <a:pt x="786" y="704"/>
                        </a:cubicBezTo>
                        <a:cubicBezTo>
                          <a:pt x="807" y="639"/>
                          <a:pt x="842" y="584"/>
                          <a:pt x="872" y="523"/>
                        </a:cubicBezTo>
                        <a:cubicBezTo>
                          <a:pt x="897" y="473"/>
                          <a:pt x="917" y="418"/>
                          <a:pt x="951" y="373"/>
                        </a:cubicBezTo>
                        <a:cubicBezTo>
                          <a:pt x="969" y="349"/>
                          <a:pt x="994" y="329"/>
                          <a:pt x="1007" y="302"/>
                        </a:cubicBezTo>
                        <a:cubicBezTo>
                          <a:pt x="1026" y="262"/>
                          <a:pt x="1025" y="255"/>
                          <a:pt x="1070" y="223"/>
                        </a:cubicBezTo>
                        <a:cubicBezTo>
                          <a:pt x="1145" y="171"/>
                          <a:pt x="1031" y="248"/>
                          <a:pt x="1125" y="191"/>
                        </a:cubicBezTo>
                        <a:cubicBezTo>
                          <a:pt x="1217" y="135"/>
                          <a:pt x="1165" y="154"/>
                          <a:pt x="1220" y="136"/>
                        </a:cubicBezTo>
                        <a:cubicBezTo>
                          <a:pt x="1294" y="84"/>
                          <a:pt x="1401" y="84"/>
                          <a:pt x="1488" y="73"/>
                        </a:cubicBezTo>
                        <a:cubicBezTo>
                          <a:pt x="1596" y="59"/>
                          <a:pt x="1703" y="46"/>
                          <a:pt x="1811" y="34"/>
                        </a:cubicBezTo>
                        <a:cubicBezTo>
                          <a:pt x="1856" y="37"/>
                          <a:pt x="1930" y="0"/>
                          <a:pt x="1945" y="42"/>
                        </a:cubicBezTo>
                        <a:cubicBezTo>
                          <a:pt x="1984" y="154"/>
                          <a:pt x="1942" y="279"/>
                          <a:pt x="1938" y="397"/>
                        </a:cubicBezTo>
                        <a:cubicBezTo>
                          <a:pt x="1937" y="416"/>
                          <a:pt x="1944" y="440"/>
                          <a:pt x="1930" y="452"/>
                        </a:cubicBezTo>
                        <a:cubicBezTo>
                          <a:pt x="1914" y="466"/>
                          <a:pt x="1888" y="459"/>
                          <a:pt x="1867" y="460"/>
                        </a:cubicBezTo>
                        <a:cubicBezTo>
                          <a:pt x="1793" y="464"/>
                          <a:pt x="1720" y="465"/>
                          <a:pt x="1646" y="468"/>
                        </a:cubicBezTo>
                        <a:cubicBezTo>
                          <a:pt x="1587" y="473"/>
                          <a:pt x="1522" y="475"/>
                          <a:pt x="1464" y="491"/>
                        </a:cubicBezTo>
                        <a:cubicBezTo>
                          <a:pt x="1409" y="506"/>
                          <a:pt x="1354" y="525"/>
                          <a:pt x="1298" y="539"/>
                        </a:cubicBezTo>
                        <a:cubicBezTo>
                          <a:pt x="1290" y="544"/>
                          <a:pt x="1283" y="550"/>
                          <a:pt x="1275" y="554"/>
                        </a:cubicBezTo>
                        <a:cubicBezTo>
                          <a:pt x="1260" y="561"/>
                          <a:pt x="1227" y="570"/>
                          <a:pt x="1227" y="570"/>
                        </a:cubicBezTo>
                        <a:cubicBezTo>
                          <a:pt x="1202" y="588"/>
                          <a:pt x="1176" y="597"/>
                          <a:pt x="1149" y="610"/>
                        </a:cubicBezTo>
                        <a:cubicBezTo>
                          <a:pt x="1122" y="623"/>
                          <a:pt x="1103" y="648"/>
                          <a:pt x="1078" y="665"/>
                        </a:cubicBezTo>
                        <a:cubicBezTo>
                          <a:pt x="1041" y="720"/>
                          <a:pt x="1057" y="696"/>
                          <a:pt x="1030" y="736"/>
                        </a:cubicBezTo>
                        <a:cubicBezTo>
                          <a:pt x="1025" y="744"/>
                          <a:pt x="1014" y="760"/>
                          <a:pt x="1014" y="760"/>
                        </a:cubicBezTo>
                        <a:cubicBezTo>
                          <a:pt x="1004" y="792"/>
                          <a:pt x="986" y="826"/>
                          <a:pt x="967" y="854"/>
                        </a:cubicBezTo>
                        <a:cubicBezTo>
                          <a:pt x="941" y="933"/>
                          <a:pt x="896" y="1006"/>
                          <a:pt x="864" y="1083"/>
                        </a:cubicBezTo>
                        <a:cubicBezTo>
                          <a:pt x="834" y="1155"/>
                          <a:pt x="697" y="1248"/>
                          <a:pt x="621" y="1291"/>
                        </a:cubicBezTo>
                        <a:cubicBezTo>
                          <a:pt x="565" y="1323"/>
                          <a:pt x="432" y="1334"/>
                          <a:pt x="376" y="1338"/>
                        </a:cubicBezTo>
                        <a:cubicBezTo>
                          <a:pt x="85" y="1338"/>
                          <a:pt x="56" y="1340"/>
                          <a:pt x="40" y="1324"/>
                        </a:cubicBezTo>
                        <a:cubicBezTo>
                          <a:pt x="44" y="1236"/>
                          <a:pt x="0" y="1241"/>
                          <a:pt x="53" y="1164"/>
                        </a:cubicBezTo>
                        <a:cubicBezTo>
                          <a:pt x="63" y="1133"/>
                          <a:pt x="175" y="1173"/>
                          <a:pt x="198" y="1150"/>
                        </a:cubicBezTo>
                        <a:close/>
                      </a:path>
                    </a:pathLst>
                  </a:custGeom>
                  <a:pattFill prst="pct90">
                    <a:fgClr>
                      <a:srgbClr val="9900CC"/>
                    </a:fgClr>
                    <a:bgClr>
                      <a:srgbClr val="FFFFFF"/>
                    </a:bgClr>
                  </a:pattFill>
                  <a:ln w="38100" cmpd="sng">
                    <a:solidFill>
                      <a:schemeClr val="tx1"/>
                    </a:solidFill>
                    <a:round/>
                    <a:headEnd/>
                    <a:tailEnd/>
                  </a:ln>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9545" name="Object 15"/>
                  <p:cNvGraphicFramePr>
                    <a:graphicFrameLocks noChangeAspect="1"/>
                  </p:cNvGraphicFramePr>
                  <p:nvPr/>
                </p:nvGraphicFramePr>
                <p:xfrm>
                  <a:off x="5109" y="336"/>
                  <a:ext cx="171" cy="186"/>
                </p:xfrm>
                <a:graphic>
                  <a:graphicData uri="http://schemas.openxmlformats.org/presentationml/2006/ole">
                    <mc:AlternateContent xmlns:mc="http://schemas.openxmlformats.org/markup-compatibility/2006">
                      <mc:Choice xmlns:v="urn:schemas-microsoft-com:vml" Requires="v">
                        <p:oleObj spid="_x0000_s63557" name="Equation" r:id="rId9" imgW="142720" imgH="152337" progId="Equation.3">
                          <p:embed/>
                        </p:oleObj>
                      </mc:Choice>
                      <mc:Fallback>
                        <p:oleObj name="Equation" r:id="rId9" imgW="142720" imgH="15233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9" y="336"/>
                                <a:ext cx="171"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542" name="Line 16"/>
                <p:cNvSpPr>
                  <a:spLocks noChangeShapeType="1"/>
                </p:cNvSpPr>
                <p:nvPr/>
              </p:nvSpPr>
              <p:spPr bwMode="auto">
                <a:xfrm>
                  <a:off x="2640" y="211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sp>
            <p:nvSpPr>
              <p:cNvPr id="19540" name="Line 17"/>
              <p:cNvSpPr>
                <a:spLocks noChangeShapeType="1"/>
              </p:cNvSpPr>
              <p:nvPr/>
            </p:nvSpPr>
            <p:spPr bwMode="auto">
              <a:xfrm>
                <a:off x="4848" y="502"/>
                <a:ext cx="0" cy="43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nvGrpSpPr>
            <p:cNvPr id="19476" name="Group 18"/>
            <p:cNvGrpSpPr>
              <a:grpSpLocks/>
            </p:cNvGrpSpPr>
            <p:nvPr/>
          </p:nvGrpSpPr>
          <p:grpSpPr bwMode="auto">
            <a:xfrm>
              <a:off x="2640" y="288"/>
              <a:ext cx="2880" cy="3648"/>
              <a:chOff x="2640" y="288"/>
              <a:chExt cx="2880" cy="3648"/>
            </a:xfrm>
          </p:grpSpPr>
          <p:sp>
            <p:nvSpPr>
              <p:cNvPr id="19515" name="Rectangle 19"/>
              <p:cNvSpPr>
                <a:spLocks noChangeArrowheads="1"/>
              </p:cNvSpPr>
              <p:nvPr/>
            </p:nvSpPr>
            <p:spPr bwMode="auto">
              <a:xfrm>
                <a:off x="2928" y="1632"/>
                <a:ext cx="432" cy="192"/>
              </a:xfrm>
              <a:prstGeom prst="rect">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zh-CN" altLang="en-US" sz="2800" b="1">
                  <a:solidFill>
                    <a:prstClr val="black"/>
                  </a:solidFill>
                  <a:latin typeface="Times New Roman" pitchFamily="18" charset="0"/>
                </a:endParaRPr>
              </a:p>
            </p:txBody>
          </p:sp>
          <p:grpSp>
            <p:nvGrpSpPr>
              <p:cNvPr id="19516" name="Group 20"/>
              <p:cNvGrpSpPr>
                <a:grpSpLocks/>
              </p:cNvGrpSpPr>
              <p:nvPr/>
            </p:nvGrpSpPr>
            <p:grpSpPr bwMode="auto">
              <a:xfrm>
                <a:off x="2640" y="288"/>
                <a:ext cx="2880" cy="3648"/>
                <a:chOff x="2640" y="288"/>
                <a:chExt cx="2880" cy="3648"/>
              </a:xfrm>
            </p:grpSpPr>
            <p:grpSp>
              <p:nvGrpSpPr>
                <p:cNvPr id="19517" name="Group 21"/>
                <p:cNvGrpSpPr>
                  <a:grpSpLocks/>
                </p:cNvGrpSpPr>
                <p:nvPr/>
              </p:nvGrpSpPr>
              <p:grpSpPr bwMode="auto">
                <a:xfrm>
                  <a:off x="2640" y="288"/>
                  <a:ext cx="2880" cy="3648"/>
                  <a:chOff x="2640" y="288"/>
                  <a:chExt cx="2880" cy="3648"/>
                </a:xfrm>
              </p:grpSpPr>
              <p:grpSp>
                <p:nvGrpSpPr>
                  <p:cNvPr id="19519" name="Group 22"/>
                  <p:cNvGrpSpPr>
                    <a:grpSpLocks/>
                  </p:cNvGrpSpPr>
                  <p:nvPr/>
                </p:nvGrpSpPr>
                <p:grpSpPr bwMode="auto">
                  <a:xfrm>
                    <a:off x="2640" y="2118"/>
                    <a:ext cx="2880" cy="1818"/>
                    <a:chOff x="2640" y="2118"/>
                    <a:chExt cx="2880" cy="1818"/>
                  </a:xfrm>
                </p:grpSpPr>
                <p:grpSp>
                  <p:nvGrpSpPr>
                    <p:cNvPr id="19527" name="Group 23"/>
                    <p:cNvGrpSpPr>
                      <a:grpSpLocks/>
                    </p:cNvGrpSpPr>
                    <p:nvPr/>
                  </p:nvGrpSpPr>
                  <p:grpSpPr bwMode="auto">
                    <a:xfrm>
                      <a:off x="2640" y="2118"/>
                      <a:ext cx="2880" cy="1818"/>
                      <a:chOff x="2640" y="2118"/>
                      <a:chExt cx="2880" cy="1818"/>
                    </a:xfrm>
                  </p:grpSpPr>
                  <p:sp>
                    <p:nvSpPr>
                      <p:cNvPr id="19529" name="Line 24"/>
                      <p:cNvSpPr>
                        <a:spLocks noChangeShapeType="1"/>
                      </p:cNvSpPr>
                      <p:nvPr/>
                    </p:nvSpPr>
                    <p:spPr bwMode="auto">
                      <a:xfrm>
                        <a:off x="2640" y="393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nvGrpSpPr>
                      <p:cNvPr id="19530" name="Group 25"/>
                      <p:cNvGrpSpPr>
                        <a:grpSpLocks/>
                      </p:cNvGrpSpPr>
                      <p:nvPr/>
                    </p:nvGrpSpPr>
                    <p:grpSpPr bwMode="auto">
                      <a:xfrm>
                        <a:off x="2880" y="2118"/>
                        <a:ext cx="2352" cy="1530"/>
                        <a:chOff x="2880" y="2118"/>
                        <a:chExt cx="2352" cy="1530"/>
                      </a:xfrm>
                    </p:grpSpPr>
                    <p:graphicFrame>
                      <p:nvGraphicFramePr>
                        <p:cNvPr id="19531" name="Object 26"/>
                        <p:cNvGraphicFramePr>
                          <a:graphicFrameLocks noChangeAspect="1"/>
                        </p:cNvGraphicFramePr>
                        <p:nvPr/>
                      </p:nvGraphicFramePr>
                      <p:xfrm>
                        <a:off x="2928" y="3216"/>
                        <a:ext cx="200" cy="186"/>
                      </p:xfrm>
                      <a:graphic>
                        <a:graphicData uri="http://schemas.openxmlformats.org/presentationml/2006/ole">
                          <mc:AlternateContent xmlns:mc="http://schemas.openxmlformats.org/markup-compatibility/2006">
                            <mc:Choice xmlns:v="urn:schemas-microsoft-com:vml" Requires="v">
                              <p:oleObj spid="_x0000_s63558" name="Equation" r:id="rId11" imgW="171339" imgH="152337" progId="Equation.3">
                                <p:embed/>
                              </p:oleObj>
                            </mc:Choice>
                            <mc:Fallback>
                              <p:oleObj name="Equation" r:id="rId11" imgW="171339" imgH="15233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8" y="3216"/>
                                      <a:ext cx="200"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32" name="Freeform 27" descr="90%"/>
                        <p:cNvSpPr>
                          <a:spLocks/>
                        </p:cNvSpPr>
                        <p:nvPr/>
                      </p:nvSpPr>
                      <p:spPr bwMode="auto">
                        <a:xfrm>
                          <a:off x="2880" y="2304"/>
                          <a:ext cx="1984" cy="1340"/>
                        </a:xfrm>
                        <a:custGeom>
                          <a:avLst/>
                          <a:gdLst>
                            <a:gd name="T0" fmla="*/ 198 w 1984"/>
                            <a:gd name="T1" fmla="*/ 1150 h 1340"/>
                            <a:gd name="T2" fmla="*/ 313 w 1984"/>
                            <a:gd name="T3" fmla="*/ 1164 h 1340"/>
                            <a:gd name="T4" fmla="*/ 440 w 1984"/>
                            <a:gd name="T5" fmla="*/ 1157 h 1340"/>
                            <a:gd name="T6" fmla="*/ 495 w 1984"/>
                            <a:gd name="T7" fmla="*/ 1149 h 1340"/>
                            <a:gd name="T8" fmla="*/ 570 w 1984"/>
                            <a:gd name="T9" fmla="*/ 1116 h 1340"/>
                            <a:gd name="T10" fmla="*/ 613 w 1984"/>
                            <a:gd name="T11" fmla="*/ 1078 h 1340"/>
                            <a:gd name="T12" fmla="*/ 659 w 1984"/>
                            <a:gd name="T13" fmla="*/ 1012 h 1340"/>
                            <a:gd name="T14" fmla="*/ 668 w 1984"/>
                            <a:gd name="T15" fmla="*/ 999 h 1340"/>
                            <a:gd name="T16" fmla="*/ 728 w 1984"/>
                            <a:gd name="T17" fmla="*/ 888 h 1340"/>
                            <a:gd name="T18" fmla="*/ 752 w 1984"/>
                            <a:gd name="T19" fmla="*/ 793 h 1340"/>
                            <a:gd name="T20" fmla="*/ 786 w 1984"/>
                            <a:gd name="T21" fmla="*/ 704 h 1340"/>
                            <a:gd name="T22" fmla="*/ 872 w 1984"/>
                            <a:gd name="T23" fmla="*/ 523 h 1340"/>
                            <a:gd name="T24" fmla="*/ 951 w 1984"/>
                            <a:gd name="T25" fmla="*/ 373 h 1340"/>
                            <a:gd name="T26" fmla="*/ 1007 w 1984"/>
                            <a:gd name="T27" fmla="*/ 302 h 1340"/>
                            <a:gd name="T28" fmla="*/ 1070 w 1984"/>
                            <a:gd name="T29" fmla="*/ 223 h 1340"/>
                            <a:gd name="T30" fmla="*/ 1125 w 1984"/>
                            <a:gd name="T31" fmla="*/ 191 h 1340"/>
                            <a:gd name="T32" fmla="*/ 1220 w 1984"/>
                            <a:gd name="T33" fmla="*/ 136 h 1340"/>
                            <a:gd name="T34" fmla="*/ 1488 w 1984"/>
                            <a:gd name="T35" fmla="*/ 73 h 1340"/>
                            <a:gd name="T36" fmla="*/ 1811 w 1984"/>
                            <a:gd name="T37" fmla="*/ 34 h 1340"/>
                            <a:gd name="T38" fmla="*/ 1945 w 1984"/>
                            <a:gd name="T39" fmla="*/ 42 h 1340"/>
                            <a:gd name="T40" fmla="*/ 1938 w 1984"/>
                            <a:gd name="T41" fmla="*/ 397 h 1340"/>
                            <a:gd name="T42" fmla="*/ 1930 w 1984"/>
                            <a:gd name="T43" fmla="*/ 452 h 1340"/>
                            <a:gd name="T44" fmla="*/ 1867 w 1984"/>
                            <a:gd name="T45" fmla="*/ 460 h 1340"/>
                            <a:gd name="T46" fmla="*/ 1646 w 1984"/>
                            <a:gd name="T47" fmla="*/ 468 h 1340"/>
                            <a:gd name="T48" fmla="*/ 1464 w 1984"/>
                            <a:gd name="T49" fmla="*/ 491 h 1340"/>
                            <a:gd name="T50" fmla="*/ 1298 w 1984"/>
                            <a:gd name="T51" fmla="*/ 539 h 1340"/>
                            <a:gd name="T52" fmla="*/ 1275 w 1984"/>
                            <a:gd name="T53" fmla="*/ 554 h 1340"/>
                            <a:gd name="T54" fmla="*/ 1227 w 1984"/>
                            <a:gd name="T55" fmla="*/ 570 h 1340"/>
                            <a:gd name="T56" fmla="*/ 1149 w 1984"/>
                            <a:gd name="T57" fmla="*/ 610 h 1340"/>
                            <a:gd name="T58" fmla="*/ 1078 w 1984"/>
                            <a:gd name="T59" fmla="*/ 665 h 1340"/>
                            <a:gd name="T60" fmla="*/ 1030 w 1984"/>
                            <a:gd name="T61" fmla="*/ 736 h 1340"/>
                            <a:gd name="T62" fmla="*/ 1014 w 1984"/>
                            <a:gd name="T63" fmla="*/ 760 h 1340"/>
                            <a:gd name="T64" fmla="*/ 967 w 1984"/>
                            <a:gd name="T65" fmla="*/ 854 h 1340"/>
                            <a:gd name="T66" fmla="*/ 864 w 1984"/>
                            <a:gd name="T67" fmla="*/ 1083 h 1340"/>
                            <a:gd name="T68" fmla="*/ 621 w 1984"/>
                            <a:gd name="T69" fmla="*/ 1291 h 1340"/>
                            <a:gd name="T70" fmla="*/ 376 w 1984"/>
                            <a:gd name="T71" fmla="*/ 1338 h 1340"/>
                            <a:gd name="T72" fmla="*/ 40 w 1984"/>
                            <a:gd name="T73" fmla="*/ 1324 h 1340"/>
                            <a:gd name="T74" fmla="*/ 53 w 1984"/>
                            <a:gd name="T75" fmla="*/ 1164 h 1340"/>
                            <a:gd name="T76" fmla="*/ 198 w 1984"/>
                            <a:gd name="T77" fmla="*/ 1150 h 13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84"/>
                            <a:gd name="T118" fmla="*/ 0 h 1340"/>
                            <a:gd name="T119" fmla="*/ 1984 w 1984"/>
                            <a:gd name="T120" fmla="*/ 1340 h 13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84" h="1340">
                              <a:moveTo>
                                <a:pt x="198" y="1150"/>
                              </a:moveTo>
                              <a:cubicBezTo>
                                <a:pt x="206" y="1134"/>
                                <a:pt x="195" y="1172"/>
                                <a:pt x="313" y="1164"/>
                              </a:cubicBezTo>
                              <a:cubicBezTo>
                                <a:pt x="360" y="1163"/>
                                <a:pt x="410" y="1160"/>
                                <a:pt x="440" y="1157"/>
                              </a:cubicBezTo>
                              <a:cubicBezTo>
                                <a:pt x="470" y="1154"/>
                                <a:pt x="473" y="1156"/>
                                <a:pt x="495" y="1149"/>
                              </a:cubicBezTo>
                              <a:cubicBezTo>
                                <a:pt x="535" y="1137"/>
                                <a:pt x="550" y="1128"/>
                                <a:pt x="570" y="1116"/>
                              </a:cubicBezTo>
                              <a:cubicBezTo>
                                <a:pt x="590" y="1104"/>
                                <a:pt x="598" y="1095"/>
                                <a:pt x="613" y="1078"/>
                              </a:cubicBezTo>
                              <a:cubicBezTo>
                                <a:pt x="616" y="1067"/>
                                <a:pt x="653" y="1021"/>
                                <a:pt x="659" y="1012"/>
                              </a:cubicBezTo>
                              <a:cubicBezTo>
                                <a:pt x="664" y="1004"/>
                                <a:pt x="660" y="1004"/>
                                <a:pt x="668" y="999"/>
                              </a:cubicBezTo>
                              <a:cubicBezTo>
                                <a:pt x="683" y="957"/>
                                <a:pt x="713" y="928"/>
                                <a:pt x="728" y="888"/>
                              </a:cubicBezTo>
                              <a:cubicBezTo>
                                <a:pt x="733" y="874"/>
                                <a:pt x="742" y="803"/>
                                <a:pt x="752" y="793"/>
                              </a:cubicBezTo>
                              <a:cubicBezTo>
                                <a:pt x="766" y="752"/>
                                <a:pt x="762" y="740"/>
                                <a:pt x="786" y="704"/>
                              </a:cubicBezTo>
                              <a:cubicBezTo>
                                <a:pt x="807" y="639"/>
                                <a:pt x="842" y="584"/>
                                <a:pt x="872" y="523"/>
                              </a:cubicBezTo>
                              <a:cubicBezTo>
                                <a:pt x="897" y="473"/>
                                <a:pt x="917" y="418"/>
                                <a:pt x="951" y="373"/>
                              </a:cubicBezTo>
                              <a:cubicBezTo>
                                <a:pt x="969" y="349"/>
                                <a:pt x="994" y="329"/>
                                <a:pt x="1007" y="302"/>
                              </a:cubicBezTo>
                              <a:cubicBezTo>
                                <a:pt x="1026" y="262"/>
                                <a:pt x="1025" y="255"/>
                                <a:pt x="1070" y="223"/>
                              </a:cubicBezTo>
                              <a:cubicBezTo>
                                <a:pt x="1145" y="171"/>
                                <a:pt x="1031" y="248"/>
                                <a:pt x="1125" y="191"/>
                              </a:cubicBezTo>
                              <a:cubicBezTo>
                                <a:pt x="1217" y="135"/>
                                <a:pt x="1165" y="154"/>
                                <a:pt x="1220" y="136"/>
                              </a:cubicBezTo>
                              <a:cubicBezTo>
                                <a:pt x="1294" y="84"/>
                                <a:pt x="1401" y="84"/>
                                <a:pt x="1488" y="73"/>
                              </a:cubicBezTo>
                              <a:cubicBezTo>
                                <a:pt x="1596" y="59"/>
                                <a:pt x="1703" y="46"/>
                                <a:pt x="1811" y="34"/>
                              </a:cubicBezTo>
                              <a:cubicBezTo>
                                <a:pt x="1856" y="37"/>
                                <a:pt x="1930" y="0"/>
                                <a:pt x="1945" y="42"/>
                              </a:cubicBezTo>
                              <a:cubicBezTo>
                                <a:pt x="1984" y="154"/>
                                <a:pt x="1942" y="279"/>
                                <a:pt x="1938" y="397"/>
                              </a:cubicBezTo>
                              <a:cubicBezTo>
                                <a:pt x="1937" y="416"/>
                                <a:pt x="1944" y="440"/>
                                <a:pt x="1930" y="452"/>
                              </a:cubicBezTo>
                              <a:cubicBezTo>
                                <a:pt x="1914" y="466"/>
                                <a:pt x="1888" y="459"/>
                                <a:pt x="1867" y="460"/>
                              </a:cubicBezTo>
                              <a:cubicBezTo>
                                <a:pt x="1793" y="464"/>
                                <a:pt x="1720" y="465"/>
                                <a:pt x="1646" y="468"/>
                              </a:cubicBezTo>
                              <a:cubicBezTo>
                                <a:pt x="1587" y="473"/>
                                <a:pt x="1522" y="475"/>
                                <a:pt x="1464" y="491"/>
                              </a:cubicBezTo>
                              <a:cubicBezTo>
                                <a:pt x="1409" y="506"/>
                                <a:pt x="1354" y="525"/>
                                <a:pt x="1298" y="539"/>
                              </a:cubicBezTo>
                              <a:cubicBezTo>
                                <a:pt x="1290" y="544"/>
                                <a:pt x="1283" y="550"/>
                                <a:pt x="1275" y="554"/>
                              </a:cubicBezTo>
                              <a:cubicBezTo>
                                <a:pt x="1260" y="561"/>
                                <a:pt x="1227" y="570"/>
                                <a:pt x="1227" y="570"/>
                              </a:cubicBezTo>
                              <a:cubicBezTo>
                                <a:pt x="1202" y="588"/>
                                <a:pt x="1176" y="597"/>
                                <a:pt x="1149" y="610"/>
                              </a:cubicBezTo>
                              <a:cubicBezTo>
                                <a:pt x="1122" y="623"/>
                                <a:pt x="1103" y="648"/>
                                <a:pt x="1078" y="665"/>
                              </a:cubicBezTo>
                              <a:cubicBezTo>
                                <a:pt x="1041" y="720"/>
                                <a:pt x="1057" y="696"/>
                                <a:pt x="1030" y="736"/>
                              </a:cubicBezTo>
                              <a:cubicBezTo>
                                <a:pt x="1025" y="744"/>
                                <a:pt x="1014" y="760"/>
                                <a:pt x="1014" y="760"/>
                              </a:cubicBezTo>
                              <a:cubicBezTo>
                                <a:pt x="1004" y="792"/>
                                <a:pt x="986" y="826"/>
                                <a:pt x="967" y="854"/>
                              </a:cubicBezTo>
                              <a:cubicBezTo>
                                <a:pt x="941" y="933"/>
                                <a:pt x="896" y="1006"/>
                                <a:pt x="864" y="1083"/>
                              </a:cubicBezTo>
                              <a:cubicBezTo>
                                <a:pt x="834" y="1155"/>
                                <a:pt x="697" y="1248"/>
                                <a:pt x="621" y="1291"/>
                              </a:cubicBezTo>
                              <a:cubicBezTo>
                                <a:pt x="565" y="1323"/>
                                <a:pt x="432" y="1334"/>
                                <a:pt x="376" y="1338"/>
                              </a:cubicBezTo>
                              <a:cubicBezTo>
                                <a:pt x="85" y="1338"/>
                                <a:pt x="56" y="1340"/>
                                <a:pt x="40" y="1324"/>
                              </a:cubicBezTo>
                              <a:cubicBezTo>
                                <a:pt x="44" y="1236"/>
                                <a:pt x="0" y="1241"/>
                                <a:pt x="53" y="1164"/>
                              </a:cubicBezTo>
                              <a:cubicBezTo>
                                <a:pt x="63" y="1133"/>
                                <a:pt x="175" y="1173"/>
                                <a:pt x="198" y="1150"/>
                              </a:cubicBezTo>
                              <a:close/>
                            </a:path>
                          </a:pathLst>
                        </a:custGeom>
                        <a:pattFill prst="pct90">
                          <a:fgClr>
                            <a:srgbClr val="9900CC"/>
                          </a:fgClr>
                          <a:bgClr>
                            <a:srgbClr val="FFFFFF"/>
                          </a:bgClr>
                        </a:pattFill>
                        <a:ln w="38100" cmpd="sng">
                          <a:solidFill>
                            <a:schemeClr val="tx1"/>
                          </a:solidFill>
                          <a:round/>
                          <a:headEnd/>
                          <a:tailEnd/>
                        </a:ln>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9533" name="Object 28"/>
                        <p:cNvGraphicFramePr>
                          <a:graphicFrameLocks noChangeAspect="1"/>
                        </p:cNvGraphicFramePr>
                        <p:nvPr/>
                      </p:nvGraphicFramePr>
                      <p:xfrm>
                        <a:off x="4704" y="2118"/>
                        <a:ext cx="171" cy="186"/>
                      </p:xfrm>
                      <a:graphic>
                        <a:graphicData uri="http://schemas.openxmlformats.org/presentationml/2006/ole">
                          <mc:AlternateContent xmlns:mc="http://schemas.openxmlformats.org/markup-compatibility/2006">
                            <mc:Choice xmlns:v="urn:schemas-microsoft-com:vml" Requires="v">
                              <p:oleObj spid="_x0000_s63559" name="Equation" r:id="rId13" imgW="142720" imgH="152337" progId="Equation.3">
                                <p:embed/>
                              </p:oleObj>
                            </mc:Choice>
                            <mc:Fallback>
                              <p:oleObj name="Equation" r:id="rId13" imgW="142720" imgH="15233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4" y="2118"/>
                                      <a:ext cx="171"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34" name="Rectangle 29"/>
                        <p:cNvSpPr>
                          <a:spLocks noChangeArrowheads="1"/>
                        </p:cNvSpPr>
                        <p:nvPr/>
                      </p:nvSpPr>
                      <p:spPr bwMode="auto">
                        <a:xfrm>
                          <a:off x="2928" y="3456"/>
                          <a:ext cx="432" cy="192"/>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zh-CN" altLang="en-US" sz="2800" b="1">
                            <a:solidFill>
                              <a:prstClr val="black"/>
                            </a:solidFill>
                            <a:latin typeface="Times New Roman" pitchFamily="18" charset="0"/>
                          </a:endParaRPr>
                        </a:p>
                      </p:txBody>
                    </p:sp>
                    <p:sp>
                      <p:nvSpPr>
                        <p:cNvPr id="19535" name="Rectangle 30"/>
                        <p:cNvSpPr>
                          <a:spLocks noChangeArrowheads="1"/>
                        </p:cNvSpPr>
                        <p:nvPr/>
                      </p:nvSpPr>
                      <p:spPr bwMode="auto">
                        <a:xfrm>
                          <a:off x="4848" y="2329"/>
                          <a:ext cx="192" cy="432"/>
                        </a:xfrm>
                        <a:prstGeom prst="rect">
                          <a:avLst/>
                        </a:prstGeom>
                        <a:solidFill>
                          <a:schemeClr val="accent1"/>
                        </a:solidFill>
                        <a:ln w="9525">
                          <a:solidFill>
                            <a:schemeClr val="tx1"/>
                          </a:solidFill>
                          <a:miter lim="800000"/>
                          <a:headEnd/>
                          <a:tailEnd/>
                        </a:ln>
                      </p:spPr>
                      <p:txBody>
                        <a:bodyPr wrap="none" anchor="ctr"/>
                        <a:lstStyle/>
                        <a:p>
                          <a:pPr fontAlgn="base">
                            <a:spcBef>
                              <a:spcPct val="0"/>
                            </a:spcBef>
                            <a:spcAft>
                              <a:spcPct val="0"/>
                            </a:spcAft>
                          </a:pPr>
                          <a:endParaRPr lang="zh-CN" altLang="en-US" sz="2800" b="1">
                            <a:solidFill>
                              <a:prstClr val="black"/>
                            </a:solidFill>
                            <a:latin typeface="Times New Roman" pitchFamily="18" charset="0"/>
                          </a:endParaRPr>
                        </a:p>
                      </p:txBody>
                    </p:sp>
                    <p:graphicFrame>
                      <p:nvGraphicFramePr>
                        <p:cNvPr id="19536" name="Object 31"/>
                        <p:cNvGraphicFramePr>
                          <a:graphicFrameLocks noChangeAspect="1"/>
                        </p:cNvGraphicFramePr>
                        <p:nvPr/>
                      </p:nvGraphicFramePr>
                      <p:xfrm>
                        <a:off x="3216" y="3216"/>
                        <a:ext cx="243" cy="186"/>
                      </p:xfrm>
                      <a:graphic>
                        <a:graphicData uri="http://schemas.openxmlformats.org/presentationml/2006/ole">
                          <mc:AlternateContent xmlns:mc="http://schemas.openxmlformats.org/markup-compatibility/2006">
                            <mc:Choice xmlns:v="urn:schemas-microsoft-com:vml" Requires="v">
                              <p:oleObj spid="_x0000_s63560" name="Equation" r:id="rId15" imgW="209373" imgH="152337" progId="Equation.3">
                                <p:embed/>
                              </p:oleObj>
                            </mc:Choice>
                            <mc:Fallback>
                              <p:oleObj name="Equation" r:id="rId15" imgW="209373" imgH="15233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16" y="3216"/>
                                      <a:ext cx="243"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37" name="Object 32"/>
                        <p:cNvGraphicFramePr>
                          <a:graphicFrameLocks noChangeAspect="1"/>
                        </p:cNvGraphicFramePr>
                        <p:nvPr/>
                      </p:nvGraphicFramePr>
                      <p:xfrm>
                        <a:off x="5018" y="2118"/>
                        <a:ext cx="214" cy="186"/>
                      </p:xfrm>
                      <a:graphic>
                        <a:graphicData uri="http://schemas.openxmlformats.org/presentationml/2006/ole">
                          <mc:AlternateContent xmlns:mc="http://schemas.openxmlformats.org/markup-compatibility/2006">
                            <mc:Choice xmlns:v="urn:schemas-microsoft-com:vml" Requires="v">
                              <p:oleObj spid="_x0000_s63561" name="Equation" r:id="rId17" imgW="181130" imgH="152337" progId="Equation.3">
                                <p:embed/>
                              </p:oleObj>
                            </mc:Choice>
                            <mc:Fallback>
                              <p:oleObj name="Equation" r:id="rId17" imgW="181130" imgH="15233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18" y="2118"/>
                                      <a:ext cx="214"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38" name="Rectangle 33"/>
                        <p:cNvSpPr>
                          <a:spLocks noChangeArrowheads="1"/>
                        </p:cNvSpPr>
                        <p:nvPr/>
                      </p:nvSpPr>
                      <p:spPr bwMode="auto">
                        <a:xfrm>
                          <a:off x="2880" y="3478"/>
                          <a:ext cx="144" cy="17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sz="2800" b="1">
                            <a:solidFill>
                              <a:prstClr val="black"/>
                            </a:solidFill>
                            <a:latin typeface="Times New Roman" pitchFamily="18" charset="0"/>
                          </a:endParaRPr>
                        </a:p>
                      </p:txBody>
                    </p:sp>
                  </p:grpSp>
                </p:grpSp>
                <p:sp>
                  <p:nvSpPr>
                    <p:cNvPr id="19528" name="Line 34"/>
                    <p:cNvSpPr>
                      <a:spLocks noChangeShapeType="1"/>
                    </p:cNvSpPr>
                    <p:nvPr/>
                  </p:nvSpPr>
                  <p:spPr bwMode="auto">
                    <a:xfrm>
                      <a:off x="2976" y="3552"/>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nvGrpSpPr>
                  <p:cNvPr id="19520" name="Group 35"/>
                  <p:cNvGrpSpPr>
                    <a:grpSpLocks/>
                  </p:cNvGrpSpPr>
                  <p:nvPr/>
                </p:nvGrpSpPr>
                <p:grpSpPr bwMode="auto">
                  <a:xfrm>
                    <a:off x="3216" y="288"/>
                    <a:ext cx="1990" cy="1290"/>
                    <a:chOff x="3216" y="288"/>
                    <a:chExt cx="1990" cy="1290"/>
                  </a:xfrm>
                </p:grpSpPr>
                <p:graphicFrame>
                  <p:nvGraphicFramePr>
                    <p:cNvPr id="19525" name="Object 36"/>
                    <p:cNvGraphicFramePr>
                      <a:graphicFrameLocks noChangeAspect="1"/>
                    </p:cNvGraphicFramePr>
                    <p:nvPr/>
                  </p:nvGraphicFramePr>
                  <p:xfrm>
                    <a:off x="3216" y="1392"/>
                    <a:ext cx="243" cy="186"/>
                  </p:xfrm>
                  <a:graphic>
                    <a:graphicData uri="http://schemas.openxmlformats.org/presentationml/2006/ole">
                      <mc:AlternateContent xmlns:mc="http://schemas.openxmlformats.org/markup-compatibility/2006">
                        <mc:Choice xmlns:v="urn:schemas-microsoft-com:vml" Requires="v">
                          <p:oleObj spid="_x0000_s63562" name="Equation" r:id="rId19" imgW="209373" imgH="152337" progId="Equation.3">
                            <p:embed/>
                          </p:oleObj>
                        </mc:Choice>
                        <mc:Fallback>
                          <p:oleObj name="Equation" r:id="rId19" imgW="209373" imgH="15233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16" y="1392"/>
                                  <a:ext cx="243"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26" name="Object 37"/>
                    <p:cNvGraphicFramePr>
                      <a:graphicFrameLocks noChangeAspect="1"/>
                    </p:cNvGraphicFramePr>
                    <p:nvPr/>
                  </p:nvGraphicFramePr>
                  <p:xfrm>
                    <a:off x="4992" y="288"/>
                    <a:ext cx="214" cy="186"/>
                  </p:xfrm>
                  <a:graphic>
                    <a:graphicData uri="http://schemas.openxmlformats.org/presentationml/2006/ole">
                      <mc:AlternateContent xmlns:mc="http://schemas.openxmlformats.org/markup-compatibility/2006">
                        <mc:Choice xmlns:v="urn:schemas-microsoft-com:vml" Requires="v">
                          <p:oleObj spid="_x0000_s63563" name="Equation" r:id="rId21" imgW="181130" imgH="152337" progId="Equation.3">
                            <p:embed/>
                          </p:oleObj>
                        </mc:Choice>
                        <mc:Fallback>
                          <p:oleObj name="Equation" r:id="rId21" imgW="181130" imgH="152337"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92" y="288"/>
                                  <a:ext cx="214"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521" name="Line 38"/>
                  <p:cNvSpPr>
                    <a:spLocks noChangeShapeType="1"/>
                  </p:cNvSpPr>
                  <p:nvPr/>
                </p:nvSpPr>
                <p:spPr bwMode="auto">
                  <a:xfrm>
                    <a:off x="4802" y="502"/>
                    <a:ext cx="2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22" name="Line 39"/>
                  <p:cNvSpPr>
                    <a:spLocks noChangeShapeType="1"/>
                  </p:cNvSpPr>
                  <p:nvPr/>
                </p:nvSpPr>
                <p:spPr bwMode="auto">
                  <a:xfrm>
                    <a:off x="4800" y="938"/>
                    <a:ext cx="2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23" name="Line 40"/>
                  <p:cNvSpPr>
                    <a:spLocks noChangeShapeType="1"/>
                  </p:cNvSpPr>
                  <p:nvPr/>
                </p:nvSpPr>
                <p:spPr bwMode="auto">
                  <a:xfrm>
                    <a:off x="4802" y="2326"/>
                    <a:ext cx="2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24" name="Line 41"/>
                  <p:cNvSpPr>
                    <a:spLocks noChangeShapeType="1"/>
                  </p:cNvSpPr>
                  <p:nvPr/>
                </p:nvSpPr>
                <p:spPr bwMode="auto">
                  <a:xfrm>
                    <a:off x="4800" y="2762"/>
                    <a:ext cx="2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sp>
              <p:nvSpPr>
                <p:cNvPr id="19518" name="Line 42"/>
                <p:cNvSpPr>
                  <a:spLocks noChangeShapeType="1"/>
                </p:cNvSpPr>
                <p:nvPr/>
              </p:nvSpPr>
              <p:spPr bwMode="auto">
                <a:xfrm>
                  <a:off x="4848" y="2326"/>
                  <a:ext cx="0" cy="43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grpSp>
          <p:nvGrpSpPr>
            <p:cNvPr id="19477" name="Group 43"/>
            <p:cNvGrpSpPr>
              <a:grpSpLocks/>
            </p:cNvGrpSpPr>
            <p:nvPr/>
          </p:nvGrpSpPr>
          <p:grpSpPr bwMode="auto">
            <a:xfrm>
              <a:off x="2496" y="1728"/>
              <a:ext cx="192" cy="2208"/>
              <a:chOff x="2496" y="1728"/>
              <a:chExt cx="192" cy="2208"/>
            </a:xfrm>
          </p:grpSpPr>
          <p:sp>
            <p:nvSpPr>
              <p:cNvPr id="19511" name="Line 44"/>
              <p:cNvSpPr>
                <a:spLocks noChangeShapeType="1"/>
              </p:cNvSpPr>
              <p:nvPr/>
            </p:nvSpPr>
            <p:spPr bwMode="auto">
              <a:xfrm>
                <a:off x="2688" y="1728"/>
                <a:ext cx="0" cy="384"/>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12" name="Line 45"/>
              <p:cNvSpPr>
                <a:spLocks noChangeShapeType="1"/>
              </p:cNvSpPr>
              <p:nvPr/>
            </p:nvSpPr>
            <p:spPr bwMode="auto">
              <a:xfrm>
                <a:off x="2688" y="3552"/>
                <a:ext cx="0" cy="384"/>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9513" name="Object 46"/>
              <p:cNvGraphicFramePr>
                <a:graphicFrameLocks noChangeAspect="1"/>
              </p:cNvGraphicFramePr>
              <p:nvPr/>
            </p:nvGraphicFramePr>
            <p:xfrm>
              <a:off x="2496" y="3600"/>
              <a:ext cx="185" cy="243"/>
            </p:xfrm>
            <a:graphic>
              <a:graphicData uri="http://schemas.openxmlformats.org/presentationml/2006/ole">
                <mc:AlternateContent xmlns:mc="http://schemas.openxmlformats.org/markup-compatibility/2006">
                  <mc:Choice xmlns:v="urn:schemas-microsoft-com:vml" Requires="v">
                    <p:oleObj spid="_x0000_s63564" name="Equation" r:id="rId23" imgW="152511" imgH="209652" progId="Equation.3">
                      <p:embed/>
                    </p:oleObj>
                  </mc:Choice>
                  <mc:Fallback>
                    <p:oleObj name="Equation" r:id="rId23" imgW="152511" imgH="209652"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96" y="3600"/>
                            <a:ext cx="185"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14" name="Object 47"/>
              <p:cNvGraphicFramePr>
                <a:graphicFrameLocks noChangeAspect="1"/>
              </p:cNvGraphicFramePr>
              <p:nvPr/>
            </p:nvGraphicFramePr>
            <p:xfrm>
              <a:off x="2496" y="1776"/>
              <a:ext cx="185" cy="243"/>
            </p:xfrm>
            <a:graphic>
              <a:graphicData uri="http://schemas.openxmlformats.org/presentationml/2006/ole">
                <mc:AlternateContent xmlns:mc="http://schemas.openxmlformats.org/markup-compatibility/2006">
                  <mc:Choice xmlns:v="urn:schemas-microsoft-com:vml" Requires="v">
                    <p:oleObj spid="_x0000_s63565" name="Equation" r:id="rId25" imgW="152511" imgH="209652" progId="Equation.3">
                      <p:embed/>
                    </p:oleObj>
                  </mc:Choice>
                  <mc:Fallback>
                    <p:oleObj name="Equation" r:id="rId25" imgW="152511" imgH="209652"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96" y="1776"/>
                            <a:ext cx="185"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78" name="Group 48"/>
            <p:cNvGrpSpPr>
              <a:grpSpLocks/>
            </p:cNvGrpSpPr>
            <p:nvPr/>
          </p:nvGrpSpPr>
          <p:grpSpPr bwMode="auto">
            <a:xfrm>
              <a:off x="2784" y="1872"/>
              <a:ext cx="720" cy="2064"/>
              <a:chOff x="2784" y="1872"/>
              <a:chExt cx="720" cy="2064"/>
            </a:xfrm>
          </p:grpSpPr>
          <p:sp>
            <p:nvSpPr>
              <p:cNvPr id="19505" name="Line 49"/>
              <p:cNvSpPr>
                <a:spLocks noChangeShapeType="1"/>
              </p:cNvSpPr>
              <p:nvPr/>
            </p:nvSpPr>
            <p:spPr bwMode="auto">
              <a:xfrm>
                <a:off x="2784" y="196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06" name="Line 50"/>
              <p:cNvSpPr>
                <a:spLocks noChangeShapeType="1"/>
              </p:cNvSpPr>
              <p:nvPr/>
            </p:nvSpPr>
            <p:spPr bwMode="auto">
              <a:xfrm>
                <a:off x="3360" y="1968"/>
                <a:ext cx="1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07" name="Line 51"/>
              <p:cNvSpPr>
                <a:spLocks noChangeShapeType="1"/>
              </p:cNvSpPr>
              <p:nvPr/>
            </p:nvSpPr>
            <p:spPr bwMode="auto">
              <a:xfrm>
                <a:off x="2784" y="379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08" name="Line 52"/>
              <p:cNvSpPr>
                <a:spLocks noChangeShapeType="1"/>
              </p:cNvSpPr>
              <p:nvPr/>
            </p:nvSpPr>
            <p:spPr bwMode="auto">
              <a:xfrm>
                <a:off x="3360" y="3792"/>
                <a:ext cx="1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9509" name="Object 53"/>
              <p:cNvGraphicFramePr>
                <a:graphicFrameLocks noChangeAspect="1"/>
              </p:cNvGraphicFramePr>
              <p:nvPr/>
            </p:nvGraphicFramePr>
            <p:xfrm>
              <a:off x="2955" y="1872"/>
              <a:ext cx="357" cy="243"/>
            </p:xfrm>
            <a:graphic>
              <a:graphicData uri="http://schemas.openxmlformats.org/presentationml/2006/ole">
                <mc:AlternateContent xmlns:mc="http://schemas.openxmlformats.org/markup-compatibility/2006">
                  <mc:Choice xmlns:v="urn:schemas-microsoft-com:vml" Requires="v">
                    <p:oleObj spid="_x0000_s63566" name="Equation" r:id="rId27" imgW="304645" imgH="209652" progId="Equation.3">
                      <p:embed/>
                    </p:oleObj>
                  </mc:Choice>
                  <mc:Fallback>
                    <p:oleObj name="Equation" r:id="rId27" imgW="304645" imgH="209652"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55" y="1872"/>
                            <a:ext cx="357"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10" name="Object 54"/>
              <p:cNvGraphicFramePr>
                <a:graphicFrameLocks noChangeAspect="1"/>
              </p:cNvGraphicFramePr>
              <p:nvPr/>
            </p:nvGraphicFramePr>
            <p:xfrm>
              <a:off x="2955" y="3693"/>
              <a:ext cx="357" cy="243"/>
            </p:xfrm>
            <a:graphic>
              <a:graphicData uri="http://schemas.openxmlformats.org/presentationml/2006/ole">
                <mc:AlternateContent xmlns:mc="http://schemas.openxmlformats.org/markup-compatibility/2006">
                  <mc:Choice xmlns:v="urn:schemas-microsoft-com:vml" Requires="v">
                    <p:oleObj spid="_x0000_s63567" name="Equation" r:id="rId29" imgW="304645" imgH="209652" progId="Equation.3">
                      <p:embed/>
                    </p:oleObj>
                  </mc:Choice>
                  <mc:Fallback>
                    <p:oleObj name="Equation" r:id="rId29" imgW="304645" imgH="209652"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55" y="3693"/>
                            <a:ext cx="357"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79" name="Group 55"/>
            <p:cNvGrpSpPr>
              <a:grpSpLocks/>
            </p:cNvGrpSpPr>
            <p:nvPr/>
          </p:nvGrpSpPr>
          <p:grpSpPr bwMode="auto">
            <a:xfrm>
              <a:off x="2928" y="528"/>
              <a:ext cx="2544" cy="3408"/>
              <a:chOff x="2928" y="528"/>
              <a:chExt cx="2544" cy="3408"/>
            </a:xfrm>
          </p:grpSpPr>
          <p:sp>
            <p:nvSpPr>
              <p:cNvPr id="19499" name="Line 56"/>
              <p:cNvSpPr>
                <a:spLocks noChangeShapeType="1"/>
              </p:cNvSpPr>
              <p:nvPr/>
            </p:nvSpPr>
            <p:spPr bwMode="auto">
              <a:xfrm>
                <a:off x="4848" y="960"/>
                <a:ext cx="0" cy="2064"/>
              </a:xfrm>
              <a:prstGeom prst="line">
                <a:avLst/>
              </a:prstGeom>
              <a:noFill/>
              <a:ln w="9525">
                <a:solidFill>
                  <a:srgbClr val="FFFFFF"/>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00" name="Line 57"/>
              <p:cNvSpPr>
                <a:spLocks noChangeShapeType="1"/>
              </p:cNvSpPr>
              <p:nvPr/>
            </p:nvSpPr>
            <p:spPr bwMode="auto">
              <a:xfrm>
                <a:off x="5040" y="528"/>
                <a:ext cx="0" cy="2496"/>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01" name="Line 58"/>
              <p:cNvSpPr>
                <a:spLocks noChangeShapeType="1"/>
              </p:cNvSpPr>
              <p:nvPr/>
            </p:nvSpPr>
            <p:spPr bwMode="auto">
              <a:xfrm>
                <a:off x="2928" y="1776"/>
                <a:ext cx="0" cy="2160"/>
              </a:xfrm>
              <a:prstGeom prst="line">
                <a:avLst/>
              </a:prstGeom>
              <a:noFill/>
              <a:ln w="9525">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02" name="Line 59"/>
              <p:cNvSpPr>
                <a:spLocks noChangeShapeType="1"/>
              </p:cNvSpPr>
              <p:nvPr/>
            </p:nvSpPr>
            <p:spPr bwMode="auto">
              <a:xfrm>
                <a:off x="3360" y="1824"/>
                <a:ext cx="0" cy="2112"/>
              </a:xfrm>
              <a:prstGeom prst="line">
                <a:avLst/>
              </a:prstGeom>
              <a:noFill/>
              <a:ln w="9525">
                <a:solidFill>
                  <a:schemeClr val="tx1"/>
                </a:solidFill>
                <a:prstDash val="lgDashDotDot"/>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03" name="Line 60"/>
              <p:cNvSpPr>
                <a:spLocks noChangeShapeType="1"/>
              </p:cNvSpPr>
              <p:nvPr/>
            </p:nvSpPr>
            <p:spPr bwMode="auto">
              <a:xfrm>
                <a:off x="5184" y="720"/>
                <a:ext cx="19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504" name="Line 61"/>
              <p:cNvSpPr>
                <a:spLocks noChangeShapeType="1"/>
              </p:cNvSpPr>
              <p:nvPr/>
            </p:nvSpPr>
            <p:spPr bwMode="auto">
              <a:xfrm>
                <a:off x="5280" y="2544"/>
                <a:ext cx="19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nvGrpSpPr>
            <p:cNvPr id="19480" name="Group 62"/>
            <p:cNvGrpSpPr>
              <a:grpSpLocks/>
            </p:cNvGrpSpPr>
            <p:nvPr/>
          </p:nvGrpSpPr>
          <p:grpSpPr bwMode="auto">
            <a:xfrm>
              <a:off x="4704" y="1056"/>
              <a:ext cx="480" cy="2064"/>
              <a:chOff x="4704" y="1056"/>
              <a:chExt cx="480" cy="2064"/>
            </a:xfrm>
          </p:grpSpPr>
          <p:sp>
            <p:nvSpPr>
              <p:cNvPr id="19493" name="Line 63"/>
              <p:cNvSpPr>
                <a:spLocks noChangeShapeType="1"/>
              </p:cNvSpPr>
              <p:nvPr/>
            </p:nvSpPr>
            <p:spPr bwMode="auto">
              <a:xfrm>
                <a:off x="4704" y="1056"/>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494" name="Line 64"/>
              <p:cNvSpPr>
                <a:spLocks noChangeShapeType="1"/>
              </p:cNvSpPr>
              <p:nvPr/>
            </p:nvSpPr>
            <p:spPr bwMode="auto">
              <a:xfrm>
                <a:off x="5040" y="1056"/>
                <a:ext cx="1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495" name="Line 65"/>
              <p:cNvSpPr>
                <a:spLocks noChangeShapeType="1"/>
              </p:cNvSpPr>
              <p:nvPr/>
            </p:nvSpPr>
            <p:spPr bwMode="auto">
              <a:xfrm>
                <a:off x="4704" y="2880"/>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496" name="Line 66"/>
              <p:cNvSpPr>
                <a:spLocks noChangeShapeType="1"/>
              </p:cNvSpPr>
              <p:nvPr/>
            </p:nvSpPr>
            <p:spPr bwMode="auto">
              <a:xfrm>
                <a:off x="5040" y="2880"/>
                <a:ext cx="144"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9497" name="Object 67"/>
              <p:cNvGraphicFramePr>
                <a:graphicFrameLocks noChangeAspect="1"/>
              </p:cNvGraphicFramePr>
              <p:nvPr/>
            </p:nvGraphicFramePr>
            <p:xfrm>
              <a:off x="4839" y="1056"/>
              <a:ext cx="259" cy="243"/>
            </p:xfrm>
            <a:graphic>
              <a:graphicData uri="http://schemas.openxmlformats.org/presentationml/2006/ole">
                <mc:AlternateContent xmlns:mc="http://schemas.openxmlformats.org/markup-compatibility/2006">
                  <mc:Choice xmlns:v="urn:schemas-microsoft-com:vml" Requires="v">
                    <p:oleObj spid="_x0000_s63568" name="Equation" r:id="rId31" imgW="333264" imgH="209652" progId="Equation.3">
                      <p:embed/>
                    </p:oleObj>
                  </mc:Choice>
                  <mc:Fallback>
                    <p:oleObj name="Equation" r:id="rId31" imgW="333264" imgH="209652"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39" y="1056"/>
                            <a:ext cx="259"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98" name="Object 68"/>
              <p:cNvGraphicFramePr>
                <a:graphicFrameLocks noChangeAspect="1"/>
              </p:cNvGraphicFramePr>
              <p:nvPr/>
            </p:nvGraphicFramePr>
            <p:xfrm>
              <a:off x="4829" y="2877"/>
              <a:ext cx="259" cy="243"/>
            </p:xfrm>
            <a:graphic>
              <a:graphicData uri="http://schemas.openxmlformats.org/presentationml/2006/ole">
                <mc:AlternateContent xmlns:mc="http://schemas.openxmlformats.org/markup-compatibility/2006">
                  <mc:Choice xmlns:v="urn:schemas-microsoft-com:vml" Requires="v">
                    <p:oleObj spid="_x0000_s63569" name="Equation" r:id="rId33" imgW="333264" imgH="209652" progId="Equation.3">
                      <p:embed/>
                    </p:oleObj>
                  </mc:Choice>
                  <mc:Fallback>
                    <p:oleObj name="Equation" r:id="rId33" imgW="333264" imgH="209652"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829" y="2877"/>
                            <a:ext cx="259"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81" name="Group 69"/>
            <p:cNvGrpSpPr>
              <a:grpSpLocks/>
            </p:cNvGrpSpPr>
            <p:nvPr/>
          </p:nvGrpSpPr>
          <p:grpSpPr bwMode="auto">
            <a:xfrm>
              <a:off x="5232" y="720"/>
              <a:ext cx="200" cy="3216"/>
              <a:chOff x="5232" y="720"/>
              <a:chExt cx="200" cy="3216"/>
            </a:xfrm>
          </p:grpSpPr>
          <p:sp>
            <p:nvSpPr>
              <p:cNvPr id="19487" name="Line 70"/>
              <p:cNvSpPr>
                <a:spLocks noChangeShapeType="1"/>
              </p:cNvSpPr>
              <p:nvPr/>
            </p:nvSpPr>
            <p:spPr bwMode="auto">
              <a:xfrm>
                <a:off x="5280" y="720"/>
                <a:ext cx="0" cy="52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488" name="Line 71"/>
              <p:cNvSpPr>
                <a:spLocks noChangeShapeType="1"/>
              </p:cNvSpPr>
              <p:nvPr/>
            </p:nvSpPr>
            <p:spPr bwMode="auto">
              <a:xfrm>
                <a:off x="5280" y="1584"/>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9489" name="Object 72"/>
              <p:cNvGraphicFramePr>
                <a:graphicFrameLocks noChangeAspect="1"/>
              </p:cNvGraphicFramePr>
              <p:nvPr/>
            </p:nvGraphicFramePr>
            <p:xfrm>
              <a:off x="5232" y="1296"/>
              <a:ext cx="200" cy="243"/>
            </p:xfrm>
            <a:graphic>
              <a:graphicData uri="http://schemas.openxmlformats.org/presentationml/2006/ole">
                <mc:AlternateContent xmlns:mc="http://schemas.openxmlformats.org/markup-compatibility/2006">
                  <mc:Choice xmlns:v="urn:schemas-microsoft-com:vml" Requires="v">
                    <p:oleObj spid="_x0000_s63570" name="Equation" r:id="rId35" imgW="171339" imgH="209652" progId="Equation.3">
                      <p:embed/>
                    </p:oleObj>
                  </mc:Choice>
                  <mc:Fallback>
                    <p:oleObj name="Equation" r:id="rId35" imgW="171339" imgH="209652"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232" y="1296"/>
                            <a:ext cx="200"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90" name="Line 73"/>
              <p:cNvSpPr>
                <a:spLocks noChangeShapeType="1"/>
              </p:cNvSpPr>
              <p:nvPr/>
            </p:nvSpPr>
            <p:spPr bwMode="auto">
              <a:xfrm>
                <a:off x="5280" y="2544"/>
                <a:ext cx="0" cy="52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19491" name="Line 74"/>
              <p:cNvSpPr>
                <a:spLocks noChangeShapeType="1"/>
              </p:cNvSpPr>
              <p:nvPr/>
            </p:nvSpPr>
            <p:spPr bwMode="auto">
              <a:xfrm>
                <a:off x="5280" y="3408"/>
                <a:ext cx="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9492" name="Object 75"/>
              <p:cNvGraphicFramePr>
                <a:graphicFrameLocks noChangeAspect="1"/>
              </p:cNvGraphicFramePr>
              <p:nvPr/>
            </p:nvGraphicFramePr>
            <p:xfrm>
              <a:off x="5232" y="3120"/>
              <a:ext cx="200" cy="243"/>
            </p:xfrm>
            <a:graphic>
              <a:graphicData uri="http://schemas.openxmlformats.org/presentationml/2006/ole">
                <mc:AlternateContent xmlns:mc="http://schemas.openxmlformats.org/markup-compatibility/2006">
                  <mc:Choice xmlns:v="urn:schemas-microsoft-com:vml" Requires="v">
                    <p:oleObj spid="_x0000_s63571" name="Equation" r:id="rId37" imgW="171339" imgH="209652" progId="Equation.3">
                      <p:embed/>
                    </p:oleObj>
                  </mc:Choice>
                  <mc:Fallback>
                    <p:oleObj name="Equation" r:id="rId37" imgW="171339" imgH="209652"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32" y="3120"/>
                            <a:ext cx="200"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82" name="Group 76"/>
            <p:cNvGrpSpPr>
              <a:grpSpLocks/>
            </p:cNvGrpSpPr>
            <p:nvPr/>
          </p:nvGrpSpPr>
          <p:grpSpPr bwMode="auto">
            <a:xfrm>
              <a:off x="2592" y="2301"/>
              <a:ext cx="2736" cy="1254"/>
              <a:chOff x="2592" y="2301"/>
              <a:chExt cx="2736" cy="1254"/>
            </a:xfrm>
          </p:grpSpPr>
          <p:graphicFrame>
            <p:nvGraphicFramePr>
              <p:cNvPr id="19483" name="Object 77"/>
              <p:cNvGraphicFramePr>
                <a:graphicFrameLocks noChangeAspect="1"/>
              </p:cNvGraphicFramePr>
              <p:nvPr/>
            </p:nvGraphicFramePr>
            <p:xfrm>
              <a:off x="2592" y="3312"/>
              <a:ext cx="214" cy="243"/>
            </p:xfrm>
            <a:graphic>
              <a:graphicData uri="http://schemas.openxmlformats.org/presentationml/2006/ole">
                <mc:AlternateContent xmlns:mc="http://schemas.openxmlformats.org/markup-compatibility/2006">
                  <mc:Choice xmlns:v="urn:schemas-microsoft-com:vml" Requires="v">
                    <p:oleObj spid="_x0000_s63572" name="Equation" r:id="rId39" imgW="181130" imgH="209652" progId="Equation.3">
                      <p:embed/>
                    </p:oleObj>
                  </mc:Choice>
                  <mc:Fallback>
                    <p:oleObj name="Equation" r:id="rId39" imgW="181130" imgH="209652"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592" y="3312"/>
                            <a:ext cx="214"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84" name="Line 78"/>
              <p:cNvSpPr>
                <a:spLocks noChangeShapeType="1"/>
              </p:cNvSpPr>
              <p:nvPr/>
            </p:nvSpPr>
            <p:spPr bwMode="auto">
              <a:xfrm>
                <a:off x="5040" y="2544"/>
                <a:ext cx="288" cy="0"/>
              </a:xfrm>
              <a:prstGeom prst="line">
                <a:avLst/>
              </a:prstGeom>
              <a:noFill/>
              <a:ln w="28575">
                <a:solidFill>
                  <a:schemeClr val="tx2"/>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aphicFrame>
            <p:nvGraphicFramePr>
              <p:cNvPr id="19485" name="Object 79"/>
              <p:cNvGraphicFramePr>
                <a:graphicFrameLocks noChangeAspect="1"/>
              </p:cNvGraphicFramePr>
              <p:nvPr/>
            </p:nvGraphicFramePr>
            <p:xfrm>
              <a:off x="5088" y="2301"/>
              <a:ext cx="214" cy="243"/>
            </p:xfrm>
            <a:graphic>
              <a:graphicData uri="http://schemas.openxmlformats.org/presentationml/2006/ole">
                <mc:AlternateContent xmlns:mc="http://schemas.openxmlformats.org/markup-compatibility/2006">
                  <mc:Choice xmlns:v="urn:schemas-microsoft-com:vml" Requires="v">
                    <p:oleObj spid="_x0000_s63573" name="Equation" r:id="rId41" imgW="181130" imgH="209652" progId="Equation.3">
                      <p:embed/>
                    </p:oleObj>
                  </mc:Choice>
                  <mc:Fallback>
                    <p:oleObj name="Equation" r:id="rId41" imgW="181130" imgH="209652"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088" y="2301"/>
                            <a:ext cx="214"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86" name="Line 80"/>
              <p:cNvSpPr>
                <a:spLocks noChangeShapeType="1"/>
              </p:cNvSpPr>
              <p:nvPr/>
            </p:nvSpPr>
            <p:spPr bwMode="auto">
              <a:xfrm>
                <a:off x="2640" y="3552"/>
                <a:ext cx="28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graphicFrame>
        <p:nvGraphicFramePr>
          <p:cNvPr id="106577" name="Object 81"/>
          <p:cNvGraphicFramePr>
            <a:graphicFrameLocks noChangeAspect="1"/>
          </p:cNvGraphicFramePr>
          <p:nvPr/>
        </p:nvGraphicFramePr>
        <p:xfrm>
          <a:off x="1676400" y="685800"/>
          <a:ext cx="1135063" cy="387350"/>
        </p:xfrm>
        <a:graphic>
          <a:graphicData uri="http://schemas.openxmlformats.org/presentationml/2006/ole">
            <mc:AlternateContent xmlns:mc="http://schemas.openxmlformats.org/markup-compatibility/2006">
              <mc:Choice xmlns:v="urn:schemas-microsoft-com:vml" Requires="v">
                <p:oleObj spid="_x0000_s63574" name="Equation" r:id="rId43" imgW="628495" imgH="209652" progId="Equation.3">
                  <p:embed/>
                </p:oleObj>
              </mc:Choice>
              <mc:Fallback>
                <p:oleObj name="Equation" r:id="rId43" imgW="628495" imgH="209652"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676400" y="685800"/>
                        <a:ext cx="11350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78" name="Object 82"/>
          <p:cNvGraphicFramePr>
            <a:graphicFrameLocks noChangeAspect="1"/>
          </p:cNvGraphicFramePr>
          <p:nvPr/>
        </p:nvGraphicFramePr>
        <p:xfrm>
          <a:off x="3657600" y="762000"/>
          <a:ext cx="1179513" cy="387350"/>
        </p:xfrm>
        <a:graphic>
          <a:graphicData uri="http://schemas.openxmlformats.org/presentationml/2006/ole">
            <mc:AlternateContent xmlns:mc="http://schemas.openxmlformats.org/markup-compatibility/2006">
              <mc:Choice xmlns:v="urn:schemas-microsoft-com:vml" Requires="v">
                <p:oleObj spid="_x0000_s63575" name="Equation" r:id="rId45" imgW="647700" imgH="209652" progId="Equation.3">
                  <p:embed/>
                </p:oleObj>
              </mc:Choice>
              <mc:Fallback>
                <p:oleObj name="Equation" r:id="rId45" imgW="647700" imgH="209652"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657600" y="762000"/>
                        <a:ext cx="117951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79" name="Object 83"/>
          <p:cNvGraphicFramePr>
            <a:graphicFrameLocks noChangeAspect="1"/>
          </p:cNvGraphicFramePr>
          <p:nvPr/>
        </p:nvGraphicFramePr>
        <p:xfrm>
          <a:off x="2843213" y="1219200"/>
          <a:ext cx="1042987" cy="387350"/>
        </p:xfrm>
        <a:graphic>
          <a:graphicData uri="http://schemas.openxmlformats.org/presentationml/2006/ole">
            <mc:AlternateContent xmlns:mc="http://schemas.openxmlformats.org/markup-compatibility/2006">
              <mc:Choice xmlns:v="urn:schemas-microsoft-com:vml" Requires="v">
                <p:oleObj spid="_x0000_s63576" name="Equation" r:id="rId47" imgW="571633" imgH="209652" progId="Equation.3">
                  <p:embed/>
                </p:oleObj>
              </mc:Choice>
              <mc:Fallback>
                <p:oleObj name="Equation" r:id="rId47" imgW="571633" imgH="209652"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843213" y="1219200"/>
                        <a:ext cx="104298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80" name="Object 84"/>
          <p:cNvGraphicFramePr>
            <a:graphicFrameLocks noChangeAspect="1"/>
          </p:cNvGraphicFramePr>
          <p:nvPr/>
        </p:nvGraphicFramePr>
        <p:xfrm>
          <a:off x="1524000" y="1219200"/>
          <a:ext cx="1362075" cy="387350"/>
        </p:xfrm>
        <a:graphic>
          <a:graphicData uri="http://schemas.openxmlformats.org/presentationml/2006/ole">
            <mc:AlternateContent xmlns:mc="http://schemas.openxmlformats.org/markup-compatibility/2006">
              <mc:Choice xmlns:v="urn:schemas-microsoft-com:vml" Requires="v">
                <p:oleObj spid="_x0000_s63577" name="Equation" r:id="rId49" imgW="752386" imgH="209652" progId="Equation.3">
                  <p:embed/>
                </p:oleObj>
              </mc:Choice>
              <mc:Fallback>
                <p:oleObj name="Equation" r:id="rId49" imgW="752386" imgH="209652"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524000" y="1219200"/>
                        <a:ext cx="136207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81" name="Object 85"/>
          <p:cNvGraphicFramePr>
            <a:graphicFrameLocks noChangeAspect="1"/>
          </p:cNvGraphicFramePr>
          <p:nvPr/>
        </p:nvGraphicFramePr>
        <p:xfrm>
          <a:off x="1752600" y="1676400"/>
          <a:ext cx="1293813" cy="387350"/>
        </p:xfrm>
        <a:graphic>
          <a:graphicData uri="http://schemas.openxmlformats.org/presentationml/2006/ole">
            <mc:AlternateContent xmlns:mc="http://schemas.openxmlformats.org/markup-compatibility/2006">
              <mc:Choice xmlns:v="urn:schemas-microsoft-com:vml" Requires="v">
                <p:oleObj spid="_x0000_s63578" name="Equation" r:id="rId51" imgW="714353" imgH="209652" progId="Equation.3">
                  <p:embed/>
                </p:oleObj>
              </mc:Choice>
              <mc:Fallback>
                <p:oleObj name="Equation" r:id="rId51" imgW="714353" imgH="209652"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752600" y="1676400"/>
                        <a:ext cx="129381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82" name="Object 86"/>
          <p:cNvGraphicFramePr>
            <a:graphicFrameLocks noChangeAspect="1"/>
          </p:cNvGraphicFramePr>
          <p:nvPr/>
        </p:nvGraphicFramePr>
        <p:xfrm>
          <a:off x="3027363" y="1676400"/>
          <a:ext cx="1316037" cy="387350"/>
        </p:xfrm>
        <a:graphic>
          <a:graphicData uri="http://schemas.openxmlformats.org/presentationml/2006/ole">
            <mc:AlternateContent xmlns:mc="http://schemas.openxmlformats.org/markup-compatibility/2006">
              <mc:Choice xmlns:v="urn:schemas-microsoft-com:vml" Requires="v">
                <p:oleObj spid="_x0000_s63579" name="Equation" r:id="rId53" imgW="723767" imgH="209652" progId="Equation.3">
                  <p:embed/>
                </p:oleObj>
              </mc:Choice>
              <mc:Fallback>
                <p:oleObj name="Equation" r:id="rId53" imgW="723767" imgH="209652"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027363" y="1676400"/>
                        <a:ext cx="1316037"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83" name="Object 87"/>
          <p:cNvGraphicFramePr>
            <a:graphicFrameLocks noChangeAspect="1"/>
          </p:cNvGraphicFramePr>
          <p:nvPr/>
        </p:nvGraphicFramePr>
        <p:xfrm>
          <a:off x="1752600" y="2209800"/>
          <a:ext cx="1452563" cy="387350"/>
        </p:xfrm>
        <a:graphic>
          <a:graphicData uri="http://schemas.openxmlformats.org/presentationml/2006/ole">
            <mc:AlternateContent xmlns:mc="http://schemas.openxmlformats.org/markup-compatibility/2006">
              <mc:Choice xmlns:v="urn:schemas-microsoft-com:vml" Requires="v">
                <p:oleObj spid="_x0000_s63580" name="Equation" r:id="rId55" imgW="800211" imgH="209652" progId="Equation.3">
                  <p:embed/>
                </p:oleObj>
              </mc:Choice>
              <mc:Fallback>
                <p:oleObj name="Equation" r:id="rId55" imgW="800211" imgH="209652"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752600" y="2209800"/>
                        <a:ext cx="14525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84" name="Text Box 88"/>
          <p:cNvSpPr txBox="1">
            <a:spLocks noChangeArrowheads="1"/>
          </p:cNvSpPr>
          <p:nvPr/>
        </p:nvSpPr>
        <p:spPr bwMode="auto">
          <a:xfrm>
            <a:off x="533400" y="1143000"/>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kumimoji="1" lang="zh-CN" altLang="en-US" sz="2800" b="1">
                <a:solidFill>
                  <a:prstClr val="black"/>
                </a:solidFill>
                <a:latin typeface="Times New Roman" pitchFamily="18" charset="0"/>
                <a:ea typeface="楷体_GB2312" pitchFamily="49" charset="-122"/>
              </a:rPr>
              <a:t>总功</a:t>
            </a:r>
          </a:p>
        </p:txBody>
      </p:sp>
      <p:sp>
        <p:nvSpPr>
          <p:cNvPr id="106585" name="Text Box 89"/>
          <p:cNvSpPr txBox="1">
            <a:spLocks noChangeArrowheads="1"/>
          </p:cNvSpPr>
          <p:nvPr/>
        </p:nvSpPr>
        <p:spPr bwMode="auto">
          <a:xfrm>
            <a:off x="609600" y="25781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algn="ctr" fontAlgn="base">
              <a:spcBef>
                <a:spcPct val="50000"/>
              </a:spcBef>
              <a:spcAft>
                <a:spcPct val="0"/>
              </a:spcAft>
            </a:pPr>
            <a:r>
              <a:rPr kumimoji="1" lang="zh-CN" altLang="en-US" sz="2800" b="1">
                <a:solidFill>
                  <a:prstClr val="black"/>
                </a:solidFill>
                <a:latin typeface="Times New Roman" pitchFamily="18" charset="0"/>
                <a:ea typeface="楷体_GB2312" pitchFamily="49" charset="-122"/>
              </a:rPr>
              <a:t>机械能增量</a:t>
            </a:r>
          </a:p>
        </p:txBody>
      </p:sp>
      <p:graphicFrame>
        <p:nvGraphicFramePr>
          <p:cNvPr id="106586" name="Object 90"/>
          <p:cNvGraphicFramePr>
            <a:graphicFrameLocks noChangeAspect="1"/>
          </p:cNvGraphicFramePr>
          <p:nvPr/>
        </p:nvGraphicFramePr>
        <p:xfrm>
          <a:off x="762000" y="3187700"/>
          <a:ext cx="1565275" cy="387350"/>
        </p:xfrm>
        <a:graphic>
          <a:graphicData uri="http://schemas.openxmlformats.org/presentationml/2006/ole">
            <mc:AlternateContent xmlns:mc="http://schemas.openxmlformats.org/markup-compatibility/2006">
              <mc:Choice xmlns:v="urn:schemas-microsoft-com:vml" Requires="v">
                <p:oleObj spid="_x0000_s63581" name="Equation" r:id="rId57" imgW="866864" imgH="209652" progId="Equation.3">
                  <p:embed/>
                </p:oleObj>
              </mc:Choice>
              <mc:Fallback>
                <p:oleObj name="Equation" r:id="rId57" imgW="866864" imgH="209652" progId="Equation.3">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762000" y="3187700"/>
                        <a:ext cx="1565275"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87" name="Object 91"/>
          <p:cNvGraphicFramePr>
            <a:graphicFrameLocks noChangeAspect="1"/>
          </p:cNvGraphicFramePr>
          <p:nvPr/>
        </p:nvGraphicFramePr>
        <p:xfrm>
          <a:off x="685800" y="3568700"/>
          <a:ext cx="4130675" cy="774700"/>
        </p:xfrm>
        <a:graphic>
          <a:graphicData uri="http://schemas.openxmlformats.org/presentationml/2006/ole">
            <mc:AlternateContent xmlns:mc="http://schemas.openxmlformats.org/markup-compatibility/2006">
              <mc:Choice xmlns:v="urn:schemas-microsoft-com:vml" Requires="v">
                <p:oleObj spid="_x0000_s63582" name="Equation" r:id="rId59" imgW="2304984" imgH="418927" progId="Equation.3">
                  <p:embed/>
                </p:oleObj>
              </mc:Choice>
              <mc:Fallback>
                <p:oleObj name="Equation" r:id="rId59" imgW="2304984" imgH="418927" progId="Equation.3">
                  <p:embed/>
                  <p:pic>
                    <p:nvPicPr>
                      <p:cNvPr id="0" name=""/>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685800" y="3568700"/>
                        <a:ext cx="4130675"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88" name="Text Box 92"/>
          <p:cNvSpPr txBox="1">
            <a:spLocks noChangeArrowheads="1"/>
          </p:cNvSpPr>
          <p:nvPr/>
        </p:nvSpPr>
        <p:spPr bwMode="auto">
          <a:xfrm>
            <a:off x="457200" y="43434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algn="ctr" fontAlgn="base">
              <a:spcBef>
                <a:spcPct val="50000"/>
              </a:spcBef>
              <a:spcAft>
                <a:spcPct val="0"/>
              </a:spcAft>
            </a:pPr>
            <a:r>
              <a:rPr kumimoji="1" lang="zh-CN" altLang="en-US" sz="2800" b="1">
                <a:solidFill>
                  <a:prstClr val="black"/>
                </a:solidFill>
                <a:latin typeface="Times New Roman" pitchFamily="18" charset="0"/>
                <a:ea typeface="楷体_GB2312" pitchFamily="49" charset="-122"/>
              </a:rPr>
              <a:t>由功能原理</a:t>
            </a:r>
          </a:p>
        </p:txBody>
      </p:sp>
      <p:graphicFrame>
        <p:nvGraphicFramePr>
          <p:cNvPr id="106589" name="Object 93"/>
          <p:cNvGraphicFramePr>
            <a:graphicFrameLocks noChangeAspect="1"/>
          </p:cNvGraphicFramePr>
          <p:nvPr/>
        </p:nvGraphicFramePr>
        <p:xfrm>
          <a:off x="609600" y="4876800"/>
          <a:ext cx="3925888" cy="774700"/>
        </p:xfrm>
        <a:graphic>
          <a:graphicData uri="http://schemas.openxmlformats.org/presentationml/2006/ole">
            <mc:AlternateContent xmlns:mc="http://schemas.openxmlformats.org/markup-compatibility/2006">
              <mc:Choice xmlns:v="urn:schemas-microsoft-com:vml" Requires="v">
                <p:oleObj spid="_x0000_s63583" name="Equation" r:id="rId61" imgW="2190883" imgH="418927" progId="Equation.3">
                  <p:embed/>
                </p:oleObj>
              </mc:Choice>
              <mc:Fallback>
                <p:oleObj name="Equation" r:id="rId61" imgW="2190883" imgH="418927" progId="Equation.3">
                  <p:embed/>
                  <p:pic>
                    <p:nvPicPr>
                      <p:cNvPr id="0" name=""/>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09600" y="4876800"/>
                        <a:ext cx="3925888"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90" name="Object 94"/>
          <p:cNvGraphicFramePr>
            <a:graphicFrameLocks noChangeAspect="1"/>
          </p:cNvGraphicFramePr>
          <p:nvPr/>
        </p:nvGraphicFramePr>
        <p:xfrm>
          <a:off x="2667000" y="4419600"/>
          <a:ext cx="1452563" cy="387350"/>
        </p:xfrm>
        <a:graphic>
          <a:graphicData uri="http://schemas.openxmlformats.org/presentationml/2006/ole">
            <mc:AlternateContent xmlns:mc="http://schemas.openxmlformats.org/markup-compatibility/2006">
              <mc:Choice xmlns:v="urn:schemas-microsoft-com:vml" Requires="v">
                <p:oleObj spid="_x0000_s63584" name="Equation" r:id="rId63" imgW="800211" imgH="209652" progId="Equation.3">
                  <p:embed/>
                </p:oleObj>
              </mc:Choice>
              <mc:Fallback>
                <p:oleObj name="Equation" r:id="rId63" imgW="800211" imgH="209652" progId="Equation.3">
                  <p:embed/>
                  <p:pic>
                    <p:nvPicPr>
                      <p:cNvPr id="0" name=""/>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667000" y="4419600"/>
                        <a:ext cx="14525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91" name="Object 95"/>
          <p:cNvGraphicFramePr>
            <a:graphicFrameLocks noChangeAspect="1"/>
          </p:cNvGraphicFramePr>
          <p:nvPr/>
        </p:nvGraphicFramePr>
        <p:xfrm>
          <a:off x="4572000" y="228600"/>
          <a:ext cx="1338263" cy="387350"/>
        </p:xfrm>
        <a:graphic>
          <a:graphicData uri="http://schemas.openxmlformats.org/presentationml/2006/ole">
            <mc:AlternateContent xmlns:mc="http://schemas.openxmlformats.org/markup-compatibility/2006">
              <mc:Choice xmlns:v="urn:schemas-microsoft-com:vml" Requires="v">
                <p:oleObj spid="_x0000_s63585" name="Equation" r:id="rId65" imgW="742972" imgH="209652" progId="Equation.3">
                  <p:embed/>
                </p:oleObj>
              </mc:Choice>
              <mc:Fallback>
                <p:oleObj name="Equation" r:id="rId65" imgW="742972" imgH="209652" progId="Equation.3">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572000" y="228600"/>
                        <a:ext cx="1338263"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26077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6577"/>
                                        </p:tgtEl>
                                        <p:attrNameLst>
                                          <p:attrName>style.visibility</p:attrName>
                                        </p:attrNameLst>
                                      </p:cBhvr>
                                      <p:to>
                                        <p:strVal val="visible"/>
                                      </p:to>
                                    </p:set>
                                    <p:animEffect transition="in" filter="wipe(left)">
                                      <p:cBhvr>
                                        <p:cTn id="7" dur="500"/>
                                        <p:tgtEl>
                                          <p:spTgt spid="1065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6578"/>
                                        </p:tgtEl>
                                        <p:attrNameLst>
                                          <p:attrName>style.visibility</p:attrName>
                                        </p:attrNameLst>
                                      </p:cBhvr>
                                      <p:to>
                                        <p:strVal val="visible"/>
                                      </p:to>
                                    </p:set>
                                    <p:animEffect transition="in" filter="wipe(left)">
                                      <p:cBhvr>
                                        <p:cTn id="12" dur="500"/>
                                        <p:tgtEl>
                                          <p:spTgt spid="1065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6584"/>
                                        </p:tgtEl>
                                        <p:attrNameLst>
                                          <p:attrName>style.visibility</p:attrName>
                                        </p:attrNameLst>
                                      </p:cBhvr>
                                      <p:to>
                                        <p:strVal val="visible"/>
                                      </p:to>
                                    </p:set>
                                    <p:animEffect transition="in" filter="wipe(left)">
                                      <p:cBhvr>
                                        <p:cTn id="17" dur="500"/>
                                        <p:tgtEl>
                                          <p:spTgt spid="1065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6580"/>
                                        </p:tgtEl>
                                        <p:attrNameLst>
                                          <p:attrName>style.visibility</p:attrName>
                                        </p:attrNameLst>
                                      </p:cBhvr>
                                      <p:to>
                                        <p:strVal val="visible"/>
                                      </p:to>
                                    </p:set>
                                    <p:animEffect transition="in" filter="wipe(left)">
                                      <p:cBhvr>
                                        <p:cTn id="22" dur="500"/>
                                        <p:tgtEl>
                                          <p:spTgt spid="1065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06579"/>
                                        </p:tgtEl>
                                        <p:attrNameLst>
                                          <p:attrName>style.visibility</p:attrName>
                                        </p:attrNameLst>
                                      </p:cBhvr>
                                      <p:to>
                                        <p:strVal val="visible"/>
                                      </p:to>
                                    </p:set>
                                    <p:animEffect transition="in" filter="wipe(left)">
                                      <p:cBhvr>
                                        <p:cTn id="27" dur="500"/>
                                        <p:tgtEl>
                                          <p:spTgt spid="1065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6581"/>
                                        </p:tgtEl>
                                        <p:attrNameLst>
                                          <p:attrName>style.visibility</p:attrName>
                                        </p:attrNameLst>
                                      </p:cBhvr>
                                      <p:to>
                                        <p:strVal val="visible"/>
                                      </p:to>
                                    </p:set>
                                    <p:animEffect transition="in" filter="wipe(left)">
                                      <p:cBhvr>
                                        <p:cTn id="32" dur="500"/>
                                        <p:tgtEl>
                                          <p:spTgt spid="10658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6582"/>
                                        </p:tgtEl>
                                        <p:attrNameLst>
                                          <p:attrName>style.visibility</p:attrName>
                                        </p:attrNameLst>
                                      </p:cBhvr>
                                      <p:to>
                                        <p:strVal val="visible"/>
                                      </p:to>
                                    </p:set>
                                    <p:animEffect transition="in" filter="wipe(left)">
                                      <p:cBhvr>
                                        <p:cTn id="37" dur="500"/>
                                        <p:tgtEl>
                                          <p:spTgt spid="10658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06583"/>
                                        </p:tgtEl>
                                        <p:attrNameLst>
                                          <p:attrName>style.visibility</p:attrName>
                                        </p:attrNameLst>
                                      </p:cBhvr>
                                      <p:to>
                                        <p:strVal val="visible"/>
                                      </p:to>
                                    </p:set>
                                    <p:animEffect transition="in" filter="wipe(left)">
                                      <p:cBhvr>
                                        <p:cTn id="42" dur="500"/>
                                        <p:tgtEl>
                                          <p:spTgt spid="10658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6585"/>
                                        </p:tgtEl>
                                        <p:attrNameLst>
                                          <p:attrName>style.visibility</p:attrName>
                                        </p:attrNameLst>
                                      </p:cBhvr>
                                      <p:to>
                                        <p:strVal val="visible"/>
                                      </p:to>
                                    </p:set>
                                    <p:animEffect transition="in" filter="wipe(left)">
                                      <p:cBhvr>
                                        <p:cTn id="47" dur="500"/>
                                        <p:tgtEl>
                                          <p:spTgt spid="10658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6586"/>
                                        </p:tgtEl>
                                        <p:attrNameLst>
                                          <p:attrName>style.visibility</p:attrName>
                                        </p:attrNameLst>
                                      </p:cBhvr>
                                      <p:to>
                                        <p:strVal val="visible"/>
                                      </p:to>
                                    </p:set>
                                    <p:animEffect transition="in" filter="wipe(left)">
                                      <p:cBhvr>
                                        <p:cTn id="52" dur="500"/>
                                        <p:tgtEl>
                                          <p:spTgt spid="10658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06587"/>
                                        </p:tgtEl>
                                        <p:attrNameLst>
                                          <p:attrName>style.visibility</p:attrName>
                                        </p:attrNameLst>
                                      </p:cBhvr>
                                      <p:to>
                                        <p:strVal val="visible"/>
                                      </p:to>
                                    </p:set>
                                    <p:animEffect transition="in" filter="wipe(left)">
                                      <p:cBhvr>
                                        <p:cTn id="57" dur="500"/>
                                        <p:tgtEl>
                                          <p:spTgt spid="10658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6588"/>
                                        </p:tgtEl>
                                        <p:attrNameLst>
                                          <p:attrName>style.visibility</p:attrName>
                                        </p:attrNameLst>
                                      </p:cBhvr>
                                      <p:to>
                                        <p:strVal val="visible"/>
                                      </p:to>
                                    </p:set>
                                    <p:animEffect transition="in" filter="wipe(left)">
                                      <p:cBhvr>
                                        <p:cTn id="62" dur="500"/>
                                        <p:tgtEl>
                                          <p:spTgt spid="10658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06590"/>
                                        </p:tgtEl>
                                        <p:attrNameLst>
                                          <p:attrName>style.visibility</p:attrName>
                                        </p:attrNameLst>
                                      </p:cBhvr>
                                      <p:to>
                                        <p:strVal val="visible"/>
                                      </p:to>
                                    </p:set>
                                    <p:animEffect transition="in" filter="wipe(left)">
                                      <p:cBhvr>
                                        <p:cTn id="67" dur="500"/>
                                        <p:tgtEl>
                                          <p:spTgt spid="10659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06589"/>
                                        </p:tgtEl>
                                        <p:attrNameLst>
                                          <p:attrName>style.visibility</p:attrName>
                                        </p:attrNameLst>
                                      </p:cBhvr>
                                      <p:to>
                                        <p:strVal val="visible"/>
                                      </p:to>
                                    </p:set>
                                    <p:animEffect transition="in" filter="wipe(left)">
                                      <p:cBhvr>
                                        <p:cTn id="72" dur="500"/>
                                        <p:tgtEl>
                                          <p:spTgt spid="10658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06591"/>
                                        </p:tgtEl>
                                        <p:attrNameLst>
                                          <p:attrName>style.visibility</p:attrName>
                                        </p:attrNameLst>
                                      </p:cBhvr>
                                      <p:to>
                                        <p:strVal val="visible"/>
                                      </p:to>
                                    </p:set>
                                    <p:animEffect transition="in" filter="dissolve">
                                      <p:cBhvr>
                                        <p:cTn id="77" dur="500"/>
                                        <p:tgtEl>
                                          <p:spTgt spid="106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84" grpId="0" autoUpdateAnimBg="0"/>
      <p:bldP spid="106585" grpId="0" autoUpdateAnimBg="0"/>
      <p:bldP spid="106588"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Text Box 4"/>
          <p:cNvSpPr txBox="1">
            <a:spLocks noChangeArrowheads="1"/>
          </p:cNvSpPr>
          <p:nvPr/>
        </p:nvSpPr>
        <p:spPr bwMode="auto">
          <a:xfrm>
            <a:off x="381000" y="1268413"/>
            <a:ext cx="2286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algn="ctr" fontAlgn="base">
              <a:spcBef>
                <a:spcPct val="50000"/>
              </a:spcBef>
              <a:spcAft>
                <a:spcPct val="0"/>
              </a:spcAft>
            </a:pPr>
            <a:r>
              <a:rPr kumimoji="1" lang="zh-CN" altLang="en-US" sz="2800" b="1">
                <a:solidFill>
                  <a:prstClr val="black"/>
                </a:solidFill>
                <a:latin typeface="Times New Roman" pitchFamily="18" charset="0"/>
                <a:ea typeface="楷体_GB2312" pitchFamily="49" charset="-122"/>
              </a:rPr>
              <a:t>由功能原理</a:t>
            </a:r>
          </a:p>
        </p:txBody>
      </p:sp>
      <p:graphicFrame>
        <p:nvGraphicFramePr>
          <p:cNvPr id="107525" name="Object 5"/>
          <p:cNvGraphicFramePr>
            <a:graphicFrameLocks noChangeAspect="1"/>
          </p:cNvGraphicFramePr>
          <p:nvPr/>
        </p:nvGraphicFramePr>
        <p:xfrm>
          <a:off x="2989263" y="1123950"/>
          <a:ext cx="5129212" cy="774700"/>
        </p:xfrm>
        <a:graphic>
          <a:graphicData uri="http://schemas.openxmlformats.org/presentationml/2006/ole">
            <mc:AlternateContent xmlns:mc="http://schemas.openxmlformats.org/markup-compatibility/2006">
              <mc:Choice xmlns:v="urn:schemas-microsoft-com:vml" Requires="v">
                <p:oleObj spid="_x0000_s64526" name="公式" r:id="rId3" imgW="2857411" imgH="418927" progId="Equation.3">
                  <p:embed/>
                </p:oleObj>
              </mc:Choice>
              <mc:Fallback>
                <p:oleObj name="公式" r:id="rId3" imgW="2857411" imgH="41892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23950"/>
                        <a:ext cx="5129212"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26" name="Object 6"/>
          <p:cNvGraphicFramePr>
            <a:graphicFrameLocks noChangeAspect="1"/>
          </p:cNvGraphicFramePr>
          <p:nvPr/>
        </p:nvGraphicFramePr>
        <p:xfrm>
          <a:off x="2947988" y="1916113"/>
          <a:ext cx="5127625" cy="773112"/>
        </p:xfrm>
        <a:graphic>
          <a:graphicData uri="http://schemas.openxmlformats.org/presentationml/2006/ole">
            <mc:AlternateContent xmlns:mc="http://schemas.openxmlformats.org/markup-compatibility/2006">
              <mc:Choice xmlns:v="urn:schemas-microsoft-com:vml" Requires="v">
                <p:oleObj spid="_x0000_s64527" name="公式" r:id="rId5" imgW="2857411" imgH="418927" progId="Equation.3">
                  <p:embed/>
                </p:oleObj>
              </mc:Choice>
              <mc:Fallback>
                <p:oleObj name="公式" r:id="rId5" imgW="2857411" imgH="41892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7988" y="1916113"/>
                        <a:ext cx="5127625" cy="773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7" name="Text Box 7"/>
          <p:cNvSpPr txBox="1">
            <a:spLocks noChangeArrowheads="1"/>
          </p:cNvSpPr>
          <p:nvPr/>
        </p:nvSpPr>
        <p:spPr bwMode="auto">
          <a:xfrm>
            <a:off x="685800" y="20447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kumimoji="1" lang="zh-CN" altLang="en-US" sz="2800" b="1">
                <a:solidFill>
                  <a:prstClr val="black"/>
                </a:solidFill>
                <a:latin typeface="Times New Roman" pitchFamily="18" charset="0"/>
                <a:ea typeface="楷体_GB2312" pitchFamily="49" charset="-122"/>
              </a:rPr>
              <a:t>移项后得</a:t>
            </a:r>
          </a:p>
        </p:txBody>
      </p:sp>
      <p:sp>
        <p:nvSpPr>
          <p:cNvPr id="107528" name="Text Box 8"/>
          <p:cNvSpPr txBox="1">
            <a:spLocks noChangeArrowheads="1"/>
          </p:cNvSpPr>
          <p:nvPr/>
        </p:nvSpPr>
        <p:spPr bwMode="auto">
          <a:xfrm>
            <a:off x="533400" y="2924175"/>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kumimoji="1" lang="zh-CN" altLang="en-US" sz="2800" b="1">
                <a:solidFill>
                  <a:prstClr val="black"/>
                </a:solidFill>
                <a:latin typeface="Times New Roman" pitchFamily="18" charset="0"/>
                <a:ea typeface="楷体_GB2312" pitchFamily="49" charset="-122"/>
              </a:rPr>
              <a:t>两边除以</a:t>
            </a:r>
            <a:r>
              <a:rPr kumimoji="1" lang="en-US" altLang="zh-CN" sz="2800" b="1">
                <a:solidFill>
                  <a:prstClr val="black"/>
                </a:solidFill>
                <a:latin typeface="Times New Roman" pitchFamily="18" charset="0"/>
                <a:ea typeface="楷体_GB2312" pitchFamily="49" charset="-122"/>
              </a:rPr>
              <a:t>V</a:t>
            </a:r>
            <a:r>
              <a:rPr kumimoji="1" lang="zh-CN" altLang="en-US" sz="2800" b="1">
                <a:solidFill>
                  <a:prstClr val="black"/>
                </a:solidFill>
                <a:latin typeface="Times New Roman" pitchFamily="18" charset="0"/>
                <a:ea typeface="楷体_GB2312" pitchFamily="49" charset="-122"/>
              </a:rPr>
              <a:t>得</a:t>
            </a:r>
          </a:p>
        </p:txBody>
      </p:sp>
      <p:graphicFrame>
        <p:nvGraphicFramePr>
          <p:cNvPr id="107529" name="Object 9"/>
          <p:cNvGraphicFramePr>
            <a:graphicFrameLocks noChangeAspect="1"/>
          </p:cNvGraphicFramePr>
          <p:nvPr/>
        </p:nvGraphicFramePr>
        <p:xfrm>
          <a:off x="2971800" y="2779713"/>
          <a:ext cx="4787900" cy="773112"/>
        </p:xfrm>
        <a:graphic>
          <a:graphicData uri="http://schemas.openxmlformats.org/presentationml/2006/ole">
            <mc:AlternateContent xmlns:mc="http://schemas.openxmlformats.org/markup-compatibility/2006">
              <mc:Choice xmlns:v="urn:schemas-microsoft-com:vml" Requires="v">
                <p:oleObj spid="_x0000_s64528" name="Equation" r:id="rId7" imgW="2666867" imgH="418927" progId="Equation.3">
                  <p:embed/>
                </p:oleObj>
              </mc:Choice>
              <mc:Fallback>
                <p:oleObj name="Equation" r:id="rId7" imgW="2666867" imgH="41892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2779713"/>
                        <a:ext cx="4787900" cy="773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0" name="Object 10"/>
          <p:cNvGraphicFramePr>
            <a:graphicFrameLocks noChangeAspect="1"/>
          </p:cNvGraphicFramePr>
          <p:nvPr/>
        </p:nvGraphicFramePr>
        <p:xfrm>
          <a:off x="3810000" y="3962400"/>
          <a:ext cx="2978150" cy="804863"/>
        </p:xfrm>
        <a:graphic>
          <a:graphicData uri="http://schemas.openxmlformats.org/presentationml/2006/ole">
            <mc:AlternateContent xmlns:mc="http://schemas.openxmlformats.org/markup-compatibility/2006">
              <mc:Choice xmlns:v="urn:schemas-microsoft-com:vml" Requires="v">
                <p:oleObj spid="_x0000_s64529" name="公式" r:id="rId9" imgW="1447911" imgH="380843" progId="Equation.3">
                  <p:embed/>
                </p:oleObj>
              </mc:Choice>
              <mc:Fallback>
                <p:oleObj name="公式" r:id="rId9" imgW="1447911" imgH="38084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3962400"/>
                        <a:ext cx="2978150"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31" name="Rectangle 11"/>
          <p:cNvSpPr>
            <a:spLocks noChangeArrowheads="1"/>
          </p:cNvSpPr>
          <p:nvPr/>
        </p:nvSpPr>
        <p:spPr bwMode="auto">
          <a:xfrm>
            <a:off x="685800" y="4114800"/>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kumimoji="1" lang="zh-CN" altLang="en-US" sz="2800" b="1">
                <a:solidFill>
                  <a:srgbClr val="FF6600"/>
                </a:solidFill>
                <a:latin typeface="楷体_GB2312" pitchFamily="49" charset="-122"/>
                <a:ea typeface="楷体_GB2312" pitchFamily="49" charset="-122"/>
              </a:rPr>
              <a:t>伯努利方程</a:t>
            </a:r>
          </a:p>
        </p:txBody>
      </p:sp>
      <p:graphicFrame>
        <p:nvGraphicFramePr>
          <p:cNvPr id="107532" name="Object 12"/>
          <p:cNvGraphicFramePr>
            <a:graphicFrameLocks noChangeAspect="1"/>
          </p:cNvGraphicFramePr>
          <p:nvPr/>
        </p:nvGraphicFramePr>
        <p:xfrm>
          <a:off x="5181600" y="5105400"/>
          <a:ext cx="1685925" cy="439738"/>
        </p:xfrm>
        <a:graphic>
          <a:graphicData uri="http://schemas.openxmlformats.org/presentationml/2006/ole">
            <mc:AlternateContent xmlns:mc="http://schemas.openxmlformats.org/markup-compatibility/2006">
              <mc:Choice xmlns:v="urn:schemas-microsoft-com:vml" Requires="v">
                <p:oleObj spid="_x0000_s64530" name="Equation" r:id="rId11" imgW="819039" imgH="209652" progId="Equation.3">
                  <p:embed/>
                </p:oleObj>
              </mc:Choice>
              <mc:Fallback>
                <p:oleObj name="Equation" r:id="rId11" imgW="819039" imgH="20965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1600" y="5105400"/>
                        <a:ext cx="1685925"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3" name="Object 13"/>
          <p:cNvGraphicFramePr>
            <a:graphicFrameLocks noChangeAspect="1"/>
          </p:cNvGraphicFramePr>
          <p:nvPr/>
        </p:nvGraphicFramePr>
        <p:xfrm>
          <a:off x="2819400" y="4953000"/>
          <a:ext cx="1892300" cy="804863"/>
        </p:xfrm>
        <a:graphic>
          <a:graphicData uri="http://schemas.openxmlformats.org/presentationml/2006/ole">
            <mc:AlternateContent xmlns:mc="http://schemas.openxmlformats.org/markup-compatibility/2006">
              <mc:Choice xmlns:v="urn:schemas-microsoft-com:vml" Requires="v">
                <p:oleObj spid="_x0000_s64531" name="Equation" r:id="rId13" imgW="914311" imgH="380843" progId="Equation.3">
                  <p:embed/>
                </p:oleObj>
              </mc:Choice>
              <mc:Fallback>
                <p:oleObj name="Equation" r:id="rId13" imgW="914311" imgH="380843"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19400" y="4953000"/>
                        <a:ext cx="1892300" cy="8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4867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24"/>
                                        </p:tgtEl>
                                        <p:attrNameLst>
                                          <p:attrName>style.visibility</p:attrName>
                                        </p:attrNameLst>
                                      </p:cBhvr>
                                      <p:to>
                                        <p:strVal val="visible"/>
                                      </p:to>
                                    </p:set>
                                    <p:animEffect transition="in" filter="wipe(left)">
                                      <p:cBhvr>
                                        <p:cTn id="7" dur="500"/>
                                        <p:tgtEl>
                                          <p:spTgt spid="1075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7525"/>
                                        </p:tgtEl>
                                        <p:attrNameLst>
                                          <p:attrName>style.visibility</p:attrName>
                                        </p:attrNameLst>
                                      </p:cBhvr>
                                      <p:to>
                                        <p:strVal val="visible"/>
                                      </p:to>
                                    </p:set>
                                    <p:animEffect transition="in" filter="wipe(left)">
                                      <p:cBhvr>
                                        <p:cTn id="12" dur="500"/>
                                        <p:tgtEl>
                                          <p:spTgt spid="1075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7527"/>
                                        </p:tgtEl>
                                        <p:attrNameLst>
                                          <p:attrName>style.visibility</p:attrName>
                                        </p:attrNameLst>
                                      </p:cBhvr>
                                      <p:to>
                                        <p:strVal val="visible"/>
                                      </p:to>
                                    </p:set>
                                    <p:animEffect transition="in" filter="wipe(left)">
                                      <p:cBhvr>
                                        <p:cTn id="17" dur="500"/>
                                        <p:tgtEl>
                                          <p:spTgt spid="1075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7526"/>
                                        </p:tgtEl>
                                        <p:attrNameLst>
                                          <p:attrName>style.visibility</p:attrName>
                                        </p:attrNameLst>
                                      </p:cBhvr>
                                      <p:to>
                                        <p:strVal val="visible"/>
                                      </p:to>
                                    </p:set>
                                    <p:animEffect transition="in" filter="wipe(left)">
                                      <p:cBhvr>
                                        <p:cTn id="22" dur="500"/>
                                        <p:tgtEl>
                                          <p:spTgt spid="1075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7528"/>
                                        </p:tgtEl>
                                        <p:attrNameLst>
                                          <p:attrName>style.visibility</p:attrName>
                                        </p:attrNameLst>
                                      </p:cBhvr>
                                      <p:to>
                                        <p:strVal val="visible"/>
                                      </p:to>
                                    </p:set>
                                    <p:animEffect transition="in" filter="wipe(left)">
                                      <p:cBhvr>
                                        <p:cTn id="27" dur="500"/>
                                        <p:tgtEl>
                                          <p:spTgt spid="1075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07529"/>
                                        </p:tgtEl>
                                        <p:attrNameLst>
                                          <p:attrName>style.visibility</p:attrName>
                                        </p:attrNameLst>
                                      </p:cBhvr>
                                      <p:to>
                                        <p:strVal val="visible"/>
                                      </p:to>
                                    </p:set>
                                    <p:animEffect transition="in" filter="wipe(left)">
                                      <p:cBhvr>
                                        <p:cTn id="32" dur="500"/>
                                        <p:tgtEl>
                                          <p:spTgt spid="1075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07530"/>
                                        </p:tgtEl>
                                        <p:attrNameLst>
                                          <p:attrName>style.visibility</p:attrName>
                                        </p:attrNameLst>
                                      </p:cBhvr>
                                      <p:to>
                                        <p:strVal val="visible"/>
                                      </p:to>
                                    </p:set>
                                    <p:animEffect transition="in" filter="wipe(left)">
                                      <p:cBhvr>
                                        <p:cTn id="37" dur="500"/>
                                        <p:tgtEl>
                                          <p:spTgt spid="10753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7531"/>
                                        </p:tgtEl>
                                        <p:attrNameLst>
                                          <p:attrName>style.visibility</p:attrName>
                                        </p:attrNameLst>
                                      </p:cBhvr>
                                      <p:to>
                                        <p:strVal val="visible"/>
                                      </p:to>
                                    </p:set>
                                    <p:animEffect transition="in" filter="wipe(left)">
                                      <p:cBhvr>
                                        <p:cTn id="42" dur="500"/>
                                        <p:tgtEl>
                                          <p:spTgt spid="10753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7533"/>
                                        </p:tgtEl>
                                        <p:attrNameLst>
                                          <p:attrName>style.visibility</p:attrName>
                                        </p:attrNameLst>
                                      </p:cBhvr>
                                      <p:to>
                                        <p:strVal val="visible"/>
                                      </p:to>
                                    </p:set>
                                    <p:animEffect transition="in" filter="wipe(left)">
                                      <p:cBhvr>
                                        <p:cTn id="47" dur="500"/>
                                        <p:tgtEl>
                                          <p:spTgt spid="10753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7532"/>
                                        </p:tgtEl>
                                        <p:attrNameLst>
                                          <p:attrName>style.visibility</p:attrName>
                                        </p:attrNameLst>
                                      </p:cBhvr>
                                      <p:to>
                                        <p:strVal val="visible"/>
                                      </p:to>
                                    </p:set>
                                    <p:animEffect transition="in" filter="wipe(left)">
                                      <p:cBhvr>
                                        <p:cTn id="52" dur="500"/>
                                        <p:tgtEl>
                                          <p:spTgt spid="107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4" grpId="0" autoUpdateAnimBg="0"/>
      <p:bldP spid="107527" grpId="0" autoUpdateAnimBg="0"/>
      <p:bldP spid="107528" grpId="0" autoUpdateAnimBg="0"/>
      <p:bldP spid="107531"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323850" y="765175"/>
            <a:ext cx="3524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800" b="1">
                <a:solidFill>
                  <a:srgbClr val="00B050"/>
                </a:solidFill>
                <a:latin typeface="Times New Roman" pitchFamily="18" charset="0"/>
                <a:ea typeface="楷体_GB2312" pitchFamily="49" charset="-122"/>
              </a:rPr>
              <a:t>压强</a:t>
            </a:r>
            <a:r>
              <a:rPr lang="zh-CN" altLang="en-US" sz="2800" b="1">
                <a:solidFill>
                  <a:srgbClr val="00B050"/>
                </a:solidFill>
                <a:latin typeface="Times New Roman" pitchFamily="18" charset="0"/>
                <a:ea typeface="楷体_GB2312" pitchFamily="49" charset="-122"/>
              </a:rPr>
              <a:t>与高度</a:t>
            </a:r>
            <a:r>
              <a:rPr lang="zh-CN" altLang="zh-CN" sz="2800" b="1">
                <a:solidFill>
                  <a:srgbClr val="00B050"/>
                </a:solidFill>
                <a:latin typeface="Times New Roman" pitchFamily="18" charset="0"/>
                <a:ea typeface="楷体_GB2312" pitchFamily="49" charset="-122"/>
              </a:rPr>
              <a:t>的关系</a:t>
            </a:r>
          </a:p>
        </p:txBody>
      </p:sp>
      <p:sp>
        <p:nvSpPr>
          <p:cNvPr id="21507" name="Rectangle 7"/>
          <p:cNvSpPr>
            <a:spLocks noChangeArrowheads="1"/>
          </p:cNvSpPr>
          <p:nvPr/>
        </p:nvSpPr>
        <p:spPr bwMode="auto">
          <a:xfrm>
            <a:off x="179388" y="1341438"/>
            <a:ext cx="41497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prstClr val="black"/>
                </a:solidFill>
                <a:latin typeface="Times New Roman" pitchFamily="18" charset="0"/>
                <a:ea typeface="楷体_GB2312" pitchFamily="49" charset="-122"/>
              </a:rPr>
              <a:t>当液体静止、流速不变或很小时</a:t>
            </a:r>
            <a:endParaRPr lang="zh-CN" altLang="zh-CN" sz="2800" b="1">
              <a:solidFill>
                <a:prstClr val="black"/>
              </a:solidFill>
              <a:latin typeface="Times New Roman" pitchFamily="18" charset="0"/>
              <a:ea typeface="楷体_GB2312" pitchFamily="49" charset="-122"/>
            </a:endParaRPr>
          </a:p>
        </p:txBody>
      </p:sp>
      <p:sp>
        <p:nvSpPr>
          <p:cNvPr id="21508" name="Rectangle 20"/>
          <p:cNvSpPr>
            <a:spLocks noChangeArrowheads="1"/>
          </p:cNvSpPr>
          <p:nvPr/>
        </p:nvSpPr>
        <p:spPr bwMode="auto">
          <a:xfrm>
            <a:off x="107950" y="2924175"/>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prstClr val="black"/>
                </a:solidFill>
                <a:latin typeface="楷体_GB2312" pitchFamily="49" charset="-122"/>
                <a:ea typeface="楷体_GB2312" pitchFamily="49" charset="-122"/>
              </a:rPr>
              <a:t>血液密度为</a:t>
            </a:r>
            <a:endParaRPr lang="zh-CN" altLang="zh-CN" sz="2800" b="1">
              <a:solidFill>
                <a:prstClr val="black"/>
              </a:solidFill>
              <a:latin typeface="楷体_GB2312" pitchFamily="49" charset="-122"/>
              <a:ea typeface="楷体_GB2312" pitchFamily="49" charset="-122"/>
            </a:endParaRPr>
          </a:p>
        </p:txBody>
      </p:sp>
      <p:sp>
        <p:nvSpPr>
          <p:cNvPr id="21509" name="Rectangle 25"/>
          <p:cNvSpPr>
            <a:spLocks noChangeArrowheads="1"/>
          </p:cNvSpPr>
          <p:nvPr/>
        </p:nvSpPr>
        <p:spPr bwMode="auto">
          <a:xfrm>
            <a:off x="415925" y="3846513"/>
            <a:ext cx="2963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prstClr val="black"/>
                </a:solidFill>
                <a:latin typeface="Times New Roman" pitchFamily="18" charset="0"/>
                <a:ea typeface="楷体_GB2312" pitchFamily="49" charset="-122"/>
              </a:rPr>
              <a:t>直立时，心脏处</a:t>
            </a:r>
            <a:endParaRPr lang="zh-CN" altLang="zh-CN" sz="2800" b="1">
              <a:solidFill>
                <a:prstClr val="black"/>
              </a:solidFill>
              <a:latin typeface="Times New Roman" pitchFamily="18" charset="0"/>
              <a:ea typeface="楷体_GB2312" pitchFamily="49" charset="-122"/>
            </a:endParaRPr>
          </a:p>
        </p:txBody>
      </p:sp>
      <p:sp>
        <p:nvSpPr>
          <p:cNvPr id="21510" name="Rectangle 29"/>
          <p:cNvSpPr>
            <a:spLocks noChangeArrowheads="1"/>
          </p:cNvSpPr>
          <p:nvPr/>
        </p:nvSpPr>
        <p:spPr bwMode="auto">
          <a:xfrm>
            <a:off x="1547813" y="5629275"/>
            <a:ext cx="61166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en-US" sz="2800" b="1">
                <a:solidFill>
                  <a:srgbClr val="FF0000"/>
                </a:solidFill>
                <a:latin typeface="Times New Roman" pitchFamily="18" charset="0"/>
                <a:ea typeface="楷体_GB2312" pitchFamily="49" charset="-122"/>
              </a:rPr>
              <a:t>心脏为测量血压的标准位置</a:t>
            </a:r>
            <a:endParaRPr lang="zh-CN" altLang="zh-CN" sz="2800" b="1">
              <a:solidFill>
                <a:srgbClr val="FF0000"/>
              </a:solidFill>
              <a:latin typeface="Times New Roman" pitchFamily="18" charset="0"/>
              <a:ea typeface="楷体_GB2312" pitchFamily="49" charset="-122"/>
            </a:endParaRPr>
          </a:p>
        </p:txBody>
      </p:sp>
      <p:sp>
        <p:nvSpPr>
          <p:cNvPr id="21511" name="Rectangle 31"/>
          <p:cNvSpPr>
            <a:spLocks noChangeArrowheads="1"/>
          </p:cNvSpPr>
          <p:nvPr/>
        </p:nvSpPr>
        <p:spPr bwMode="auto">
          <a:xfrm>
            <a:off x="92075" y="4365625"/>
            <a:ext cx="32559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prstClr val="black"/>
                </a:solidFill>
                <a:latin typeface="Times New Roman" pitchFamily="18" charset="0"/>
                <a:ea typeface="楷体_GB2312" pitchFamily="49" charset="-122"/>
              </a:rPr>
              <a:t>头部距心脏约</a:t>
            </a:r>
            <a:r>
              <a:rPr lang="en-US" altLang="zh-CN" sz="2800" b="1">
                <a:solidFill>
                  <a:prstClr val="black"/>
                </a:solidFill>
                <a:latin typeface="Times New Roman" pitchFamily="18" charset="0"/>
                <a:ea typeface="楷体_GB2312" pitchFamily="49" charset="-122"/>
              </a:rPr>
              <a:t>57 cm</a:t>
            </a:r>
            <a:endParaRPr lang="zh-CN" altLang="zh-CN" sz="2800" b="1">
              <a:solidFill>
                <a:prstClr val="black"/>
              </a:solidFill>
              <a:latin typeface="Times New Roman" pitchFamily="18" charset="0"/>
              <a:ea typeface="楷体_GB2312" pitchFamily="49" charset="-122"/>
            </a:endParaRPr>
          </a:p>
        </p:txBody>
      </p:sp>
      <p:sp>
        <p:nvSpPr>
          <p:cNvPr id="21512" name="矩形 18"/>
          <p:cNvSpPr>
            <a:spLocks noChangeArrowheads="1"/>
          </p:cNvSpPr>
          <p:nvPr/>
        </p:nvSpPr>
        <p:spPr bwMode="auto">
          <a:xfrm>
            <a:off x="131763" y="25400"/>
            <a:ext cx="3792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srgbClr val="0000FF"/>
                </a:solidFill>
                <a:latin typeface="Times New Roman" pitchFamily="18" charset="0"/>
              </a:rPr>
              <a:t>二、伯努利方程的应用</a:t>
            </a:r>
          </a:p>
        </p:txBody>
      </p:sp>
      <p:pic>
        <p:nvPicPr>
          <p:cNvPr id="215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349500"/>
            <a:ext cx="32988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5" y="2979738"/>
            <a:ext cx="257968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414713"/>
            <a:ext cx="32559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3919538"/>
            <a:ext cx="14986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4941888"/>
            <a:ext cx="360838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Rectangle 31"/>
          <p:cNvSpPr>
            <a:spLocks noChangeArrowheads="1"/>
          </p:cNvSpPr>
          <p:nvPr/>
        </p:nvSpPr>
        <p:spPr bwMode="auto">
          <a:xfrm>
            <a:off x="5276850" y="4365625"/>
            <a:ext cx="34147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800" b="1">
                <a:solidFill>
                  <a:prstClr val="black"/>
                </a:solidFill>
                <a:latin typeface="Times New Roman" pitchFamily="18" charset="0"/>
                <a:ea typeface="楷体_GB2312" pitchFamily="49" charset="-122"/>
              </a:rPr>
              <a:t>足部距心脏约</a:t>
            </a:r>
            <a:r>
              <a:rPr lang="en-US" altLang="zh-CN" sz="2800" b="1">
                <a:solidFill>
                  <a:prstClr val="black"/>
                </a:solidFill>
                <a:latin typeface="Times New Roman" pitchFamily="18" charset="0"/>
                <a:ea typeface="楷体_GB2312" pitchFamily="49" charset="-122"/>
              </a:rPr>
              <a:t>114 cm</a:t>
            </a:r>
            <a:endParaRPr lang="zh-CN" altLang="zh-CN" sz="2800" b="1">
              <a:solidFill>
                <a:prstClr val="black"/>
              </a:solidFill>
              <a:latin typeface="Times New Roman" pitchFamily="18" charset="0"/>
              <a:ea typeface="楷体_GB2312" pitchFamily="49" charset="-122"/>
            </a:endParaRPr>
          </a:p>
        </p:txBody>
      </p:sp>
      <p:pic>
        <p:nvPicPr>
          <p:cNvPr id="215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375" y="5013325"/>
            <a:ext cx="39608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0" name="TextBox 1"/>
          <p:cNvSpPr txBox="1">
            <a:spLocks noChangeArrowheads="1"/>
          </p:cNvSpPr>
          <p:nvPr/>
        </p:nvSpPr>
        <p:spPr bwMode="auto">
          <a:xfrm>
            <a:off x="5580063" y="3573463"/>
            <a:ext cx="2659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lang="zh-CN" altLang="en-US" sz="2400" b="1">
                <a:solidFill>
                  <a:srgbClr val="C00000"/>
                </a:solidFill>
                <a:latin typeface="Times New Roman" pitchFamily="18" charset="0"/>
              </a:rPr>
              <a:t>体位对血压的影响</a:t>
            </a:r>
          </a:p>
        </p:txBody>
      </p:sp>
      <p:pic>
        <p:nvPicPr>
          <p:cNvPr id="2152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747713"/>
            <a:ext cx="42862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0064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628775"/>
            <a:ext cx="4752975"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
          <p:cNvSpPr txBox="1">
            <a:spLocks noChangeArrowheads="1"/>
          </p:cNvSpPr>
          <p:nvPr/>
        </p:nvSpPr>
        <p:spPr bwMode="auto">
          <a:xfrm>
            <a:off x="3203575" y="333375"/>
            <a:ext cx="3430588" cy="539750"/>
          </a:xfrm>
          <a:prstGeom prst="rect">
            <a:avLst/>
          </a:prstGeom>
          <a:noFill/>
          <a:ln>
            <a:noFill/>
          </a:ln>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fontAlgn="base" hangingPunct="1">
              <a:lnSpc>
                <a:spcPct val="120000"/>
              </a:lnSpc>
              <a:spcBef>
                <a:spcPct val="0"/>
              </a:spcBef>
              <a:spcAft>
                <a:spcPct val="0"/>
              </a:spcAft>
              <a:buFontTx/>
              <a:buNone/>
              <a:defRPr/>
            </a:pPr>
            <a:r>
              <a:rPr kumimoji="1" lang="zh-CN" altLang="en-US" sz="2800" b="1" dirty="0">
                <a:solidFill>
                  <a:srgbClr val="FF0000"/>
                </a:solidFill>
                <a:latin typeface="宋体"/>
                <a:ea typeface="宋体"/>
              </a:rPr>
              <a:t>血压在血管中的关系</a:t>
            </a:r>
          </a:p>
        </p:txBody>
      </p:sp>
      <p:sp>
        <p:nvSpPr>
          <p:cNvPr id="22532" name="Text Box 6"/>
          <p:cNvSpPr txBox="1">
            <a:spLocks noChangeArrowheads="1"/>
          </p:cNvSpPr>
          <p:nvPr/>
        </p:nvSpPr>
        <p:spPr bwMode="auto">
          <a:xfrm>
            <a:off x="1595438" y="5373688"/>
            <a:ext cx="636111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lnSpc>
                <a:spcPct val="120000"/>
              </a:lnSpc>
              <a:spcBef>
                <a:spcPct val="0"/>
              </a:spcBef>
              <a:spcAft>
                <a:spcPct val="0"/>
              </a:spcAft>
            </a:pPr>
            <a:r>
              <a:rPr kumimoji="1" lang="zh-CN" altLang="en-US" sz="2400" b="1">
                <a:solidFill>
                  <a:prstClr val="black"/>
                </a:solidFill>
                <a:latin typeface="Impact" pitchFamily="34" charset="0"/>
                <a:ea typeface="楷体_GB2312" pitchFamily="49" charset="-122"/>
              </a:rPr>
              <a:t>正常人收缩压在</a:t>
            </a:r>
            <a:r>
              <a:rPr kumimoji="1" lang="en-US" altLang="zh-CN" sz="2400" b="1">
                <a:solidFill>
                  <a:prstClr val="black"/>
                </a:solidFill>
                <a:latin typeface="Times New Roman" pitchFamily="18" charset="0"/>
                <a:ea typeface="楷体_GB2312" pitchFamily="49" charset="-122"/>
                <a:cs typeface="Times New Roman" pitchFamily="18" charset="0"/>
              </a:rPr>
              <a:t>100-200mm Hg</a:t>
            </a:r>
            <a:r>
              <a:rPr kumimoji="1" lang="zh-CN" altLang="en-US" sz="2400" b="1">
                <a:solidFill>
                  <a:prstClr val="black"/>
                </a:solidFill>
                <a:latin typeface="Impact" pitchFamily="34" charset="0"/>
                <a:ea typeface="楷体_GB2312" pitchFamily="49" charset="-122"/>
              </a:rPr>
              <a:t>即</a:t>
            </a:r>
            <a:r>
              <a:rPr kumimoji="1" lang="en-US" altLang="zh-CN" sz="2400" b="1">
                <a:solidFill>
                  <a:prstClr val="black"/>
                </a:solidFill>
                <a:latin typeface="Times New Roman" pitchFamily="18" charset="0"/>
                <a:ea typeface="楷体_GB2312" pitchFamily="49" charset="-122"/>
              </a:rPr>
              <a:t>13.3-16.0kPa</a:t>
            </a:r>
          </a:p>
          <a:p>
            <a:pPr fontAlgn="base">
              <a:lnSpc>
                <a:spcPct val="120000"/>
              </a:lnSpc>
              <a:spcBef>
                <a:spcPct val="0"/>
              </a:spcBef>
              <a:spcAft>
                <a:spcPct val="0"/>
              </a:spcAft>
            </a:pPr>
            <a:r>
              <a:rPr kumimoji="1" lang="en-US" altLang="zh-CN" sz="2400" b="1">
                <a:solidFill>
                  <a:prstClr val="black"/>
                </a:solidFill>
                <a:latin typeface="Impact" pitchFamily="34" charset="0"/>
                <a:ea typeface="楷体_GB2312" pitchFamily="49" charset="-122"/>
              </a:rPr>
              <a:t>                  </a:t>
            </a:r>
            <a:r>
              <a:rPr kumimoji="1" lang="zh-CN" altLang="en-US" sz="2400" b="1">
                <a:solidFill>
                  <a:prstClr val="black"/>
                </a:solidFill>
                <a:latin typeface="Impact" pitchFamily="34" charset="0"/>
                <a:ea typeface="楷体_GB2312" pitchFamily="49" charset="-122"/>
              </a:rPr>
              <a:t>舒张压在</a:t>
            </a:r>
            <a:r>
              <a:rPr kumimoji="1" lang="en-US" altLang="zh-CN" sz="2400" b="1">
                <a:solidFill>
                  <a:prstClr val="black"/>
                </a:solidFill>
                <a:latin typeface="Times New Roman" pitchFamily="18" charset="0"/>
                <a:ea typeface="楷体_GB2312" pitchFamily="49" charset="-122"/>
              </a:rPr>
              <a:t>60-80mmHg </a:t>
            </a:r>
            <a:r>
              <a:rPr kumimoji="1" lang="zh-CN" altLang="en-US" sz="2400" b="1">
                <a:solidFill>
                  <a:prstClr val="black"/>
                </a:solidFill>
                <a:latin typeface="Impact" pitchFamily="34" charset="0"/>
                <a:ea typeface="楷体_GB2312" pitchFamily="49" charset="-122"/>
              </a:rPr>
              <a:t>即</a:t>
            </a:r>
            <a:r>
              <a:rPr kumimoji="1" lang="en-US" altLang="zh-CN" sz="2400" b="1">
                <a:solidFill>
                  <a:prstClr val="black"/>
                </a:solidFill>
                <a:latin typeface="Times New Roman" pitchFamily="18" charset="0"/>
                <a:ea typeface="楷体_GB2312" pitchFamily="49" charset="-122"/>
              </a:rPr>
              <a:t>8.0-10.7kPa</a:t>
            </a:r>
            <a:endParaRPr kumimoji="1" lang="zh-CN" altLang="en-US" sz="2400" b="1">
              <a:solidFill>
                <a:prstClr val="black"/>
              </a:solidFill>
              <a:latin typeface="Times New Roman" pitchFamily="18" charset="0"/>
              <a:ea typeface="楷体_GB2312" pitchFamily="49" charset="-122"/>
            </a:endParaRPr>
          </a:p>
        </p:txBody>
      </p:sp>
    </p:spTree>
    <p:extLst>
      <p:ext uri="{BB962C8B-B14F-4D97-AF65-F5344CB8AC3E}">
        <p14:creationId xmlns:p14="http://schemas.microsoft.com/office/powerpoint/2010/main" val="23524540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575" y="2670175"/>
            <a:ext cx="40386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5"/>
          <p:cNvSpPr txBox="1">
            <a:spLocks noChangeArrowheads="1"/>
          </p:cNvSpPr>
          <p:nvPr/>
        </p:nvSpPr>
        <p:spPr bwMode="auto">
          <a:xfrm>
            <a:off x="265113" y="549275"/>
            <a:ext cx="2447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kumimoji="1" lang="zh-CN" altLang="en-US" sz="2800" b="1">
                <a:solidFill>
                  <a:srgbClr val="FF0000"/>
                </a:solidFill>
                <a:latin typeface="Times New Roman" pitchFamily="18" charset="0"/>
                <a:ea typeface="楷体_GB2312" pitchFamily="49" charset="-122"/>
              </a:rPr>
              <a:t>喷雾器原理</a:t>
            </a:r>
          </a:p>
        </p:txBody>
      </p:sp>
      <p:graphicFrame>
        <p:nvGraphicFramePr>
          <p:cNvPr id="11" name="对象 10"/>
          <p:cNvGraphicFramePr>
            <a:graphicFrameLocks noChangeAspect="1"/>
          </p:cNvGraphicFramePr>
          <p:nvPr/>
        </p:nvGraphicFramePr>
        <p:xfrm>
          <a:off x="468313" y="2133600"/>
          <a:ext cx="3505200" cy="892175"/>
        </p:xfrm>
        <a:graphic>
          <a:graphicData uri="http://schemas.openxmlformats.org/presentationml/2006/ole">
            <mc:AlternateContent xmlns:mc="http://schemas.openxmlformats.org/markup-compatibility/2006">
              <mc:Choice xmlns:v="urn:schemas-microsoft-com:vml" Requires="v">
                <p:oleObj spid="_x0000_s65542" r:id="rId4" imgW="1485944" imgH="342759" progId="Equation.3">
                  <p:embed/>
                </p:oleObj>
              </mc:Choice>
              <mc:Fallback>
                <p:oleObj r:id="rId4" imgW="1485944" imgH="34275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133600"/>
                        <a:ext cx="35052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Text Box 6"/>
          <p:cNvSpPr txBox="1">
            <a:spLocks noChangeArrowheads="1"/>
          </p:cNvSpPr>
          <p:nvPr/>
        </p:nvSpPr>
        <p:spPr bwMode="auto">
          <a:xfrm>
            <a:off x="1120775" y="1385888"/>
            <a:ext cx="20224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lnSpc>
                <a:spcPct val="120000"/>
              </a:lnSpc>
              <a:spcBef>
                <a:spcPct val="0"/>
              </a:spcBef>
              <a:spcAft>
                <a:spcPct val="0"/>
              </a:spcAft>
            </a:pPr>
            <a:r>
              <a:rPr kumimoji="1" lang="zh-CN" altLang="en-US" sz="2400" b="1">
                <a:solidFill>
                  <a:prstClr val="black"/>
                </a:solidFill>
                <a:latin typeface="Impact" pitchFamily="34" charset="0"/>
                <a:ea typeface="楷体_GB2312" pitchFamily="49" charset="-122"/>
              </a:rPr>
              <a:t>由连续性原理</a:t>
            </a:r>
          </a:p>
        </p:txBody>
      </p:sp>
      <p:graphicFrame>
        <p:nvGraphicFramePr>
          <p:cNvPr id="52" name="Object 3"/>
          <p:cNvGraphicFramePr>
            <a:graphicFrameLocks noChangeAspect="1"/>
          </p:cNvGraphicFramePr>
          <p:nvPr/>
        </p:nvGraphicFramePr>
        <p:xfrm>
          <a:off x="3281363" y="1412875"/>
          <a:ext cx="2514600" cy="503238"/>
        </p:xfrm>
        <a:graphic>
          <a:graphicData uri="http://schemas.openxmlformats.org/presentationml/2006/ole">
            <mc:AlternateContent xmlns:mc="http://schemas.openxmlformats.org/markup-compatibility/2006">
              <mc:Choice xmlns:v="urn:schemas-microsoft-com:vml" Requires="v">
                <p:oleObj spid="_x0000_s65543" r:id="rId6" imgW="1047617" imgH="171568" progId="Equation.3">
                  <p:embed/>
                </p:oleObj>
              </mc:Choice>
              <mc:Fallback>
                <p:oleObj r:id="rId6" imgW="1047617" imgH="17156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1363" y="1412875"/>
                        <a:ext cx="2514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p:cNvGrpSpPr>
            <a:grpSpLocks/>
          </p:cNvGrpSpPr>
          <p:nvPr/>
        </p:nvGrpSpPr>
        <p:grpSpPr bwMode="auto">
          <a:xfrm>
            <a:off x="755650" y="3789363"/>
            <a:ext cx="2089150" cy="498475"/>
            <a:chOff x="755650" y="3789363"/>
            <a:chExt cx="2089150" cy="498475"/>
          </a:xfrm>
        </p:grpSpPr>
        <p:sp>
          <p:nvSpPr>
            <p:cNvPr id="23564" name="Text Box 6"/>
            <p:cNvSpPr txBox="1">
              <a:spLocks noChangeArrowheads="1"/>
            </p:cNvSpPr>
            <p:nvPr/>
          </p:nvSpPr>
          <p:spPr bwMode="auto">
            <a:xfrm>
              <a:off x="755650" y="3789363"/>
              <a:ext cx="5476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lnSpc>
                  <a:spcPct val="120000"/>
                </a:lnSpc>
                <a:spcBef>
                  <a:spcPct val="0"/>
                </a:spcBef>
                <a:spcAft>
                  <a:spcPct val="0"/>
                </a:spcAft>
              </a:pPr>
              <a:r>
                <a:rPr kumimoji="1" lang="zh-CN" altLang="en-US" sz="2400" b="1">
                  <a:solidFill>
                    <a:prstClr val="black"/>
                  </a:solidFill>
                  <a:latin typeface="Impact" pitchFamily="34" charset="0"/>
                  <a:ea typeface="楷体_GB2312" pitchFamily="49" charset="-122"/>
                </a:rPr>
                <a:t>故 </a:t>
              </a:r>
            </a:p>
          </p:txBody>
        </p:sp>
        <p:pic>
          <p:nvPicPr>
            <p:cNvPr id="23565" name="Picture 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3860800"/>
              <a:ext cx="151288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Text Box 6"/>
          <p:cNvSpPr txBox="1">
            <a:spLocks noChangeArrowheads="1"/>
          </p:cNvSpPr>
          <p:nvPr/>
        </p:nvSpPr>
        <p:spPr bwMode="auto">
          <a:xfrm>
            <a:off x="827088" y="4652963"/>
            <a:ext cx="35877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lnSpc>
                <a:spcPct val="120000"/>
              </a:lnSpc>
              <a:spcBef>
                <a:spcPct val="0"/>
              </a:spcBef>
              <a:spcAft>
                <a:spcPct val="0"/>
              </a:spcAft>
            </a:pPr>
            <a:r>
              <a:rPr kumimoji="1" lang="zh-CN" altLang="en-US" sz="2400" b="1">
                <a:solidFill>
                  <a:prstClr val="black"/>
                </a:solidFill>
                <a:latin typeface="Impact" pitchFamily="34" charset="0"/>
                <a:ea typeface="楷体_GB2312" pitchFamily="49" charset="-122"/>
              </a:rPr>
              <a:t>因此液体上升形成喷雾。</a:t>
            </a:r>
          </a:p>
        </p:txBody>
      </p:sp>
      <p:pic>
        <p:nvPicPr>
          <p:cNvPr id="23561" name="Picture 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5463" y="333375"/>
            <a:ext cx="112395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572250" y="4076700"/>
            <a:ext cx="1439863" cy="835025"/>
          </a:xfrm>
          <a:prstGeom prst="rect">
            <a:avLst/>
          </a:prstGeom>
          <a:solidFill>
            <a:srgbClr val="F418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2800" b="1">
              <a:solidFill>
                <a:prstClr val="white"/>
              </a:solidFill>
            </a:endParaRPr>
          </a:p>
        </p:txBody>
      </p:sp>
      <p:sp>
        <p:nvSpPr>
          <p:cNvPr id="23563" name="TextBox 2"/>
          <p:cNvSpPr txBox="1">
            <a:spLocks noChangeArrowheads="1"/>
          </p:cNvSpPr>
          <p:nvPr/>
        </p:nvSpPr>
        <p:spPr bwMode="auto">
          <a:xfrm>
            <a:off x="7451725" y="3789363"/>
            <a:ext cx="403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lang="en-US" altLang="zh-CN" sz="1800" b="1">
                <a:solidFill>
                  <a:prstClr val="black"/>
                </a:solidFill>
                <a:latin typeface="Times New Roman" pitchFamily="18" charset="0"/>
              </a:rPr>
              <a:t>P</a:t>
            </a:r>
            <a:r>
              <a:rPr lang="en-US" altLang="zh-CN" sz="1800" b="1" baseline="-25000">
                <a:solidFill>
                  <a:prstClr val="black"/>
                </a:solidFill>
                <a:latin typeface="Times New Roman" pitchFamily="18" charset="0"/>
              </a:rPr>
              <a:t>0</a:t>
            </a:r>
            <a:endParaRPr lang="zh-CN" altLang="en-US" sz="1800" b="1" baseline="-25000">
              <a:solidFill>
                <a:prstClr val="black"/>
              </a:solidFill>
              <a:latin typeface="Times New Roman" pitchFamily="18" charset="0"/>
            </a:endParaRPr>
          </a:p>
        </p:txBody>
      </p:sp>
    </p:spTree>
    <p:extLst>
      <p:ext uri="{BB962C8B-B14F-4D97-AF65-F5344CB8AC3E}">
        <p14:creationId xmlns:p14="http://schemas.microsoft.com/office/powerpoint/2010/main" val="13670108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500"/>
                                        <p:tgtEl>
                                          <p:spTgt spid="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utoUpdateAnimBg="0"/>
      <p:bldP spid="51" grpId="0" autoUpdateAnimBg="0"/>
      <p:bldP spid="55"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p:cNvSpPr>
            <a:spLocks noChangeArrowheads="1"/>
          </p:cNvSpPr>
          <p:nvPr/>
        </p:nvSpPr>
        <p:spPr bwMode="auto">
          <a:xfrm>
            <a:off x="323850" y="333375"/>
            <a:ext cx="3524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800" b="1">
                <a:solidFill>
                  <a:srgbClr val="00B050"/>
                </a:solidFill>
                <a:latin typeface="Times New Roman" pitchFamily="18" charset="0"/>
                <a:ea typeface="楷体_GB2312" pitchFamily="49" charset="-122"/>
              </a:rPr>
              <a:t>流速与压强的关系</a:t>
            </a:r>
          </a:p>
        </p:txBody>
      </p:sp>
      <p:sp>
        <p:nvSpPr>
          <p:cNvPr id="17414" name="Rectangle 7"/>
          <p:cNvSpPr>
            <a:spLocks noChangeArrowheads="1"/>
          </p:cNvSpPr>
          <p:nvPr/>
        </p:nvSpPr>
        <p:spPr bwMode="auto">
          <a:xfrm>
            <a:off x="442913" y="1196975"/>
            <a:ext cx="41497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800" b="1">
                <a:solidFill>
                  <a:prstClr val="black"/>
                </a:solidFill>
                <a:latin typeface="Times New Roman" pitchFamily="18" charset="0"/>
                <a:ea typeface="楷体_GB2312" pitchFamily="49" charset="-122"/>
              </a:rPr>
              <a:t>由于水平放置，流体的平均高度相同，故</a:t>
            </a:r>
          </a:p>
        </p:txBody>
      </p:sp>
      <p:graphicFrame>
        <p:nvGraphicFramePr>
          <p:cNvPr id="17415" name="Object 7"/>
          <p:cNvGraphicFramePr>
            <a:graphicFrameLocks noChangeAspect="1"/>
          </p:cNvGraphicFramePr>
          <p:nvPr/>
        </p:nvGraphicFramePr>
        <p:xfrm>
          <a:off x="620713" y="1965325"/>
          <a:ext cx="4025900" cy="939800"/>
        </p:xfrm>
        <a:graphic>
          <a:graphicData uri="http://schemas.openxmlformats.org/presentationml/2006/ole">
            <mc:AlternateContent xmlns:mc="http://schemas.openxmlformats.org/markup-compatibility/2006">
              <mc:Choice xmlns:v="urn:schemas-microsoft-com:vml" Requires="v">
                <p:oleObj spid="_x0000_s66574" r:id="rId3" imgW="1612200" imgH="406224" progId="Equation.3">
                  <p:embed/>
                </p:oleObj>
              </mc:Choice>
              <mc:Fallback>
                <p:oleObj r:id="rId3" imgW="1612200"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13" y="1965325"/>
                        <a:ext cx="40259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6" name="Rectangle 20"/>
          <p:cNvSpPr>
            <a:spLocks noChangeArrowheads="1"/>
          </p:cNvSpPr>
          <p:nvPr/>
        </p:nvSpPr>
        <p:spPr bwMode="auto">
          <a:xfrm>
            <a:off x="433388" y="2941638"/>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zh-CN" sz="2800" b="1">
                <a:solidFill>
                  <a:prstClr val="black"/>
                </a:solidFill>
                <a:latin typeface="楷体_GB2312" pitchFamily="49" charset="-122"/>
                <a:ea typeface="楷体_GB2312" pitchFamily="49" charset="-122"/>
              </a:rPr>
              <a:t>连续性方程的结果</a:t>
            </a:r>
          </a:p>
        </p:txBody>
      </p:sp>
      <p:graphicFrame>
        <p:nvGraphicFramePr>
          <p:cNvPr id="17417" name="Object 9"/>
          <p:cNvGraphicFramePr>
            <a:graphicFrameLocks noChangeAspect="1"/>
          </p:cNvGraphicFramePr>
          <p:nvPr/>
        </p:nvGraphicFramePr>
        <p:xfrm>
          <a:off x="3398838" y="2690813"/>
          <a:ext cx="1681162" cy="1027112"/>
        </p:xfrm>
        <a:graphic>
          <a:graphicData uri="http://schemas.openxmlformats.org/presentationml/2006/ole">
            <mc:AlternateContent xmlns:mc="http://schemas.openxmlformats.org/markup-compatibility/2006">
              <mc:Choice xmlns:v="urn:schemas-microsoft-com:vml" Requires="v">
                <p:oleObj spid="_x0000_s66575" r:id="rId5" imgW="673100" imgH="444500" progId="Equation.3">
                  <p:embed/>
                </p:oleObj>
              </mc:Choice>
              <mc:Fallback>
                <p:oleObj r:id="rId5" imgW="673100" imgH="444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8838" y="2690813"/>
                        <a:ext cx="1681162" cy="1027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8" name="Rectangle 25"/>
          <p:cNvSpPr>
            <a:spLocks noChangeArrowheads="1"/>
          </p:cNvSpPr>
          <p:nvPr/>
        </p:nvSpPr>
        <p:spPr bwMode="auto">
          <a:xfrm>
            <a:off x="415925" y="3746500"/>
            <a:ext cx="2963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800" b="1">
                <a:solidFill>
                  <a:prstClr val="black"/>
                </a:solidFill>
                <a:latin typeface="Times New Roman" pitchFamily="18" charset="0"/>
                <a:ea typeface="楷体_GB2312" pitchFamily="49" charset="-122"/>
              </a:rPr>
              <a:t>代入上式就得到</a:t>
            </a:r>
          </a:p>
        </p:txBody>
      </p:sp>
      <p:graphicFrame>
        <p:nvGraphicFramePr>
          <p:cNvPr id="17419" name="Object 11"/>
          <p:cNvGraphicFramePr>
            <a:graphicFrameLocks noChangeAspect="1"/>
          </p:cNvGraphicFramePr>
          <p:nvPr/>
        </p:nvGraphicFramePr>
        <p:xfrm>
          <a:off x="3175000" y="3462338"/>
          <a:ext cx="4121150" cy="1116012"/>
        </p:xfrm>
        <a:graphic>
          <a:graphicData uri="http://schemas.openxmlformats.org/presentationml/2006/ole">
            <mc:AlternateContent xmlns:mc="http://schemas.openxmlformats.org/markup-compatibility/2006">
              <mc:Choice xmlns:v="urn:schemas-microsoft-com:vml" Requires="v">
                <p:oleObj spid="_x0000_s66576" r:id="rId7" imgW="1651000" imgH="482600" progId="Equation.3">
                  <p:embed/>
                </p:oleObj>
              </mc:Choice>
              <mc:Fallback>
                <p:oleObj r:id="rId7" imgW="16510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5000" y="3462338"/>
                        <a:ext cx="4121150" cy="111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0" name="Rectangle 28"/>
          <p:cNvSpPr>
            <a:spLocks noChangeArrowheads="1"/>
          </p:cNvSpPr>
          <p:nvPr/>
        </p:nvSpPr>
        <p:spPr bwMode="auto">
          <a:xfrm>
            <a:off x="250825" y="5181600"/>
            <a:ext cx="2841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800" b="1">
                <a:solidFill>
                  <a:prstClr val="black"/>
                </a:solidFill>
                <a:latin typeface="Times New Roman" pitchFamily="18" charset="0"/>
                <a:ea typeface="楷体_GB2312" pitchFamily="49" charset="-122"/>
              </a:rPr>
              <a:t>简单易记的话：</a:t>
            </a:r>
          </a:p>
        </p:txBody>
      </p:sp>
      <p:sp>
        <p:nvSpPr>
          <p:cNvPr id="17421" name="Rectangle 29"/>
          <p:cNvSpPr>
            <a:spLocks noChangeArrowheads="1"/>
          </p:cNvSpPr>
          <p:nvPr/>
        </p:nvSpPr>
        <p:spPr bwMode="auto">
          <a:xfrm>
            <a:off x="2587625" y="5197475"/>
            <a:ext cx="61166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800" b="1">
                <a:solidFill>
                  <a:srgbClr val="FF0000"/>
                </a:solidFill>
                <a:latin typeface="Times New Roman" pitchFamily="18" charset="0"/>
                <a:ea typeface="楷体_GB2312" pitchFamily="49" charset="-122"/>
              </a:rPr>
              <a:t>流速大，压强小；流速小，压强大。</a:t>
            </a:r>
          </a:p>
        </p:txBody>
      </p:sp>
      <p:graphicFrame>
        <p:nvGraphicFramePr>
          <p:cNvPr id="17422" name="Object 14"/>
          <p:cNvGraphicFramePr>
            <a:graphicFrameLocks noChangeAspect="1"/>
          </p:cNvGraphicFramePr>
          <p:nvPr/>
        </p:nvGraphicFramePr>
        <p:xfrm>
          <a:off x="1254125" y="4443413"/>
          <a:ext cx="1300163" cy="498475"/>
        </p:xfrm>
        <a:graphic>
          <a:graphicData uri="http://schemas.openxmlformats.org/presentationml/2006/ole">
            <mc:AlternateContent xmlns:mc="http://schemas.openxmlformats.org/markup-compatibility/2006">
              <mc:Choice xmlns:v="urn:schemas-microsoft-com:vml" Requires="v">
                <p:oleObj spid="_x0000_s66577" r:id="rId9" imgW="520474" imgH="215806" progId="Equation.3">
                  <p:embed/>
                </p:oleObj>
              </mc:Choice>
              <mc:Fallback>
                <p:oleObj r:id="rId9" imgW="520474" imgH="21580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4125" y="4443413"/>
                        <a:ext cx="1300163"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3" name="Rectangle 31"/>
          <p:cNvSpPr>
            <a:spLocks noChangeArrowheads="1"/>
          </p:cNvSpPr>
          <p:nvPr/>
        </p:nvSpPr>
        <p:spPr bwMode="auto">
          <a:xfrm>
            <a:off x="439738" y="4448175"/>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zh-CN" sz="2800" b="1">
                <a:solidFill>
                  <a:prstClr val="black"/>
                </a:solidFill>
                <a:latin typeface="Times New Roman" pitchFamily="18" charset="0"/>
                <a:ea typeface="楷体_GB2312" pitchFamily="49" charset="-122"/>
              </a:rPr>
              <a:t>如果</a:t>
            </a:r>
          </a:p>
        </p:txBody>
      </p:sp>
      <p:graphicFrame>
        <p:nvGraphicFramePr>
          <p:cNvPr id="17424" name="Object 16"/>
          <p:cNvGraphicFramePr>
            <a:graphicFrameLocks noChangeAspect="1"/>
          </p:cNvGraphicFramePr>
          <p:nvPr/>
        </p:nvGraphicFramePr>
        <p:xfrm>
          <a:off x="3044825" y="4475163"/>
          <a:ext cx="1141413" cy="498475"/>
        </p:xfrm>
        <a:graphic>
          <a:graphicData uri="http://schemas.openxmlformats.org/presentationml/2006/ole">
            <mc:AlternateContent xmlns:mc="http://schemas.openxmlformats.org/markup-compatibility/2006">
              <mc:Choice xmlns:v="urn:schemas-microsoft-com:vml" Requires="v">
                <p:oleObj spid="_x0000_s66578" r:id="rId11" imgW="457002" imgH="215806" progId="Equation.3">
                  <p:embed/>
                </p:oleObj>
              </mc:Choice>
              <mc:Fallback>
                <p:oleObj r:id="rId11" imgW="457002" imgH="21580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4825" y="4475163"/>
                        <a:ext cx="1141413"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5" name="Rectangle 33"/>
          <p:cNvSpPr>
            <a:spLocks noChangeArrowheads="1"/>
          </p:cNvSpPr>
          <p:nvPr/>
        </p:nvSpPr>
        <p:spPr bwMode="auto">
          <a:xfrm>
            <a:off x="2554288" y="4448175"/>
            <a:ext cx="7826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800" b="1">
                <a:solidFill>
                  <a:prstClr val="black"/>
                </a:solidFill>
                <a:latin typeface="Times New Roman" pitchFamily="18" charset="0"/>
                <a:ea typeface="楷体_GB2312" pitchFamily="49" charset="-122"/>
              </a:rPr>
              <a:t>即</a:t>
            </a:r>
          </a:p>
        </p:txBody>
      </p:sp>
      <p:sp>
        <p:nvSpPr>
          <p:cNvPr id="17426" name="Rectangle 34"/>
          <p:cNvSpPr>
            <a:spLocks noChangeArrowheads="1"/>
          </p:cNvSpPr>
          <p:nvPr/>
        </p:nvSpPr>
        <p:spPr bwMode="auto">
          <a:xfrm>
            <a:off x="4311650" y="4468813"/>
            <a:ext cx="782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800" b="1">
                <a:solidFill>
                  <a:prstClr val="black"/>
                </a:solidFill>
                <a:latin typeface="Times New Roman" pitchFamily="18" charset="0"/>
                <a:ea typeface="楷体_GB2312" pitchFamily="49" charset="-122"/>
              </a:rPr>
              <a:t>则</a:t>
            </a:r>
          </a:p>
        </p:txBody>
      </p:sp>
      <p:graphicFrame>
        <p:nvGraphicFramePr>
          <p:cNvPr id="17427" name="Object 19"/>
          <p:cNvGraphicFramePr>
            <a:graphicFrameLocks noChangeAspect="1"/>
          </p:cNvGraphicFramePr>
          <p:nvPr/>
        </p:nvGraphicFramePr>
        <p:xfrm>
          <a:off x="4922838" y="4476750"/>
          <a:ext cx="1268412" cy="498475"/>
        </p:xfrm>
        <a:graphic>
          <a:graphicData uri="http://schemas.openxmlformats.org/presentationml/2006/ole">
            <mc:AlternateContent xmlns:mc="http://schemas.openxmlformats.org/markup-compatibility/2006">
              <mc:Choice xmlns:v="urn:schemas-microsoft-com:vml" Requires="v">
                <p:oleObj spid="_x0000_s66579" r:id="rId13" imgW="507780" imgH="215806" progId="Equation.3">
                  <p:embed/>
                </p:oleObj>
              </mc:Choice>
              <mc:Fallback>
                <p:oleObj r:id="rId13" imgW="507780" imgH="21580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22838" y="4476750"/>
                        <a:ext cx="1268412"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236" name="Picture 20"/>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3338" y="787400"/>
            <a:ext cx="3362325"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0157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animEffect transition="in" filter="wipe(left)">
                                      <p:cBhvr>
                                        <p:cTn id="7" dur="500"/>
                                        <p:tgtEl>
                                          <p:spTgt spid="174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36"/>
                                        </p:tgtEl>
                                        <p:attrNameLst>
                                          <p:attrName>style.visibility</p:attrName>
                                        </p:attrNameLst>
                                      </p:cBhvr>
                                      <p:to>
                                        <p:strVal val="visible"/>
                                      </p:to>
                                    </p:set>
                                    <p:animEffect transition="in" filter="blinds(horizontal)">
                                      <p:cBhvr>
                                        <p:cTn id="12" dur="500"/>
                                        <p:tgtEl>
                                          <p:spTgt spid="92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4">
                                            <p:txEl>
                                              <p:pRg st="0" end="0"/>
                                            </p:txEl>
                                          </p:spTgt>
                                        </p:tgtEl>
                                        <p:attrNameLst>
                                          <p:attrName>style.visibility</p:attrName>
                                        </p:attrNameLst>
                                      </p:cBhvr>
                                      <p:to>
                                        <p:strVal val="visible"/>
                                      </p:to>
                                    </p:set>
                                    <p:animEffect transition="in" filter="wipe(left)">
                                      <p:cBhvr>
                                        <p:cTn id="17" dur="500"/>
                                        <p:tgtEl>
                                          <p:spTgt spid="1741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7415"/>
                                        </p:tgtEl>
                                        <p:attrNameLst>
                                          <p:attrName>style.visibility</p:attrName>
                                        </p:attrNameLst>
                                      </p:cBhvr>
                                      <p:to>
                                        <p:strVal val="visible"/>
                                      </p:to>
                                    </p:set>
                                    <p:animEffect transition="in" filter="wipe(left)">
                                      <p:cBhvr>
                                        <p:cTn id="22" dur="500"/>
                                        <p:tgtEl>
                                          <p:spTgt spid="174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16">
                                            <p:txEl>
                                              <p:pRg st="0" end="0"/>
                                            </p:txEl>
                                          </p:spTgt>
                                        </p:tgtEl>
                                        <p:attrNameLst>
                                          <p:attrName>style.visibility</p:attrName>
                                        </p:attrNameLst>
                                      </p:cBhvr>
                                      <p:to>
                                        <p:strVal val="visible"/>
                                      </p:to>
                                    </p:set>
                                    <p:animEffect transition="in" filter="wipe(left)">
                                      <p:cBhvr>
                                        <p:cTn id="27" dur="500"/>
                                        <p:tgtEl>
                                          <p:spTgt spid="17416">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7417"/>
                                        </p:tgtEl>
                                        <p:attrNameLst>
                                          <p:attrName>style.visibility</p:attrName>
                                        </p:attrNameLst>
                                      </p:cBhvr>
                                      <p:to>
                                        <p:strVal val="visible"/>
                                      </p:to>
                                    </p:set>
                                    <p:animEffect transition="in" filter="wipe(left)">
                                      <p:cBhvr>
                                        <p:cTn id="32" dur="500"/>
                                        <p:tgtEl>
                                          <p:spTgt spid="174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418">
                                            <p:txEl>
                                              <p:pRg st="0" end="0"/>
                                            </p:txEl>
                                          </p:spTgt>
                                        </p:tgtEl>
                                        <p:attrNameLst>
                                          <p:attrName>style.visibility</p:attrName>
                                        </p:attrNameLst>
                                      </p:cBhvr>
                                      <p:to>
                                        <p:strVal val="visible"/>
                                      </p:to>
                                    </p:set>
                                    <p:animEffect transition="in" filter="wipe(left)">
                                      <p:cBhvr>
                                        <p:cTn id="37" dur="500"/>
                                        <p:tgtEl>
                                          <p:spTgt spid="17418">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7419"/>
                                        </p:tgtEl>
                                        <p:attrNameLst>
                                          <p:attrName>style.visibility</p:attrName>
                                        </p:attrNameLst>
                                      </p:cBhvr>
                                      <p:to>
                                        <p:strVal val="visible"/>
                                      </p:to>
                                    </p:set>
                                    <p:animEffect transition="in" filter="wipe(left)">
                                      <p:cBhvr>
                                        <p:cTn id="42" dur="500"/>
                                        <p:tgtEl>
                                          <p:spTgt spid="174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423">
                                            <p:txEl>
                                              <p:pRg st="0" end="0"/>
                                            </p:txEl>
                                          </p:spTgt>
                                        </p:tgtEl>
                                        <p:attrNameLst>
                                          <p:attrName>style.visibility</p:attrName>
                                        </p:attrNameLst>
                                      </p:cBhvr>
                                      <p:to>
                                        <p:strVal val="visible"/>
                                      </p:to>
                                    </p:set>
                                    <p:animEffect transition="in" filter="wipe(left)">
                                      <p:cBhvr>
                                        <p:cTn id="47" dur="500"/>
                                        <p:tgtEl>
                                          <p:spTgt spid="17423">
                                            <p:txEl>
                                              <p:pRg st="0" end="0"/>
                                            </p:txEl>
                                          </p:spTgt>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17422"/>
                                        </p:tgtEl>
                                        <p:attrNameLst>
                                          <p:attrName>style.visibility</p:attrName>
                                        </p:attrNameLst>
                                      </p:cBhvr>
                                      <p:to>
                                        <p:strVal val="visible"/>
                                      </p:to>
                                    </p:set>
                                    <p:animEffect transition="in" filter="wipe(left)">
                                      <p:cBhvr>
                                        <p:cTn id="51" dur="500"/>
                                        <p:tgtEl>
                                          <p:spTgt spid="1742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7425">
                                            <p:txEl>
                                              <p:pRg st="0" end="0"/>
                                            </p:txEl>
                                          </p:spTgt>
                                        </p:tgtEl>
                                        <p:attrNameLst>
                                          <p:attrName>style.visibility</p:attrName>
                                        </p:attrNameLst>
                                      </p:cBhvr>
                                      <p:to>
                                        <p:strVal val="visible"/>
                                      </p:to>
                                    </p:set>
                                    <p:animEffect transition="in" filter="wipe(left)">
                                      <p:cBhvr>
                                        <p:cTn id="56" dur="500"/>
                                        <p:tgtEl>
                                          <p:spTgt spid="17425">
                                            <p:txEl>
                                              <p:pRg st="0" end="0"/>
                                            </p:txEl>
                                          </p:spTgt>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17424"/>
                                        </p:tgtEl>
                                        <p:attrNameLst>
                                          <p:attrName>style.visibility</p:attrName>
                                        </p:attrNameLst>
                                      </p:cBhvr>
                                      <p:to>
                                        <p:strVal val="visible"/>
                                      </p:to>
                                    </p:set>
                                    <p:animEffect transition="in" filter="wipe(left)">
                                      <p:cBhvr>
                                        <p:cTn id="60" dur="500"/>
                                        <p:tgtEl>
                                          <p:spTgt spid="1742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7426">
                                            <p:txEl>
                                              <p:pRg st="0" end="0"/>
                                            </p:txEl>
                                          </p:spTgt>
                                        </p:tgtEl>
                                        <p:attrNameLst>
                                          <p:attrName>style.visibility</p:attrName>
                                        </p:attrNameLst>
                                      </p:cBhvr>
                                      <p:to>
                                        <p:strVal val="visible"/>
                                      </p:to>
                                    </p:set>
                                    <p:animEffect transition="in" filter="wipe(left)">
                                      <p:cBhvr>
                                        <p:cTn id="65" dur="500"/>
                                        <p:tgtEl>
                                          <p:spTgt spid="17426">
                                            <p:txEl>
                                              <p:pRg st="0" end="0"/>
                                            </p:txEl>
                                          </p:spTgt>
                                        </p:tgtEl>
                                      </p:cBhvr>
                                    </p:animEffect>
                                  </p:childTnLst>
                                </p:cTn>
                              </p:par>
                            </p:childTnLst>
                          </p:cTn>
                        </p:par>
                        <p:par>
                          <p:cTn id="66" fill="hold" nodeType="afterGroup">
                            <p:stCondLst>
                              <p:cond delay="500"/>
                            </p:stCondLst>
                            <p:childTnLst>
                              <p:par>
                                <p:cTn id="67" presetID="22" presetClass="entr" presetSubtype="8" fill="hold" nodeType="afterEffect">
                                  <p:stCondLst>
                                    <p:cond delay="0"/>
                                  </p:stCondLst>
                                  <p:childTnLst>
                                    <p:set>
                                      <p:cBhvr>
                                        <p:cTn id="68" dur="1" fill="hold">
                                          <p:stCondLst>
                                            <p:cond delay="0"/>
                                          </p:stCondLst>
                                        </p:cTn>
                                        <p:tgtEl>
                                          <p:spTgt spid="17427"/>
                                        </p:tgtEl>
                                        <p:attrNameLst>
                                          <p:attrName>style.visibility</p:attrName>
                                        </p:attrNameLst>
                                      </p:cBhvr>
                                      <p:to>
                                        <p:strVal val="visible"/>
                                      </p:to>
                                    </p:set>
                                    <p:animEffect transition="in" filter="wipe(left)">
                                      <p:cBhvr>
                                        <p:cTn id="69" dur="500"/>
                                        <p:tgtEl>
                                          <p:spTgt spid="1742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7420">
                                            <p:txEl>
                                              <p:pRg st="0" end="0"/>
                                            </p:txEl>
                                          </p:spTgt>
                                        </p:tgtEl>
                                        <p:attrNameLst>
                                          <p:attrName>style.visibility</p:attrName>
                                        </p:attrNameLst>
                                      </p:cBhvr>
                                      <p:to>
                                        <p:strVal val="visible"/>
                                      </p:to>
                                    </p:set>
                                    <p:animEffect transition="in" filter="wipe(left)">
                                      <p:cBhvr>
                                        <p:cTn id="74" dur="500"/>
                                        <p:tgtEl>
                                          <p:spTgt spid="17420">
                                            <p:txEl>
                                              <p:pRg st="0" end="0"/>
                                            </p:txEl>
                                          </p:spTgt>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7421">
                                            <p:txEl>
                                              <p:pRg st="0" end="0"/>
                                            </p:txEl>
                                          </p:spTgt>
                                        </p:tgtEl>
                                        <p:attrNameLst>
                                          <p:attrName>style.visibility</p:attrName>
                                        </p:attrNameLst>
                                      </p:cBhvr>
                                      <p:to>
                                        <p:strVal val="visible"/>
                                      </p:to>
                                    </p:set>
                                    <p:animEffect transition="in" filter="wipe(left)">
                                      <p:cBhvr>
                                        <p:cTn id="79" dur="500"/>
                                        <p:tgtEl>
                                          <p:spTgt spid="174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build="p" autoUpdateAnimBg="0"/>
      <p:bldP spid="17414" grpId="0" build="p" autoUpdateAnimBg="0"/>
      <p:bldP spid="17416" grpId="0" build="p" autoUpdateAnimBg="0"/>
      <p:bldP spid="17418" grpId="0" build="p" autoUpdateAnimBg="0"/>
      <p:bldP spid="17420" grpId="0" build="p" autoUpdateAnimBg="0"/>
      <p:bldP spid="17421" grpId="0" build="p" autoUpdateAnimBg="0"/>
      <p:bldP spid="17423" grpId="0" build="p" autoUpdateAnimBg="0"/>
      <p:bldP spid="17425" grpId="0" build="p" autoUpdateAnimBg="0"/>
      <p:bldP spid="17426"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441575" y="549275"/>
            <a:ext cx="453548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lnSpc>
                <a:spcPct val="120000"/>
              </a:lnSpc>
              <a:spcBef>
                <a:spcPct val="0"/>
              </a:spcBef>
              <a:spcAft>
                <a:spcPct val="0"/>
              </a:spcAft>
            </a:pPr>
            <a:r>
              <a:rPr kumimoji="1" lang="zh-CN" altLang="en-US" sz="2400" b="1">
                <a:solidFill>
                  <a:prstClr val="black"/>
                </a:solidFill>
                <a:latin typeface="Impact" pitchFamily="34" charset="0"/>
                <a:ea typeface="楷体_GB2312" pitchFamily="49" charset="-122"/>
              </a:rPr>
              <a:t>（测量管道中液体体积流量）</a:t>
            </a:r>
          </a:p>
        </p:txBody>
      </p:sp>
      <p:sp>
        <p:nvSpPr>
          <p:cNvPr id="19459" name="Text Box 3"/>
          <p:cNvSpPr txBox="1">
            <a:spLocks noChangeArrowheads="1"/>
          </p:cNvSpPr>
          <p:nvPr/>
        </p:nvSpPr>
        <p:spPr bwMode="auto">
          <a:xfrm>
            <a:off x="3563938" y="1257300"/>
            <a:ext cx="52387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lnSpc>
                <a:spcPct val="120000"/>
              </a:lnSpc>
              <a:spcBef>
                <a:spcPct val="0"/>
              </a:spcBef>
              <a:spcAft>
                <a:spcPct val="0"/>
              </a:spcAft>
            </a:pPr>
            <a:r>
              <a:rPr kumimoji="1" lang="zh-CN" altLang="en-US" sz="2400" b="1">
                <a:solidFill>
                  <a:prstClr val="black"/>
                </a:solidFill>
                <a:latin typeface="Impact" pitchFamily="34" charset="0"/>
                <a:ea typeface="楷体_GB2312" pitchFamily="49" charset="-122"/>
              </a:rPr>
              <a:t>如左图所示。当理想流体在管道中作定常流动时，由伯努利方程</a:t>
            </a:r>
          </a:p>
        </p:txBody>
      </p:sp>
      <p:graphicFrame>
        <p:nvGraphicFramePr>
          <p:cNvPr id="19460" name="Object 2"/>
          <p:cNvGraphicFramePr>
            <a:graphicFrameLocks noChangeAspect="1"/>
          </p:cNvGraphicFramePr>
          <p:nvPr/>
        </p:nvGraphicFramePr>
        <p:xfrm>
          <a:off x="4356100" y="2265363"/>
          <a:ext cx="3505200" cy="892175"/>
        </p:xfrm>
        <a:graphic>
          <a:graphicData uri="http://schemas.openxmlformats.org/presentationml/2006/ole">
            <mc:AlternateContent xmlns:mc="http://schemas.openxmlformats.org/markup-compatibility/2006">
              <mc:Choice xmlns:v="urn:schemas-microsoft-com:vml" Requires="v">
                <p:oleObj spid="_x0000_s67598" r:id="rId3" imgW="1485944" imgH="342759" progId="Equation.3">
                  <p:embed/>
                </p:oleObj>
              </mc:Choice>
              <mc:Fallback>
                <p:oleObj r:id="rId3" imgW="1485944" imgH="34275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2265363"/>
                        <a:ext cx="35052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1" name="Text Box 5"/>
          <p:cNvSpPr txBox="1">
            <a:spLocks noChangeArrowheads="1"/>
          </p:cNvSpPr>
          <p:nvPr/>
        </p:nvSpPr>
        <p:spPr bwMode="auto">
          <a:xfrm>
            <a:off x="265113" y="549275"/>
            <a:ext cx="2447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kumimoji="1" lang="zh-CN" altLang="en-US" sz="2800" b="1">
                <a:solidFill>
                  <a:srgbClr val="FF0000"/>
                </a:solidFill>
                <a:latin typeface="Times New Roman" pitchFamily="18" charset="0"/>
                <a:ea typeface="楷体_GB2312" pitchFamily="49" charset="-122"/>
              </a:rPr>
              <a:t>汾丘里流量计</a:t>
            </a:r>
            <a:r>
              <a:rPr kumimoji="1" lang="zh-CN" altLang="en-US" sz="2800" b="1">
                <a:solidFill>
                  <a:prstClr val="black"/>
                </a:solidFill>
                <a:latin typeface="Times New Roman" pitchFamily="18" charset="0"/>
                <a:ea typeface="楷体_GB2312" pitchFamily="49" charset="-122"/>
              </a:rPr>
              <a:t> </a:t>
            </a:r>
          </a:p>
        </p:txBody>
      </p:sp>
      <p:sp>
        <p:nvSpPr>
          <p:cNvPr id="19462" name="Text Box 6"/>
          <p:cNvSpPr txBox="1">
            <a:spLocks noChangeArrowheads="1"/>
          </p:cNvSpPr>
          <p:nvPr/>
        </p:nvSpPr>
        <p:spPr bwMode="auto">
          <a:xfrm>
            <a:off x="323850" y="3101975"/>
            <a:ext cx="20224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lnSpc>
                <a:spcPct val="120000"/>
              </a:lnSpc>
              <a:spcBef>
                <a:spcPct val="0"/>
              </a:spcBef>
              <a:spcAft>
                <a:spcPct val="0"/>
              </a:spcAft>
            </a:pPr>
            <a:r>
              <a:rPr kumimoji="1" lang="zh-CN" altLang="en-US" sz="2400" b="1">
                <a:solidFill>
                  <a:prstClr val="black"/>
                </a:solidFill>
                <a:latin typeface="Impact" pitchFamily="34" charset="0"/>
                <a:ea typeface="楷体_GB2312" pitchFamily="49" charset="-122"/>
              </a:rPr>
              <a:t>由连续性原理</a:t>
            </a:r>
          </a:p>
        </p:txBody>
      </p:sp>
      <p:graphicFrame>
        <p:nvGraphicFramePr>
          <p:cNvPr id="19463" name="Object 3"/>
          <p:cNvGraphicFramePr>
            <a:graphicFrameLocks noChangeAspect="1"/>
          </p:cNvGraphicFramePr>
          <p:nvPr/>
        </p:nvGraphicFramePr>
        <p:xfrm>
          <a:off x="2484438" y="3128963"/>
          <a:ext cx="2514600" cy="503237"/>
        </p:xfrm>
        <a:graphic>
          <a:graphicData uri="http://schemas.openxmlformats.org/presentationml/2006/ole">
            <mc:AlternateContent xmlns:mc="http://schemas.openxmlformats.org/markup-compatibility/2006">
              <mc:Choice xmlns:v="urn:schemas-microsoft-com:vml" Requires="v">
                <p:oleObj spid="_x0000_s67599" r:id="rId5" imgW="1047617" imgH="171568" progId="Equation.3">
                  <p:embed/>
                </p:oleObj>
              </mc:Choice>
              <mc:Fallback>
                <p:oleObj r:id="rId5" imgW="1047617" imgH="17156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3128963"/>
                        <a:ext cx="25146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4" name="Text Box 8"/>
          <p:cNvSpPr txBox="1">
            <a:spLocks noChangeArrowheads="1"/>
          </p:cNvSpPr>
          <p:nvPr/>
        </p:nvSpPr>
        <p:spPr bwMode="auto">
          <a:xfrm>
            <a:off x="5141913" y="3128963"/>
            <a:ext cx="6540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lnSpc>
                <a:spcPct val="120000"/>
              </a:lnSpc>
              <a:spcBef>
                <a:spcPct val="0"/>
              </a:spcBef>
              <a:spcAft>
                <a:spcPct val="0"/>
              </a:spcAft>
            </a:pPr>
            <a:r>
              <a:rPr kumimoji="1" lang="zh-CN" altLang="en-US" sz="2400" b="1">
                <a:solidFill>
                  <a:prstClr val="black"/>
                </a:solidFill>
                <a:latin typeface="Impact" pitchFamily="34" charset="0"/>
                <a:ea typeface="楷体_GB2312" pitchFamily="49" charset="-122"/>
              </a:rPr>
              <a:t>又 </a:t>
            </a:r>
          </a:p>
        </p:txBody>
      </p:sp>
      <p:graphicFrame>
        <p:nvGraphicFramePr>
          <p:cNvPr id="19465" name="Object 4"/>
          <p:cNvGraphicFramePr>
            <a:graphicFrameLocks noChangeAspect="1"/>
          </p:cNvGraphicFramePr>
          <p:nvPr/>
        </p:nvGraphicFramePr>
        <p:xfrm>
          <a:off x="5913438" y="3113088"/>
          <a:ext cx="2192337" cy="574675"/>
        </p:xfrm>
        <a:graphic>
          <a:graphicData uri="http://schemas.openxmlformats.org/presentationml/2006/ole">
            <mc:AlternateContent xmlns:mc="http://schemas.openxmlformats.org/markup-compatibility/2006">
              <mc:Choice xmlns:v="urn:schemas-microsoft-com:vml" Requires="v">
                <p:oleObj spid="_x0000_s67600" name="Equation" r:id="rId7" imgW="838244" imgH="180995" progId="Equation.DSMT4">
                  <p:embed/>
                </p:oleObj>
              </mc:Choice>
              <mc:Fallback>
                <p:oleObj name="Equation" r:id="rId7" imgW="838244" imgH="18099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3438" y="3113088"/>
                        <a:ext cx="21923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6" name="Object 5"/>
          <p:cNvGraphicFramePr>
            <a:graphicFrameLocks noChangeAspect="1"/>
          </p:cNvGraphicFramePr>
          <p:nvPr/>
        </p:nvGraphicFramePr>
        <p:xfrm>
          <a:off x="2195513" y="4149725"/>
          <a:ext cx="566737" cy="490538"/>
        </p:xfrm>
        <a:graphic>
          <a:graphicData uri="http://schemas.openxmlformats.org/presentationml/2006/ole">
            <mc:AlternateContent xmlns:mc="http://schemas.openxmlformats.org/markup-compatibility/2006">
              <mc:Choice xmlns:v="urn:schemas-microsoft-com:vml" Requires="v">
                <p:oleObj spid="_x0000_s67601" r:id="rId9" imgW="95272" imgH="76169" progId="Equation.3">
                  <p:embed/>
                </p:oleObj>
              </mc:Choice>
              <mc:Fallback>
                <p:oleObj r:id="rId9" imgW="95272" imgH="7616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5513" y="4149725"/>
                        <a:ext cx="5667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7" name="Object 6"/>
          <p:cNvGraphicFramePr>
            <a:graphicFrameLocks noChangeAspect="1"/>
          </p:cNvGraphicFramePr>
          <p:nvPr/>
        </p:nvGraphicFramePr>
        <p:xfrm>
          <a:off x="3044825" y="3910013"/>
          <a:ext cx="2781300" cy="1090612"/>
        </p:xfrm>
        <a:graphic>
          <a:graphicData uri="http://schemas.openxmlformats.org/presentationml/2006/ole">
            <mc:AlternateContent xmlns:mc="http://schemas.openxmlformats.org/markup-compatibility/2006">
              <mc:Choice xmlns:v="urn:schemas-microsoft-com:vml" Requires="v">
                <p:oleObj spid="_x0000_s67602" name="公式" r:id="rId11" imgW="1180923" imgH="438158" progId="Equation.3">
                  <p:embed/>
                </p:oleObj>
              </mc:Choice>
              <mc:Fallback>
                <p:oleObj name="公式" r:id="rId11" imgW="1180923" imgH="43815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4825" y="3910013"/>
                        <a:ext cx="2781300"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2"/>
          <p:cNvGrpSpPr>
            <a:grpSpLocks/>
          </p:cNvGrpSpPr>
          <p:nvPr/>
        </p:nvGrpSpPr>
        <p:grpSpPr bwMode="auto">
          <a:xfrm>
            <a:off x="1187450" y="4916488"/>
            <a:ext cx="6153150" cy="1163637"/>
            <a:chOff x="1606" y="2963"/>
            <a:chExt cx="3876" cy="733"/>
          </a:xfrm>
        </p:grpSpPr>
        <p:sp>
          <p:nvSpPr>
            <p:cNvPr id="25644" name="Text Box 13"/>
            <p:cNvSpPr txBox="1">
              <a:spLocks noChangeArrowheads="1"/>
            </p:cNvSpPr>
            <p:nvPr/>
          </p:nvSpPr>
          <p:spPr bwMode="auto">
            <a:xfrm>
              <a:off x="1606" y="3157"/>
              <a:ext cx="1274"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lnSpc>
                  <a:spcPct val="120000"/>
                </a:lnSpc>
                <a:spcBef>
                  <a:spcPct val="0"/>
                </a:spcBef>
                <a:spcAft>
                  <a:spcPct val="0"/>
                </a:spcAft>
              </a:pPr>
              <a:r>
                <a:rPr kumimoji="1" lang="zh-CN" altLang="en-US" sz="2400" b="1">
                  <a:solidFill>
                    <a:srgbClr val="C0504D"/>
                  </a:solidFill>
                  <a:latin typeface="Impact" pitchFamily="34" charset="0"/>
                  <a:ea typeface="楷体_GB2312" pitchFamily="49" charset="-122"/>
                </a:rPr>
                <a:t>管道中的流速</a:t>
              </a:r>
            </a:p>
          </p:txBody>
        </p:sp>
        <p:graphicFrame>
          <p:nvGraphicFramePr>
            <p:cNvPr id="25645" name="Object 7"/>
            <p:cNvGraphicFramePr>
              <a:graphicFrameLocks noChangeAspect="1"/>
            </p:cNvGraphicFramePr>
            <p:nvPr/>
          </p:nvGraphicFramePr>
          <p:xfrm>
            <a:off x="2967" y="2963"/>
            <a:ext cx="2515" cy="733"/>
          </p:xfrm>
          <a:graphic>
            <a:graphicData uri="http://schemas.openxmlformats.org/presentationml/2006/ole">
              <mc:AlternateContent xmlns:mc="http://schemas.openxmlformats.org/markup-compatibility/2006">
                <mc:Choice xmlns:v="urn:schemas-microsoft-com:vml" Requires="v">
                  <p:oleObj spid="_x0000_s67603" name="公式" r:id="rId13" imgW="1619250" imgH="438158" progId="Equation.3">
                    <p:embed/>
                  </p:oleObj>
                </mc:Choice>
                <mc:Fallback>
                  <p:oleObj name="公式" r:id="rId13" imgW="1619250" imgH="438158"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7" y="2963"/>
                          <a:ext cx="2515"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15"/>
          <p:cNvGrpSpPr>
            <a:grpSpLocks/>
          </p:cNvGrpSpPr>
          <p:nvPr/>
        </p:nvGrpSpPr>
        <p:grpSpPr bwMode="auto">
          <a:xfrm>
            <a:off x="933450" y="1112838"/>
            <a:ext cx="77788" cy="1223962"/>
            <a:chOff x="588" y="618"/>
            <a:chExt cx="49" cy="771"/>
          </a:xfrm>
        </p:grpSpPr>
        <p:sp>
          <p:nvSpPr>
            <p:cNvPr id="25641" name="Rectangle 16" descr="波浪线"/>
            <p:cNvSpPr>
              <a:spLocks noChangeArrowheads="1"/>
            </p:cNvSpPr>
            <p:nvPr/>
          </p:nvSpPr>
          <p:spPr bwMode="auto">
            <a:xfrm>
              <a:off x="591" y="929"/>
              <a:ext cx="45" cy="454"/>
            </a:xfrm>
            <a:prstGeom prst="rect">
              <a:avLst/>
            </a:prstGeom>
            <a:pattFill prst="wave">
              <a:fgClr>
                <a:schemeClr val="accent2"/>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sz="2800" b="1">
                <a:solidFill>
                  <a:prstClr val="black"/>
                </a:solidFill>
                <a:latin typeface="Times New Roman" pitchFamily="18" charset="0"/>
                <a:ea typeface="楷体_GB2312" pitchFamily="49" charset="-122"/>
              </a:endParaRPr>
            </a:p>
          </p:txBody>
        </p:sp>
        <p:sp>
          <p:nvSpPr>
            <p:cNvPr id="25642" name="Line 17"/>
            <p:cNvSpPr>
              <a:spLocks noChangeShapeType="1"/>
            </p:cNvSpPr>
            <p:nvPr/>
          </p:nvSpPr>
          <p:spPr bwMode="auto">
            <a:xfrm flipV="1">
              <a:off x="588" y="618"/>
              <a:ext cx="0" cy="77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25643" name="Line 18"/>
            <p:cNvSpPr>
              <a:spLocks noChangeShapeType="1"/>
            </p:cNvSpPr>
            <p:nvPr/>
          </p:nvSpPr>
          <p:spPr bwMode="auto">
            <a:xfrm flipV="1">
              <a:off x="637" y="618"/>
              <a:ext cx="0" cy="77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nvGrpSpPr>
          <p:cNvPr id="4" name="Group 19"/>
          <p:cNvGrpSpPr>
            <a:grpSpLocks/>
          </p:cNvGrpSpPr>
          <p:nvPr/>
        </p:nvGrpSpPr>
        <p:grpSpPr bwMode="auto">
          <a:xfrm>
            <a:off x="1893888" y="1012825"/>
            <a:ext cx="84137" cy="1117600"/>
            <a:chOff x="1193" y="555"/>
            <a:chExt cx="53" cy="704"/>
          </a:xfrm>
        </p:grpSpPr>
        <p:sp>
          <p:nvSpPr>
            <p:cNvPr id="25638" name="Rectangle 20" descr="波浪线"/>
            <p:cNvSpPr>
              <a:spLocks noChangeArrowheads="1"/>
            </p:cNvSpPr>
            <p:nvPr/>
          </p:nvSpPr>
          <p:spPr bwMode="auto">
            <a:xfrm>
              <a:off x="1196" y="618"/>
              <a:ext cx="45" cy="635"/>
            </a:xfrm>
            <a:prstGeom prst="rect">
              <a:avLst/>
            </a:prstGeom>
            <a:pattFill prst="wave">
              <a:fgClr>
                <a:schemeClr val="accent2"/>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sz="2800" b="1">
                <a:solidFill>
                  <a:prstClr val="black"/>
                </a:solidFill>
                <a:latin typeface="Times New Roman" pitchFamily="18" charset="0"/>
                <a:ea typeface="楷体_GB2312" pitchFamily="49" charset="-122"/>
              </a:endParaRPr>
            </a:p>
          </p:txBody>
        </p:sp>
        <p:sp>
          <p:nvSpPr>
            <p:cNvPr id="25639" name="Freeform 21"/>
            <p:cNvSpPr>
              <a:spLocks/>
            </p:cNvSpPr>
            <p:nvPr/>
          </p:nvSpPr>
          <p:spPr bwMode="auto">
            <a:xfrm>
              <a:off x="1242" y="555"/>
              <a:ext cx="4" cy="702"/>
            </a:xfrm>
            <a:custGeom>
              <a:avLst/>
              <a:gdLst>
                <a:gd name="T0" fmla="*/ 4 w 4"/>
                <a:gd name="T1" fmla="*/ 702 h 702"/>
                <a:gd name="T2" fmla="*/ 0 w 4"/>
                <a:gd name="T3" fmla="*/ 0 h 702"/>
                <a:gd name="T4" fmla="*/ 0 60000 65536"/>
                <a:gd name="T5" fmla="*/ 0 60000 65536"/>
                <a:gd name="T6" fmla="*/ 0 w 4"/>
                <a:gd name="T7" fmla="*/ 0 h 702"/>
                <a:gd name="T8" fmla="*/ 4 w 4"/>
                <a:gd name="T9" fmla="*/ 702 h 702"/>
              </a:gdLst>
              <a:ahLst/>
              <a:cxnLst>
                <a:cxn ang="T4">
                  <a:pos x="T0" y="T1"/>
                </a:cxn>
                <a:cxn ang="T5">
                  <a:pos x="T2" y="T3"/>
                </a:cxn>
              </a:cxnLst>
              <a:rect l="T6" t="T7" r="T8" b="T9"/>
              <a:pathLst>
                <a:path w="4" h="702">
                  <a:moveTo>
                    <a:pt x="4" y="702"/>
                  </a:moveTo>
                  <a:lnTo>
                    <a:pt x="0" y="0"/>
                  </a:lnTo>
                </a:path>
              </a:pathLst>
            </a:custGeom>
            <a:noFill/>
            <a:ln w="19050">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25640" name="Freeform 22"/>
            <p:cNvSpPr>
              <a:spLocks/>
            </p:cNvSpPr>
            <p:nvPr/>
          </p:nvSpPr>
          <p:spPr bwMode="auto">
            <a:xfrm>
              <a:off x="1193" y="557"/>
              <a:ext cx="4" cy="702"/>
            </a:xfrm>
            <a:custGeom>
              <a:avLst/>
              <a:gdLst>
                <a:gd name="T0" fmla="*/ 4 w 4"/>
                <a:gd name="T1" fmla="*/ 702 h 702"/>
                <a:gd name="T2" fmla="*/ 0 w 4"/>
                <a:gd name="T3" fmla="*/ 0 h 702"/>
                <a:gd name="T4" fmla="*/ 0 60000 65536"/>
                <a:gd name="T5" fmla="*/ 0 60000 65536"/>
                <a:gd name="T6" fmla="*/ 0 w 4"/>
                <a:gd name="T7" fmla="*/ 0 h 702"/>
                <a:gd name="T8" fmla="*/ 4 w 4"/>
                <a:gd name="T9" fmla="*/ 702 h 702"/>
              </a:gdLst>
              <a:ahLst/>
              <a:cxnLst>
                <a:cxn ang="T4">
                  <a:pos x="T0" y="T1"/>
                </a:cxn>
                <a:cxn ang="T5">
                  <a:pos x="T2" y="T3"/>
                </a:cxn>
              </a:cxnLst>
              <a:rect l="T6" t="T7" r="T8" b="T9"/>
              <a:pathLst>
                <a:path w="4" h="702">
                  <a:moveTo>
                    <a:pt x="4" y="702"/>
                  </a:moveTo>
                  <a:lnTo>
                    <a:pt x="0" y="0"/>
                  </a:lnTo>
                </a:path>
              </a:pathLst>
            </a:custGeom>
            <a:noFill/>
            <a:ln w="19050">
              <a:solidFill>
                <a:schemeClr val="tx1"/>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nvGrpSpPr>
          <p:cNvPr id="5" name="Group 23"/>
          <p:cNvGrpSpPr>
            <a:grpSpLocks/>
          </p:cNvGrpSpPr>
          <p:nvPr/>
        </p:nvGrpSpPr>
        <p:grpSpPr bwMode="auto">
          <a:xfrm>
            <a:off x="1028700" y="1112838"/>
            <a:ext cx="855663" cy="503237"/>
            <a:chOff x="648" y="618"/>
            <a:chExt cx="539" cy="317"/>
          </a:xfrm>
        </p:grpSpPr>
        <p:sp>
          <p:nvSpPr>
            <p:cNvPr id="25636" name="Line 24"/>
            <p:cNvSpPr>
              <a:spLocks noChangeShapeType="1"/>
            </p:cNvSpPr>
            <p:nvPr/>
          </p:nvSpPr>
          <p:spPr bwMode="auto">
            <a:xfrm>
              <a:off x="648" y="935"/>
              <a:ext cx="273" cy="0"/>
            </a:xfrm>
            <a:prstGeom prst="line">
              <a:avLst/>
            </a:prstGeom>
            <a:noFill/>
            <a:ln w="158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25637" name="Line 25"/>
            <p:cNvSpPr>
              <a:spLocks noChangeShapeType="1"/>
            </p:cNvSpPr>
            <p:nvPr/>
          </p:nvSpPr>
          <p:spPr bwMode="auto">
            <a:xfrm flipH="1">
              <a:off x="733" y="618"/>
              <a:ext cx="454" cy="0"/>
            </a:xfrm>
            <a:prstGeom prst="line">
              <a:avLst/>
            </a:prstGeom>
            <a:noFill/>
            <a:ln w="158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nvGrpSpPr>
          <p:cNvPr id="6" name="Group 26"/>
          <p:cNvGrpSpPr>
            <a:grpSpLocks/>
          </p:cNvGrpSpPr>
          <p:nvPr/>
        </p:nvGrpSpPr>
        <p:grpSpPr bwMode="auto">
          <a:xfrm>
            <a:off x="1166813" y="1111250"/>
            <a:ext cx="282575" cy="504825"/>
            <a:chOff x="735" y="617"/>
            <a:chExt cx="178" cy="318"/>
          </a:xfrm>
        </p:grpSpPr>
        <p:sp>
          <p:nvSpPr>
            <p:cNvPr id="25633" name="Text Box 27"/>
            <p:cNvSpPr txBox="1">
              <a:spLocks noChangeArrowheads="1"/>
            </p:cNvSpPr>
            <p:nvPr/>
          </p:nvSpPr>
          <p:spPr bwMode="auto">
            <a:xfrm>
              <a:off x="735" y="662"/>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kumimoji="1" lang="en-US" altLang="zh-CN" sz="1400" b="1" i="1">
                  <a:solidFill>
                    <a:srgbClr val="FF3300"/>
                  </a:solidFill>
                  <a:latin typeface="Times New Roman" pitchFamily="18" charset="0"/>
                  <a:ea typeface="楷体_GB2312" pitchFamily="49" charset="-122"/>
                </a:rPr>
                <a:t>h</a:t>
              </a:r>
            </a:p>
          </p:txBody>
        </p:sp>
        <p:sp>
          <p:nvSpPr>
            <p:cNvPr id="25634" name="Line 28"/>
            <p:cNvSpPr>
              <a:spLocks noChangeShapeType="1"/>
            </p:cNvSpPr>
            <p:nvPr/>
          </p:nvSpPr>
          <p:spPr bwMode="auto">
            <a:xfrm>
              <a:off x="814" y="799"/>
              <a:ext cx="0" cy="13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25635" name="Freeform 29"/>
            <p:cNvSpPr>
              <a:spLocks/>
            </p:cNvSpPr>
            <p:nvPr/>
          </p:nvSpPr>
          <p:spPr bwMode="auto">
            <a:xfrm>
              <a:off x="817" y="617"/>
              <a:ext cx="3" cy="88"/>
            </a:xfrm>
            <a:custGeom>
              <a:avLst/>
              <a:gdLst>
                <a:gd name="T0" fmla="*/ 0 w 3"/>
                <a:gd name="T1" fmla="*/ 88 h 88"/>
                <a:gd name="T2" fmla="*/ 3 w 3"/>
                <a:gd name="T3" fmla="*/ 0 h 88"/>
                <a:gd name="T4" fmla="*/ 0 60000 65536"/>
                <a:gd name="T5" fmla="*/ 0 60000 65536"/>
                <a:gd name="T6" fmla="*/ 0 w 3"/>
                <a:gd name="T7" fmla="*/ 0 h 88"/>
                <a:gd name="T8" fmla="*/ 3 w 3"/>
                <a:gd name="T9" fmla="*/ 88 h 88"/>
              </a:gdLst>
              <a:ahLst/>
              <a:cxnLst>
                <a:cxn ang="T4">
                  <a:pos x="T0" y="T1"/>
                </a:cxn>
                <a:cxn ang="T5">
                  <a:pos x="T2" y="T3"/>
                </a:cxn>
              </a:cxnLst>
              <a:rect l="T6" t="T7" r="T8" b="T9"/>
              <a:pathLst>
                <a:path w="3" h="88">
                  <a:moveTo>
                    <a:pt x="0" y="88"/>
                  </a:moveTo>
                  <a:lnTo>
                    <a:pt x="3" y="0"/>
                  </a:lnTo>
                </a:path>
              </a:pathLst>
            </a:custGeom>
            <a:noFill/>
            <a:ln w="19050">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nvGrpSpPr>
          <p:cNvPr id="7" name="Group 30"/>
          <p:cNvGrpSpPr>
            <a:grpSpLocks/>
          </p:cNvGrpSpPr>
          <p:nvPr/>
        </p:nvGrpSpPr>
        <p:grpSpPr bwMode="auto">
          <a:xfrm>
            <a:off x="611188" y="2519363"/>
            <a:ext cx="2305050" cy="0"/>
            <a:chOff x="385" y="1504"/>
            <a:chExt cx="1452" cy="0"/>
          </a:xfrm>
        </p:grpSpPr>
        <p:sp>
          <p:nvSpPr>
            <p:cNvPr id="25631" name="Line 31"/>
            <p:cNvSpPr>
              <a:spLocks noChangeShapeType="1"/>
            </p:cNvSpPr>
            <p:nvPr/>
          </p:nvSpPr>
          <p:spPr bwMode="auto">
            <a:xfrm>
              <a:off x="385" y="1504"/>
              <a:ext cx="1452"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25632" name="Line 32"/>
            <p:cNvSpPr>
              <a:spLocks noChangeShapeType="1"/>
            </p:cNvSpPr>
            <p:nvPr/>
          </p:nvSpPr>
          <p:spPr bwMode="auto">
            <a:xfrm>
              <a:off x="1429" y="1504"/>
              <a:ext cx="9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grpSp>
        <p:nvGrpSpPr>
          <p:cNvPr id="8" name="Group 33"/>
          <p:cNvGrpSpPr>
            <a:grpSpLocks/>
          </p:cNvGrpSpPr>
          <p:nvPr/>
        </p:nvGrpSpPr>
        <p:grpSpPr bwMode="auto">
          <a:xfrm>
            <a:off x="808038" y="2349500"/>
            <a:ext cx="341312" cy="508000"/>
            <a:chOff x="509" y="1389"/>
            <a:chExt cx="227" cy="430"/>
          </a:xfrm>
        </p:grpSpPr>
        <p:sp>
          <p:nvSpPr>
            <p:cNvPr id="25629" name="Oval 34" descr="浅色上对角线"/>
            <p:cNvSpPr>
              <a:spLocks noChangeArrowheads="1"/>
            </p:cNvSpPr>
            <p:nvPr/>
          </p:nvSpPr>
          <p:spPr bwMode="auto">
            <a:xfrm>
              <a:off x="567" y="1389"/>
              <a:ext cx="90" cy="227"/>
            </a:xfrm>
            <a:prstGeom prst="ellipse">
              <a:avLst/>
            </a:prstGeom>
            <a:pattFill prst="ltUpDiag">
              <a:fgClr>
                <a:schemeClr val="accent1"/>
              </a:fgClr>
              <a:bgClr>
                <a:schemeClr val="bg1"/>
              </a:bgClr>
            </a:pattFill>
            <a:ln w="19050">
              <a:solidFill>
                <a:schemeClr val="tx1"/>
              </a:solidFill>
              <a:round/>
              <a:headEnd/>
              <a:tailEnd/>
            </a:ln>
          </p:spPr>
          <p:txBody>
            <a:bodyPr wrap="none" anchor="ctr"/>
            <a:lstStyle/>
            <a:p>
              <a:pPr fontAlgn="base">
                <a:spcBef>
                  <a:spcPct val="0"/>
                </a:spcBef>
                <a:spcAft>
                  <a:spcPct val="0"/>
                </a:spcAft>
              </a:pPr>
              <a:endParaRPr lang="zh-CN" altLang="en-US" sz="2800" b="1">
                <a:solidFill>
                  <a:prstClr val="black"/>
                </a:solidFill>
                <a:latin typeface="Times New Roman" pitchFamily="18" charset="0"/>
                <a:ea typeface="楷体_GB2312" pitchFamily="49" charset="-122"/>
              </a:endParaRPr>
            </a:p>
          </p:txBody>
        </p:sp>
        <p:sp>
          <p:nvSpPr>
            <p:cNvPr id="25630" name="Text Box 35"/>
            <p:cNvSpPr txBox="1">
              <a:spLocks noChangeArrowheads="1"/>
            </p:cNvSpPr>
            <p:nvPr/>
          </p:nvSpPr>
          <p:spPr bwMode="auto">
            <a:xfrm>
              <a:off x="509" y="1587"/>
              <a:ext cx="227"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kumimoji="1" lang="en-US" altLang="zh-CN" sz="1200" b="1">
                  <a:solidFill>
                    <a:srgbClr val="FF3300"/>
                  </a:solidFill>
                  <a:latin typeface="Times New Roman" pitchFamily="18" charset="0"/>
                  <a:ea typeface="楷体_GB2312" pitchFamily="49" charset="-122"/>
                </a:rPr>
                <a:t>S</a:t>
              </a:r>
              <a:r>
                <a:rPr kumimoji="1" lang="en-US" altLang="zh-CN" sz="1200" b="1" baseline="-25000">
                  <a:solidFill>
                    <a:srgbClr val="FF3300"/>
                  </a:solidFill>
                  <a:latin typeface="Times New Roman" pitchFamily="18" charset="0"/>
                  <a:ea typeface="楷体_GB2312" pitchFamily="49" charset="-122"/>
                </a:rPr>
                <a:t>A</a:t>
              </a:r>
            </a:p>
          </p:txBody>
        </p:sp>
      </p:grpSp>
      <p:grpSp>
        <p:nvGrpSpPr>
          <p:cNvPr id="9" name="Group 36"/>
          <p:cNvGrpSpPr>
            <a:grpSpLocks/>
          </p:cNvGrpSpPr>
          <p:nvPr/>
        </p:nvGrpSpPr>
        <p:grpSpPr bwMode="auto">
          <a:xfrm>
            <a:off x="1763713" y="2120900"/>
            <a:ext cx="336550" cy="957263"/>
            <a:chOff x="1474" y="1253"/>
            <a:chExt cx="221" cy="645"/>
          </a:xfrm>
        </p:grpSpPr>
        <p:sp>
          <p:nvSpPr>
            <p:cNvPr id="25627" name="Oval 37" descr="浅色上对角线"/>
            <p:cNvSpPr>
              <a:spLocks noChangeArrowheads="1"/>
            </p:cNvSpPr>
            <p:nvPr/>
          </p:nvSpPr>
          <p:spPr bwMode="auto">
            <a:xfrm>
              <a:off x="1519" y="1253"/>
              <a:ext cx="123" cy="499"/>
            </a:xfrm>
            <a:prstGeom prst="ellipse">
              <a:avLst/>
            </a:prstGeom>
            <a:pattFill prst="ltUpDiag">
              <a:fgClr>
                <a:schemeClr val="accent1"/>
              </a:fgClr>
              <a:bgClr>
                <a:schemeClr val="bg1"/>
              </a:bgClr>
            </a:pattFill>
            <a:ln w="19050">
              <a:solidFill>
                <a:schemeClr val="tx1"/>
              </a:solidFill>
              <a:round/>
              <a:headEnd/>
              <a:tailEnd/>
            </a:ln>
          </p:spPr>
          <p:txBody>
            <a:bodyPr wrap="none" anchor="ctr"/>
            <a:lstStyle/>
            <a:p>
              <a:pPr fontAlgn="base">
                <a:spcBef>
                  <a:spcPct val="0"/>
                </a:spcBef>
                <a:spcAft>
                  <a:spcPct val="0"/>
                </a:spcAft>
              </a:pPr>
              <a:endParaRPr lang="zh-CN" altLang="en-US" sz="2800" b="1">
                <a:solidFill>
                  <a:prstClr val="black"/>
                </a:solidFill>
                <a:latin typeface="Times New Roman" pitchFamily="18" charset="0"/>
                <a:ea typeface="楷体_GB2312" pitchFamily="49" charset="-122"/>
              </a:endParaRPr>
            </a:p>
          </p:txBody>
        </p:sp>
        <p:sp>
          <p:nvSpPr>
            <p:cNvPr id="25628" name="Text Box 38"/>
            <p:cNvSpPr txBox="1">
              <a:spLocks noChangeArrowheads="1"/>
            </p:cNvSpPr>
            <p:nvPr/>
          </p:nvSpPr>
          <p:spPr bwMode="auto">
            <a:xfrm>
              <a:off x="1474" y="1713"/>
              <a:ext cx="221"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kumimoji="1" lang="en-US" altLang="zh-CN" sz="1200" b="1">
                  <a:solidFill>
                    <a:srgbClr val="FF3300"/>
                  </a:solidFill>
                  <a:latin typeface="Times New Roman" pitchFamily="18" charset="0"/>
                  <a:ea typeface="楷体_GB2312" pitchFamily="49" charset="-122"/>
                </a:rPr>
                <a:t>S</a:t>
              </a:r>
              <a:r>
                <a:rPr kumimoji="1" lang="en-US" altLang="zh-CN" sz="1200" b="1" baseline="-25000">
                  <a:solidFill>
                    <a:srgbClr val="FF3300"/>
                  </a:solidFill>
                  <a:latin typeface="Times New Roman" pitchFamily="18" charset="0"/>
                  <a:ea typeface="楷体_GB2312" pitchFamily="49" charset="-122"/>
                </a:rPr>
                <a:t>B</a:t>
              </a:r>
            </a:p>
          </p:txBody>
        </p:sp>
      </p:grpSp>
      <p:grpSp>
        <p:nvGrpSpPr>
          <p:cNvPr id="10" name="Group 39"/>
          <p:cNvGrpSpPr>
            <a:grpSpLocks/>
          </p:cNvGrpSpPr>
          <p:nvPr/>
        </p:nvGrpSpPr>
        <p:grpSpPr bwMode="auto">
          <a:xfrm>
            <a:off x="609600" y="2112963"/>
            <a:ext cx="2376488" cy="771525"/>
            <a:chOff x="2898" y="2730"/>
            <a:chExt cx="1497" cy="486"/>
          </a:xfrm>
        </p:grpSpPr>
        <p:sp>
          <p:nvSpPr>
            <p:cNvPr id="25621" name="Line 40"/>
            <p:cNvSpPr>
              <a:spLocks noChangeShapeType="1"/>
            </p:cNvSpPr>
            <p:nvPr/>
          </p:nvSpPr>
          <p:spPr bwMode="auto">
            <a:xfrm flipV="1">
              <a:off x="2898" y="3064"/>
              <a:ext cx="462" cy="0"/>
            </a:xfrm>
            <a:prstGeom prst="line">
              <a:avLst/>
            </a:prstGeom>
            <a:noFill/>
            <a:ln w="25400">
              <a:solidFill>
                <a:srgbClr val="008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25622" name="Freeform 41"/>
            <p:cNvSpPr>
              <a:spLocks/>
            </p:cNvSpPr>
            <p:nvPr/>
          </p:nvSpPr>
          <p:spPr bwMode="auto">
            <a:xfrm flipV="1">
              <a:off x="3352" y="3064"/>
              <a:ext cx="570" cy="152"/>
            </a:xfrm>
            <a:custGeom>
              <a:avLst/>
              <a:gdLst>
                <a:gd name="T0" fmla="*/ 0 w 384"/>
                <a:gd name="T1" fmla="*/ 2 h 200"/>
                <a:gd name="T2" fmla="*/ 65597818 w 384"/>
                <a:gd name="T3" fmla="*/ 2 h 200"/>
                <a:gd name="T4" fmla="*/ 130483417 w 384"/>
                <a:gd name="T5" fmla="*/ 2 h 200"/>
                <a:gd name="T6" fmla="*/ 261050767 w 384"/>
                <a:gd name="T7" fmla="*/ 2 h 200"/>
                <a:gd name="T8" fmla="*/ 0 60000 65536"/>
                <a:gd name="T9" fmla="*/ 0 60000 65536"/>
                <a:gd name="T10" fmla="*/ 0 60000 65536"/>
                <a:gd name="T11" fmla="*/ 0 60000 65536"/>
                <a:gd name="T12" fmla="*/ 0 w 384"/>
                <a:gd name="T13" fmla="*/ 0 h 200"/>
                <a:gd name="T14" fmla="*/ 384 w 384"/>
                <a:gd name="T15" fmla="*/ 200 h 200"/>
              </a:gdLst>
              <a:ahLst/>
              <a:cxnLst>
                <a:cxn ang="T8">
                  <a:pos x="T0" y="T1"/>
                </a:cxn>
                <a:cxn ang="T9">
                  <a:pos x="T2" y="T3"/>
                </a:cxn>
                <a:cxn ang="T10">
                  <a:pos x="T4" y="T5"/>
                </a:cxn>
                <a:cxn ang="T11">
                  <a:pos x="T6" y="T7"/>
                </a:cxn>
              </a:cxnLst>
              <a:rect l="T12" t="T13" r="T14" b="T15"/>
              <a:pathLst>
                <a:path w="384" h="200">
                  <a:moveTo>
                    <a:pt x="0" y="200"/>
                  </a:moveTo>
                  <a:cubicBezTo>
                    <a:pt x="32" y="144"/>
                    <a:pt x="64" y="88"/>
                    <a:pt x="96" y="56"/>
                  </a:cubicBezTo>
                  <a:cubicBezTo>
                    <a:pt x="128" y="24"/>
                    <a:pt x="144" y="16"/>
                    <a:pt x="192" y="8"/>
                  </a:cubicBezTo>
                  <a:cubicBezTo>
                    <a:pt x="240" y="0"/>
                    <a:pt x="352" y="8"/>
                    <a:pt x="384" y="8"/>
                  </a:cubicBezTo>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25623" name="Line 42"/>
            <p:cNvSpPr>
              <a:spLocks noChangeShapeType="1"/>
            </p:cNvSpPr>
            <p:nvPr/>
          </p:nvSpPr>
          <p:spPr bwMode="auto">
            <a:xfrm flipV="1">
              <a:off x="3708" y="3210"/>
              <a:ext cx="687" cy="0"/>
            </a:xfrm>
            <a:prstGeom prst="line">
              <a:avLst/>
            </a:prstGeom>
            <a:noFill/>
            <a:ln w="25400">
              <a:solidFill>
                <a:srgbClr val="008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25624" name="Line 43"/>
            <p:cNvSpPr>
              <a:spLocks noChangeShapeType="1"/>
            </p:cNvSpPr>
            <p:nvPr/>
          </p:nvSpPr>
          <p:spPr bwMode="auto">
            <a:xfrm>
              <a:off x="2904" y="2880"/>
              <a:ext cx="462" cy="0"/>
            </a:xfrm>
            <a:prstGeom prst="line">
              <a:avLst/>
            </a:prstGeom>
            <a:noFill/>
            <a:ln w="25400">
              <a:solidFill>
                <a:srgbClr val="008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25625" name="Freeform 44"/>
            <p:cNvSpPr>
              <a:spLocks/>
            </p:cNvSpPr>
            <p:nvPr/>
          </p:nvSpPr>
          <p:spPr bwMode="auto">
            <a:xfrm>
              <a:off x="3358" y="2730"/>
              <a:ext cx="570" cy="152"/>
            </a:xfrm>
            <a:custGeom>
              <a:avLst/>
              <a:gdLst>
                <a:gd name="T0" fmla="*/ 0 w 384"/>
                <a:gd name="T1" fmla="*/ 2 h 200"/>
                <a:gd name="T2" fmla="*/ 65597818 w 384"/>
                <a:gd name="T3" fmla="*/ 2 h 200"/>
                <a:gd name="T4" fmla="*/ 130483417 w 384"/>
                <a:gd name="T5" fmla="*/ 2 h 200"/>
                <a:gd name="T6" fmla="*/ 261050767 w 384"/>
                <a:gd name="T7" fmla="*/ 2 h 200"/>
                <a:gd name="T8" fmla="*/ 0 60000 65536"/>
                <a:gd name="T9" fmla="*/ 0 60000 65536"/>
                <a:gd name="T10" fmla="*/ 0 60000 65536"/>
                <a:gd name="T11" fmla="*/ 0 60000 65536"/>
                <a:gd name="T12" fmla="*/ 0 w 384"/>
                <a:gd name="T13" fmla="*/ 0 h 200"/>
                <a:gd name="T14" fmla="*/ 384 w 384"/>
                <a:gd name="T15" fmla="*/ 200 h 200"/>
              </a:gdLst>
              <a:ahLst/>
              <a:cxnLst>
                <a:cxn ang="T8">
                  <a:pos x="T0" y="T1"/>
                </a:cxn>
                <a:cxn ang="T9">
                  <a:pos x="T2" y="T3"/>
                </a:cxn>
                <a:cxn ang="T10">
                  <a:pos x="T4" y="T5"/>
                </a:cxn>
                <a:cxn ang="T11">
                  <a:pos x="T6" y="T7"/>
                </a:cxn>
              </a:cxnLst>
              <a:rect l="T12" t="T13" r="T14" b="T15"/>
              <a:pathLst>
                <a:path w="384" h="200">
                  <a:moveTo>
                    <a:pt x="0" y="200"/>
                  </a:moveTo>
                  <a:cubicBezTo>
                    <a:pt x="32" y="144"/>
                    <a:pt x="64" y="88"/>
                    <a:pt x="96" y="56"/>
                  </a:cubicBezTo>
                  <a:cubicBezTo>
                    <a:pt x="128" y="24"/>
                    <a:pt x="144" y="16"/>
                    <a:pt x="192" y="8"/>
                  </a:cubicBezTo>
                  <a:cubicBezTo>
                    <a:pt x="240" y="0"/>
                    <a:pt x="352" y="8"/>
                    <a:pt x="384" y="8"/>
                  </a:cubicBezTo>
                </a:path>
              </a:pathLst>
            </a:cu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sp>
          <p:nvSpPr>
            <p:cNvPr id="25626" name="Line 45"/>
            <p:cNvSpPr>
              <a:spLocks noChangeShapeType="1"/>
            </p:cNvSpPr>
            <p:nvPr/>
          </p:nvSpPr>
          <p:spPr bwMode="auto">
            <a:xfrm>
              <a:off x="3696" y="2736"/>
              <a:ext cx="687" cy="0"/>
            </a:xfrm>
            <a:prstGeom prst="line">
              <a:avLst/>
            </a:prstGeom>
            <a:noFill/>
            <a:ln w="25400">
              <a:solidFill>
                <a:srgbClr val="008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800" b="1">
                <a:solidFill>
                  <a:prstClr val="black"/>
                </a:solidFill>
                <a:latin typeface="Times New Roman" pitchFamily="18" charset="0"/>
              </a:endParaRPr>
            </a:p>
          </p:txBody>
        </p:sp>
      </p:grpSp>
    </p:spTree>
    <p:extLst>
      <p:ext uri="{BB962C8B-B14F-4D97-AF65-F5344CB8AC3E}">
        <p14:creationId xmlns:p14="http://schemas.microsoft.com/office/powerpoint/2010/main" val="3709723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wipe(left)">
                                      <p:cBhvr>
                                        <p:cTn id="7" dur="500"/>
                                        <p:tgtEl>
                                          <p:spTgt spid="1946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458"/>
                                        </p:tgtEl>
                                        <p:attrNameLst>
                                          <p:attrName>style.visibility</p:attrName>
                                        </p:attrNameLst>
                                      </p:cBhvr>
                                      <p:to>
                                        <p:strVal val="visible"/>
                                      </p:to>
                                    </p:set>
                                    <p:animEffect transition="in" filter="wipe(left)">
                                      <p:cBhvr>
                                        <p:cTn id="11" dur="500"/>
                                        <p:tgtEl>
                                          <p:spTgt spid="1945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9459"/>
                                        </p:tgtEl>
                                        <p:attrNameLst>
                                          <p:attrName>style.visibility</p:attrName>
                                        </p:attrNameLst>
                                      </p:cBhvr>
                                      <p:to>
                                        <p:strVal val="visible"/>
                                      </p:to>
                                    </p:set>
                                    <p:animEffect transition="in" filter="wipe(left)">
                                      <p:cBhvr>
                                        <p:cTn id="56" dur="500"/>
                                        <p:tgtEl>
                                          <p:spTgt spid="1945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19460"/>
                                        </p:tgtEl>
                                        <p:attrNameLst>
                                          <p:attrName>style.visibility</p:attrName>
                                        </p:attrNameLst>
                                      </p:cBhvr>
                                      <p:to>
                                        <p:strVal val="visible"/>
                                      </p:to>
                                    </p:set>
                                    <p:animEffect transition="in" filter="wipe(left)">
                                      <p:cBhvr>
                                        <p:cTn id="61" dur="500"/>
                                        <p:tgtEl>
                                          <p:spTgt spid="1946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9462"/>
                                        </p:tgtEl>
                                        <p:attrNameLst>
                                          <p:attrName>style.visibility</p:attrName>
                                        </p:attrNameLst>
                                      </p:cBhvr>
                                      <p:to>
                                        <p:strVal val="visible"/>
                                      </p:to>
                                    </p:set>
                                    <p:animEffect transition="in" filter="wipe(left)">
                                      <p:cBhvr>
                                        <p:cTn id="66" dur="500"/>
                                        <p:tgtEl>
                                          <p:spTgt spid="1946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9463"/>
                                        </p:tgtEl>
                                        <p:attrNameLst>
                                          <p:attrName>style.visibility</p:attrName>
                                        </p:attrNameLst>
                                      </p:cBhvr>
                                      <p:to>
                                        <p:strVal val="visible"/>
                                      </p:to>
                                    </p:set>
                                    <p:animEffect transition="in" filter="wipe(left)">
                                      <p:cBhvr>
                                        <p:cTn id="71" dur="500"/>
                                        <p:tgtEl>
                                          <p:spTgt spid="1946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9464"/>
                                        </p:tgtEl>
                                        <p:attrNameLst>
                                          <p:attrName>style.visibility</p:attrName>
                                        </p:attrNameLst>
                                      </p:cBhvr>
                                      <p:to>
                                        <p:strVal val="visible"/>
                                      </p:to>
                                    </p:set>
                                    <p:animEffect transition="in" filter="wipe(left)">
                                      <p:cBhvr>
                                        <p:cTn id="76" dur="500"/>
                                        <p:tgtEl>
                                          <p:spTgt spid="19464"/>
                                        </p:tgtEl>
                                      </p:cBhvr>
                                    </p:animEffect>
                                  </p:childTnLst>
                                </p:cTn>
                              </p:par>
                            </p:childTnLst>
                          </p:cTn>
                        </p:par>
                        <p:par>
                          <p:cTn id="77" fill="hold" nodeType="afterGroup">
                            <p:stCondLst>
                              <p:cond delay="500"/>
                            </p:stCondLst>
                            <p:childTnLst>
                              <p:par>
                                <p:cTn id="78" presetID="22" presetClass="entr" presetSubtype="8" fill="hold" nodeType="afterEffect">
                                  <p:stCondLst>
                                    <p:cond delay="0"/>
                                  </p:stCondLst>
                                  <p:childTnLst>
                                    <p:set>
                                      <p:cBhvr>
                                        <p:cTn id="79" dur="1" fill="hold">
                                          <p:stCondLst>
                                            <p:cond delay="0"/>
                                          </p:stCondLst>
                                        </p:cTn>
                                        <p:tgtEl>
                                          <p:spTgt spid="19465"/>
                                        </p:tgtEl>
                                        <p:attrNameLst>
                                          <p:attrName>style.visibility</p:attrName>
                                        </p:attrNameLst>
                                      </p:cBhvr>
                                      <p:to>
                                        <p:strVal val="visible"/>
                                      </p:to>
                                    </p:set>
                                    <p:animEffect transition="in" filter="wipe(left)">
                                      <p:cBhvr>
                                        <p:cTn id="80" dur="500"/>
                                        <p:tgtEl>
                                          <p:spTgt spid="1946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4" fill="hold" nodeType="clickEffect">
                                  <p:stCondLst>
                                    <p:cond delay="0"/>
                                  </p:stCondLst>
                                  <p:childTnLst>
                                    <p:set>
                                      <p:cBhvr>
                                        <p:cTn id="84" dur="1" fill="hold">
                                          <p:stCondLst>
                                            <p:cond delay="0"/>
                                          </p:stCondLst>
                                        </p:cTn>
                                        <p:tgtEl>
                                          <p:spTgt spid="19466"/>
                                        </p:tgtEl>
                                        <p:attrNameLst>
                                          <p:attrName>style.visibility</p:attrName>
                                        </p:attrNameLst>
                                      </p:cBhvr>
                                      <p:to>
                                        <p:strVal val="visible"/>
                                      </p:to>
                                    </p:set>
                                    <p:animEffect transition="in" filter="wipe(down)">
                                      <p:cBhvr>
                                        <p:cTn id="85" dur="500"/>
                                        <p:tgtEl>
                                          <p:spTgt spid="19466"/>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19467"/>
                                        </p:tgtEl>
                                        <p:attrNameLst>
                                          <p:attrName>style.visibility</p:attrName>
                                        </p:attrNameLst>
                                      </p:cBhvr>
                                      <p:to>
                                        <p:strVal val="visible"/>
                                      </p:to>
                                    </p:set>
                                    <p:animEffect transition="in" filter="wipe(left)">
                                      <p:cBhvr>
                                        <p:cTn id="90" dur="500"/>
                                        <p:tgtEl>
                                          <p:spTgt spid="19467"/>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wipe(left)">
                                      <p:cBhvr>
                                        <p:cTn id="9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utoUpdateAnimBg="0"/>
      <p:bldP spid="19459" grpId="0" autoUpdateAnimBg="0"/>
      <p:bldP spid="19461" grpId="0" autoUpdateAnimBg="0"/>
      <p:bldP spid="19462" grpId="0" autoUpdateAnimBg="0"/>
      <p:bldP spid="19464"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cbc17b38d22ee71396ddd80f.jpg"/>
          <p:cNvPicPr>
            <a:picLocks noGrp="1" noChangeAspect="1"/>
          </p:cNvPicPr>
          <p:nvPr>
            <p:ph sz="half"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95288" y="1922463"/>
            <a:ext cx="4038600" cy="3770312"/>
          </a:xfrm>
        </p:spPr>
      </p:pic>
      <p:sp>
        <p:nvSpPr>
          <p:cNvPr id="4" name="内容占位符 3"/>
          <p:cNvSpPr>
            <a:spLocks noGrp="1"/>
          </p:cNvSpPr>
          <p:nvPr>
            <p:ph sz="half" idx="2"/>
          </p:nvPr>
        </p:nvSpPr>
        <p:spPr>
          <a:xfrm>
            <a:off x="4543425" y="1754188"/>
            <a:ext cx="4081463" cy="4310062"/>
          </a:xfrm>
        </p:spPr>
        <p:txBody>
          <a:bodyPr/>
          <a:lstStyle/>
          <a:p>
            <a:pPr algn="just">
              <a:buFontTx/>
              <a:buNone/>
            </a:pPr>
            <a:r>
              <a:rPr lang="zh-CN" altLang="en-US"/>
              <a:t>  </a:t>
            </a:r>
            <a:r>
              <a:rPr lang="zh-CN" altLang="en-US">
                <a:solidFill>
                  <a:srgbClr val="FF0000"/>
                </a:solidFill>
              </a:rPr>
              <a:t>例</a:t>
            </a:r>
            <a:r>
              <a:rPr lang="zh-CN" altLang="en-US"/>
              <a:t> 某水手想用木板抵住船舱上一个漏水的洞，但力气不足，木板总是被水冲开。后来在另一个水手的帮助下，将木板紧压住漏水的孔以后，他就可以一个人抵住木板了。试解释其原因。</a:t>
            </a:r>
          </a:p>
        </p:txBody>
      </p:sp>
    </p:spTree>
    <p:extLst>
      <p:ext uri="{BB962C8B-B14F-4D97-AF65-F5344CB8AC3E}">
        <p14:creationId xmlns:p14="http://schemas.microsoft.com/office/powerpoint/2010/main" val="56760852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文本框 75779"/>
          <p:cNvSpPr txBox="1"/>
          <p:nvPr/>
        </p:nvSpPr>
        <p:spPr>
          <a:xfrm>
            <a:off x="1295400" y="533400"/>
            <a:ext cx="2514600" cy="457200"/>
          </a:xfrm>
          <a:prstGeom prst="rect">
            <a:avLst/>
          </a:prstGeom>
          <a:noFill/>
          <a:ln w="9525">
            <a:noFill/>
          </a:ln>
        </p:spPr>
        <p:txBody>
          <a:bodyPr>
            <a:spAutoFit/>
          </a:bodyPr>
          <a:lstStyle/>
          <a:p>
            <a:pPr algn="just">
              <a:spcBef>
                <a:spcPct val="50000"/>
              </a:spcBef>
              <a:buClr>
                <a:schemeClr val="bg1"/>
              </a:buClr>
            </a:pPr>
            <a:r>
              <a:rPr lang="en-US" altLang="zh-CN" sz="2400" dirty="0">
                <a:solidFill>
                  <a:schemeClr val="tx2"/>
                </a:solidFill>
                <a:latin typeface="Times New Roman" panose="02020603050405020304" pitchFamily="18" charset="0"/>
                <a:ea typeface="黑体" panose="02010609060101010101" pitchFamily="49" charset="-122"/>
                <a:sym typeface="Symbol" panose="05050102010706020507" pitchFamily="18" charset="2"/>
              </a:rPr>
              <a:t>2. </a:t>
            </a:r>
            <a:r>
              <a:rPr lang="zh-CN" altLang="en-US" sz="2400" dirty="0">
                <a:solidFill>
                  <a:schemeClr val="tx2"/>
                </a:solidFill>
                <a:latin typeface="Times New Roman" panose="02020603050405020304" pitchFamily="18" charset="0"/>
                <a:ea typeface="黑体" panose="02010609060101010101" pitchFamily="49" charset="-122"/>
                <a:sym typeface="Symbol" panose="05050102010706020507" pitchFamily="18" charset="2"/>
              </a:rPr>
              <a:t>自然坐标系</a:t>
            </a:r>
          </a:p>
        </p:txBody>
      </p:sp>
      <p:graphicFrame>
        <p:nvGraphicFramePr>
          <p:cNvPr id="75794" name="内容占位符 75793"/>
          <p:cNvGraphicFramePr>
            <a:graphicFrameLocks noGrp="1"/>
          </p:cNvGraphicFramePr>
          <p:nvPr>
            <p:ph sz="half" idx="1"/>
          </p:nvPr>
        </p:nvGraphicFramePr>
        <p:xfrm>
          <a:off x="1143000" y="1219200"/>
          <a:ext cx="3160713" cy="1169988"/>
        </p:xfrm>
        <a:graphic>
          <a:graphicData uri="http://schemas.openxmlformats.org/presentationml/2006/ole">
            <mc:AlternateContent xmlns:mc="http://schemas.openxmlformats.org/markup-compatibility/2006">
              <mc:Choice xmlns:v="urn:schemas-microsoft-com:vml" Requires="v">
                <p:oleObj spid="_x0000_s7351" r:id="rId3" imgW="1371600" imgH="508000" progId="Equation.3">
                  <p:embed/>
                </p:oleObj>
              </mc:Choice>
              <mc:Fallback>
                <p:oleObj r:id="rId3" imgW="1371600" imgH="508000" progId="Equation.3">
                  <p:embed/>
                  <p:pic>
                    <p:nvPicPr>
                      <p:cNvPr id="0" name="图片 3080"/>
                      <p:cNvPicPr/>
                      <p:nvPr/>
                    </p:nvPicPr>
                    <p:blipFill>
                      <a:blip r:embed="rId4"/>
                      <a:stretch>
                        <a:fillRect/>
                      </a:stretch>
                    </p:blipFill>
                    <p:spPr>
                      <a:xfrm>
                        <a:off x="1143000" y="1219200"/>
                        <a:ext cx="3160713" cy="1169988"/>
                      </a:xfrm>
                      <a:prstGeom prst="rect">
                        <a:avLst/>
                      </a:prstGeom>
                      <a:noFill/>
                      <a:ln w="38100">
                        <a:miter/>
                      </a:ln>
                    </p:spPr>
                  </p:pic>
                </p:oleObj>
              </mc:Fallback>
            </mc:AlternateContent>
          </a:graphicData>
        </a:graphic>
      </p:graphicFrame>
      <p:graphicFrame>
        <p:nvGraphicFramePr>
          <p:cNvPr id="75814" name="内容占位符 75813"/>
          <p:cNvGraphicFramePr>
            <a:graphicFrameLocks noGrp="1"/>
          </p:cNvGraphicFramePr>
          <p:nvPr>
            <p:ph sz="half" idx="2"/>
          </p:nvPr>
        </p:nvGraphicFramePr>
        <p:xfrm>
          <a:off x="1217613" y="2438242"/>
          <a:ext cx="3359150" cy="862330"/>
        </p:xfrm>
        <a:graphic>
          <a:graphicData uri="http://schemas.openxmlformats.org/presentationml/2006/ole">
            <mc:AlternateContent xmlns:mc="http://schemas.openxmlformats.org/markup-compatibility/2006">
              <mc:Choice xmlns:v="urn:schemas-microsoft-com:vml" Requires="v">
                <p:oleObj spid="_x0000_s7352" r:id="rId5" imgW="1384300" imgH="355600" progId="Equation.3">
                  <p:embed/>
                </p:oleObj>
              </mc:Choice>
              <mc:Fallback>
                <p:oleObj r:id="rId5" imgW="1384300" imgH="355600" progId="Equation.3">
                  <p:embed/>
                  <p:pic>
                    <p:nvPicPr>
                      <p:cNvPr id="0" name="图片 3081"/>
                      <p:cNvPicPr/>
                      <p:nvPr/>
                    </p:nvPicPr>
                    <p:blipFill>
                      <a:blip r:embed="rId6"/>
                      <a:stretch>
                        <a:fillRect/>
                      </a:stretch>
                    </p:blipFill>
                    <p:spPr>
                      <a:xfrm>
                        <a:off x="1217613" y="2438242"/>
                        <a:ext cx="3359150" cy="862330"/>
                      </a:xfrm>
                      <a:prstGeom prst="rect">
                        <a:avLst/>
                      </a:prstGeom>
                      <a:solidFill>
                        <a:schemeClr val="bg1"/>
                      </a:solidFill>
                      <a:ln w="38100">
                        <a:miter/>
                      </a:ln>
                    </p:spPr>
                  </p:pic>
                </p:oleObj>
              </mc:Fallback>
            </mc:AlternateContent>
          </a:graphicData>
        </a:graphic>
      </p:graphicFrame>
      <p:sp>
        <p:nvSpPr>
          <p:cNvPr id="75815" name="文本框 75814"/>
          <p:cNvSpPr txBox="1"/>
          <p:nvPr/>
        </p:nvSpPr>
        <p:spPr>
          <a:xfrm>
            <a:off x="762000" y="3352800"/>
            <a:ext cx="7620000" cy="457200"/>
          </a:xfrm>
          <a:prstGeom prst="rect">
            <a:avLst/>
          </a:prstGeom>
          <a:noFill/>
          <a:ln w="9525">
            <a:noFill/>
          </a:ln>
        </p:spPr>
        <p:txBody>
          <a:bodyPr>
            <a:spAutoFit/>
          </a:bodyPr>
          <a:lstStyle/>
          <a:p>
            <a:pPr>
              <a:spcBef>
                <a:spcPct val="50000"/>
              </a:spcBef>
              <a:buClr>
                <a:schemeClr val="bg1"/>
              </a:buClr>
            </a:pPr>
            <a:r>
              <a:rPr lang="zh-CN" altLang="en-US" sz="2400" dirty="0">
                <a:latin typeface="Times New Roman" panose="02020603050405020304" pitchFamily="18" charset="0"/>
                <a:ea typeface="楷体_GB2312" pitchFamily="49" charset="-122"/>
              </a:rPr>
              <a:t>只有切向力做功，法向力总与元位移垂直而不做功。</a:t>
            </a:r>
          </a:p>
        </p:txBody>
      </p:sp>
      <p:grpSp>
        <p:nvGrpSpPr>
          <p:cNvPr id="75823" name="组合 75822"/>
          <p:cNvGrpSpPr/>
          <p:nvPr/>
        </p:nvGrpSpPr>
        <p:grpSpPr>
          <a:xfrm>
            <a:off x="5791200" y="381000"/>
            <a:ext cx="2057400" cy="3124200"/>
            <a:chOff x="2160" y="816"/>
            <a:chExt cx="1296" cy="1968"/>
          </a:xfrm>
        </p:grpSpPr>
        <p:sp>
          <p:nvSpPr>
            <p:cNvPr id="75798" name="直接连接符 75797"/>
            <p:cNvSpPr/>
            <p:nvPr/>
          </p:nvSpPr>
          <p:spPr>
            <a:xfrm flipV="1">
              <a:off x="2640" y="1374"/>
              <a:ext cx="96" cy="240"/>
            </a:xfrm>
            <a:prstGeom prst="line">
              <a:avLst/>
            </a:prstGeom>
            <a:ln w="9525" cap="flat" cmpd="sng">
              <a:solidFill>
                <a:schemeClr val="hlink"/>
              </a:solidFill>
              <a:prstDash val="solid"/>
              <a:headEnd type="none" w="med" len="med"/>
              <a:tailEnd type="triangle" w="med" len="med"/>
            </a:ln>
          </p:spPr>
        </p:sp>
        <p:grpSp>
          <p:nvGrpSpPr>
            <p:cNvPr id="75822" name="组合 75821"/>
            <p:cNvGrpSpPr/>
            <p:nvPr/>
          </p:nvGrpSpPr>
          <p:grpSpPr>
            <a:xfrm>
              <a:off x="2160" y="816"/>
              <a:ext cx="1296" cy="1968"/>
              <a:chOff x="4080" y="1152"/>
              <a:chExt cx="1296" cy="1968"/>
            </a:xfrm>
          </p:grpSpPr>
          <p:sp>
            <p:nvSpPr>
              <p:cNvPr id="75817" name="直接连接符 75816"/>
              <p:cNvSpPr/>
              <p:nvPr/>
            </p:nvSpPr>
            <p:spPr>
              <a:xfrm>
                <a:off x="4560" y="1950"/>
                <a:ext cx="336" cy="96"/>
              </a:xfrm>
              <a:prstGeom prst="line">
                <a:avLst/>
              </a:prstGeom>
              <a:ln w="19050" cap="flat" cmpd="sng">
                <a:solidFill>
                  <a:schemeClr val="accent1"/>
                </a:solidFill>
                <a:prstDash val="solid"/>
                <a:headEnd type="none" w="med" len="med"/>
                <a:tailEnd type="triangle" w="med" len="med"/>
              </a:ln>
            </p:spPr>
          </p:sp>
          <p:grpSp>
            <p:nvGrpSpPr>
              <p:cNvPr id="75821" name="组合 75820"/>
              <p:cNvGrpSpPr/>
              <p:nvPr/>
            </p:nvGrpSpPr>
            <p:grpSpPr>
              <a:xfrm>
                <a:off x="4080" y="1152"/>
                <a:ext cx="1296" cy="1968"/>
                <a:chOff x="4080" y="1152"/>
                <a:chExt cx="1296" cy="1968"/>
              </a:xfrm>
            </p:grpSpPr>
            <p:sp>
              <p:nvSpPr>
                <p:cNvPr id="75796" name="文本框 75795"/>
                <p:cNvSpPr txBox="1"/>
                <p:nvPr/>
              </p:nvSpPr>
              <p:spPr>
                <a:xfrm>
                  <a:off x="4416" y="2889"/>
                  <a:ext cx="489" cy="231"/>
                </a:xfrm>
                <a:prstGeom prst="rect">
                  <a:avLst/>
                </a:prstGeom>
                <a:noFill/>
                <a:ln w="9525">
                  <a:noFill/>
                </a:ln>
              </p:spPr>
              <p:txBody>
                <a:bodyPr wrap="none" anchor="t">
                  <a:spAutoFit/>
                </a:bodyPr>
                <a:lstStyle/>
                <a:p>
                  <a:r>
                    <a:rPr lang="zh-CN" altLang="en-US" sz="1800" dirty="0">
                      <a:latin typeface="Tahoma" panose="020B0604030504040204" pitchFamily="34" charset="0"/>
                    </a:rPr>
                    <a:t>图</a:t>
                  </a:r>
                  <a:r>
                    <a:rPr lang="en-US" altLang="zh-CN" sz="1800">
                      <a:latin typeface="Tahoma" panose="020B0604030504040204" pitchFamily="34" charset="0"/>
                    </a:rPr>
                    <a:t>4.4</a:t>
                  </a:r>
                </a:p>
              </p:txBody>
            </p:sp>
            <p:sp>
              <p:nvSpPr>
                <p:cNvPr id="75800" name="直接连接符 75799"/>
                <p:cNvSpPr/>
                <p:nvPr/>
              </p:nvSpPr>
              <p:spPr>
                <a:xfrm flipV="1">
                  <a:off x="4557" y="1392"/>
                  <a:ext cx="48" cy="528"/>
                </a:xfrm>
                <a:prstGeom prst="line">
                  <a:avLst/>
                </a:prstGeom>
                <a:ln w="9525" cap="flat" cmpd="sng">
                  <a:solidFill>
                    <a:schemeClr val="tx1"/>
                  </a:solidFill>
                  <a:prstDash val="solid"/>
                  <a:headEnd type="none" w="med" len="med"/>
                  <a:tailEnd type="triangle" w="med" len="med"/>
                </a:ln>
              </p:spPr>
            </p:sp>
            <p:graphicFrame>
              <p:nvGraphicFramePr>
                <p:cNvPr id="75802" name="内容占位符 75801"/>
                <p:cNvGraphicFramePr>
                  <a:graphicFrameLocks noGrp="1"/>
                </p:cNvGraphicFramePr>
                <p:nvPr>
                  <p:ph sz="half" idx="1"/>
                </p:nvPr>
              </p:nvGraphicFramePr>
              <p:xfrm>
                <a:off x="4320" y="1248"/>
                <a:ext cx="208" cy="240"/>
              </p:xfrm>
              <a:graphic>
                <a:graphicData uri="http://schemas.openxmlformats.org/presentationml/2006/ole">
                  <mc:AlternateContent xmlns:mc="http://schemas.openxmlformats.org/markup-compatibility/2006">
                    <mc:Choice xmlns:v="urn:schemas-microsoft-com:vml" Requires="v">
                      <p:oleObj spid="_x0000_s7353" r:id="rId7" imgW="165100" imgH="190500" progId="Equation.3">
                        <p:embed/>
                      </p:oleObj>
                    </mc:Choice>
                    <mc:Fallback>
                      <p:oleObj r:id="rId7" imgW="165100" imgH="190500" progId="Equation.3">
                        <p:embed/>
                        <p:pic>
                          <p:nvPicPr>
                            <p:cNvPr id="0" name="图片 3082"/>
                            <p:cNvPicPr/>
                            <p:nvPr/>
                          </p:nvPicPr>
                          <p:blipFill>
                            <a:blip r:embed="rId8"/>
                            <a:stretch>
                              <a:fillRect/>
                            </a:stretch>
                          </p:blipFill>
                          <p:spPr>
                            <a:xfrm>
                              <a:off x="4320" y="1248"/>
                              <a:ext cx="208" cy="240"/>
                            </a:xfrm>
                            <a:prstGeom prst="rect">
                              <a:avLst/>
                            </a:prstGeom>
                            <a:noFill/>
                            <a:ln w="38100">
                              <a:noFill/>
                              <a:miter/>
                            </a:ln>
                          </p:spPr>
                        </p:pic>
                      </p:oleObj>
                    </mc:Fallback>
                  </mc:AlternateContent>
                </a:graphicData>
              </a:graphic>
            </p:graphicFrame>
            <p:grpSp>
              <p:nvGrpSpPr>
                <p:cNvPr id="75803" name="组合 75802"/>
                <p:cNvGrpSpPr/>
                <p:nvPr/>
              </p:nvGrpSpPr>
              <p:grpSpPr>
                <a:xfrm>
                  <a:off x="4080" y="1296"/>
                  <a:ext cx="960" cy="1536"/>
                  <a:chOff x="4176" y="1632"/>
                  <a:chExt cx="960" cy="1536"/>
                </a:xfrm>
              </p:grpSpPr>
              <p:sp>
                <p:nvSpPr>
                  <p:cNvPr id="75804" name="任意多边形 75803"/>
                  <p:cNvSpPr/>
                  <p:nvPr/>
                </p:nvSpPr>
                <p:spPr>
                  <a:xfrm>
                    <a:off x="4176" y="1632"/>
                    <a:ext cx="960" cy="1488"/>
                  </a:xfrm>
                  <a:custGeom>
                    <a:avLst/>
                    <a:gdLst/>
                    <a:ahLst/>
                    <a:cxnLst/>
                    <a:rect l="0" t="0" r="0" b="0"/>
                    <a:pathLst>
                      <a:path w="960" h="1488">
                        <a:moveTo>
                          <a:pt x="0" y="1488"/>
                        </a:moveTo>
                        <a:cubicBezTo>
                          <a:pt x="272" y="1368"/>
                          <a:pt x="544" y="1248"/>
                          <a:pt x="624" y="1104"/>
                        </a:cubicBezTo>
                        <a:cubicBezTo>
                          <a:pt x="704" y="960"/>
                          <a:pt x="424" y="808"/>
                          <a:pt x="480" y="624"/>
                        </a:cubicBezTo>
                        <a:cubicBezTo>
                          <a:pt x="536" y="440"/>
                          <a:pt x="748" y="220"/>
                          <a:pt x="960" y="0"/>
                        </a:cubicBezTo>
                      </a:path>
                    </a:pathLst>
                  </a:custGeom>
                  <a:noFill/>
                  <a:ln w="9525" cap="flat" cmpd="sng">
                    <a:solidFill>
                      <a:schemeClr val="tx1"/>
                    </a:solidFill>
                    <a:prstDash val="solid"/>
                    <a:headEnd type="none" w="med" len="med"/>
                    <a:tailEnd type="none" w="med" len="med"/>
                  </a:ln>
                </p:spPr>
                <p:txBody>
                  <a:bodyPr/>
                  <a:lstStyle/>
                  <a:p>
                    <a:endParaRPr lang="zh-CN" altLang="en-US"/>
                  </a:p>
                </p:txBody>
              </p:sp>
              <p:sp>
                <p:nvSpPr>
                  <p:cNvPr id="75805" name="直接连接符 75804"/>
                  <p:cNvSpPr/>
                  <p:nvPr/>
                </p:nvSpPr>
                <p:spPr>
                  <a:xfrm>
                    <a:off x="4320" y="3072"/>
                    <a:ext cx="48" cy="96"/>
                  </a:xfrm>
                  <a:prstGeom prst="line">
                    <a:avLst/>
                  </a:prstGeom>
                  <a:ln w="9525" cap="flat" cmpd="sng">
                    <a:solidFill>
                      <a:schemeClr val="tx1"/>
                    </a:solidFill>
                    <a:prstDash val="solid"/>
                    <a:headEnd type="none" w="med" len="med"/>
                    <a:tailEnd type="none" w="med" len="med"/>
                  </a:ln>
                </p:spPr>
              </p:sp>
              <p:sp>
                <p:nvSpPr>
                  <p:cNvPr id="75806" name="直接连接符 75805"/>
                  <p:cNvSpPr/>
                  <p:nvPr/>
                </p:nvSpPr>
                <p:spPr>
                  <a:xfrm>
                    <a:off x="5040" y="1728"/>
                    <a:ext cx="48" cy="96"/>
                  </a:xfrm>
                  <a:prstGeom prst="line">
                    <a:avLst/>
                  </a:prstGeom>
                  <a:ln w="9525" cap="flat" cmpd="sng">
                    <a:solidFill>
                      <a:schemeClr val="tx1"/>
                    </a:solidFill>
                    <a:prstDash val="solid"/>
                    <a:headEnd type="none" w="med" len="med"/>
                    <a:tailEnd type="none" w="med" len="med"/>
                  </a:ln>
                </p:spPr>
              </p:sp>
            </p:grpSp>
            <p:sp>
              <p:nvSpPr>
                <p:cNvPr id="75807" name="文本框 75806"/>
                <p:cNvSpPr txBox="1"/>
                <p:nvPr/>
              </p:nvSpPr>
              <p:spPr>
                <a:xfrm>
                  <a:off x="5088" y="1152"/>
                  <a:ext cx="288" cy="231"/>
                </a:xfrm>
                <a:prstGeom prst="rect">
                  <a:avLst/>
                </a:prstGeom>
                <a:noFill/>
                <a:ln w="9525">
                  <a:noFill/>
                </a:ln>
              </p:spPr>
              <p:txBody>
                <a:bodyPr>
                  <a:spAutoFit/>
                </a:bodyPr>
                <a:lstStyle/>
                <a:p>
                  <a:r>
                    <a:rPr lang="en-US" altLang="zh-CN" sz="1800" b="0" i="1">
                      <a:latin typeface="Tahoma" panose="020B0604030504040204" pitchFamily="34" charset="0"/>
                    </a:rPr>
                    <a:t>S</a:t>
                  </a:r>
                </a:p>
              </p:txBody>
            </p:sp>
            <p:graphicFrame>
              <p:nvGraphicFramePr>
                <p:cNvPr id="75808" name="内容占位符 75807"/>
                <p:cNvGraphicFramePr>
                  <a:graphicFrameLocks noGrp="1"/>
                </p:cNvGraphicFramePr>
                <p:nvPr>
                  <p:ph sz="quarter" idx="3"/>
                </p:nvPr>
              </p:nvGraphicFramePr>
              <p:xfrm>
                <a:off x="4656" y="1776"/>
                <a:ext cx="192" cy="168"/>
              </p:xfrm>
              <a:graphic>
                <a:graphicData uri="http://schemas.openxmlformats.org/presentationml/2006/ole">
                  <mc:AlternateContent xmlns:mc="http://schemas.openxmlformats.org/markup-compatibility/2006">
                    <mc:Choice xmlns:v="urn:schemas-microsoft-com:vml" Requires="v">
                      <p:oleObj spid="_x0000_s7354" r:id="rId9" imgW="202565" imgH="177800" progId="Equation.3">
                        <p:embed/>
                      </p:oleObj>
                    </mc:Choice>
                    <mc:Fallback>
                      <p:oleObj r:id="rId9" imgW="202565" imgH="177800" progId="Equation.3">
                        <p:embed/>
                        <p:pic>
                          <p:nvPicPr>
                            <p:cNvPr id="0" name="图片 3083"/>
                            <p:cNvPicPr/>
                            <p:nvPr/>
                          </p:nvPicPr>
                          <p:blipFill>
                            <a:blip r:embed="rId10"/>
                            <a:stretch>
                              <a:fillRect/>
                            </a:stretch>
                          </p:blipFill>
                          <p:spPr>
                            <a:xfrm>
                              <a:off x="4656" y="1776"/>
                              <a:ext cx="192" cy="168"/>
                            </a:xfrm>
                            <a:prstGeom prst="rect">
                              <a:avLst/>
                            </a:prstGeom>
                            <a:solidFill>
                              <a:schemeClr val="hlink"/>
                            </a:solidFill>
                            <a:ln w="38100">
                              <a:noFill/>
                              <a:miter/>
                            </a:ln>
                          </p:spPr>
                        </p:pic>
                      </p:oleObj>
                    </mc:Fallback>
                  </mc:AlternateContent>
                </a:graphicData>
              </a:graphic>
            </p:graphicFrame>
            <p:sp>
              <p:nvSpPr>
                <p:cNvPr id="75816" name="文本框 75815"/>
                <p:cNvSpPr txBox="1"/>
                <p:nvPr/>
              </p:nvSpPr>
              <p:spPr>
                <a:xfrm>
                  <a:off x="4224" y="1776"/>
                  <a:ext cx="288" cy="231"/>
                </a:xfrm>
                <a:prstGeom prst="rect">
                  <a:avLst/>
                </a:prstGeom>
                <a:noFill/>
                <a:ln w="9525">
                  <a:noFill/>
                </a:ln>
              </p:spPr>
              <p:txBody>
                <a:bodyPr>
                  <a:spAutoFit/>
                </a:bodyPr>
                <a:lstStyle/>
                <a:p>
                  <a:r>
                    <a:rPr lang="en-US" altLang="zh-CN" sz="1800" b="0" i="1" dirty="0" err="1">
                      <a:latin typeface="Tahoma" panose="020B0604030504040204" pitchFamily="34" charset="0"/>
                    </a:rPr>
                    <a:t>ds</a:t>
                  </a:r>
                  <a:endParaRPr lang="en-US" altLang="zh-CN" sz="1800" b="0" i="1">
                    <a:latin typeface="Tahoma" panose="020B0604030504040204" pitchFamily="34" charset="0"/>
                  </a:endParaRPr>
                </a:p>
              </p:txBody>
            </p:sp>
            <p:sp>
              <p:nvSpPr>
                <p:cNvPr id="75818" name="直接连接符 75817"/>
                <p:cNvSpPr/>
                <p:nvPr/>
              </p:nvSpPr>
              <p:spPr>
                <a:xfrm flipV="1">
                  <a:off x="4548" y="1632"/>
                  <a:ext cx="144" cy="336"/>
                </a:xfrm>
                <a:prstGeom prst="line">
                  <a:avLst/>
                </a:prstGeom>
                <a:ln w="19050" cap="flat" cmpd="sng">
                  <a:solidFill>
                    <a:schemeClr val="accent1"/>
                  </a:solidFill>
                  <a:prstDash val="solid"/>
                  <a:headEnd type="none" w="med" len="med"/>
                  <a:tailEnd type="triangle" w="med" len="med"/>
                </a:ln>
              </p:spPr>
            </p:sp>
            <p:graphicFrame>
              <p:nvGraphicFramePr>
                <p:cNvPr id="75819" name="对象 75818"/>
                <p:cNvGraphicFramePr/>
                <p:nvPr/>
              </p:nvGraphicFramePr>
              <p:xfrm>
                <a:off x="4896" y="2016"/>
                <a:ext cx="148" cy="192"/>
              </p:xfrm>
              <a:graphic>
                <a:graphicData uri="http://schemas.openxmlformats.org/presentationml/2006/ole">
                  <mc:AlternateContent xmlns:mc="http://schemas.openxmlformats.org/markup-compatibility/2006">
                    <mc:Choice xmlns:v="urn:schemas-microsoft-com:vml" Requires="v">
                      <p:oleObj spid="_x0000_s7355" r:id="rId11" imgW="127000" imgH="164465" progId="Equation.3">
                        <p:embed/>
                      </p:oleObj>
                    </mc:Choice>
                    <mc:Fallback>
                      <p:oleObj r:id="rId11" imgW="127000" imgH="164465" progId="Equation.3">
                        <p:embed/>
                        <p:pic>
                          <p:nvPicPr>
                            <p:cNvPr id="0" name="图片 3084"/>
                            <p:cNvPicPr/>
                            <p:nvPr/>
                          </p:nvPicPr>
                          <p:blipFill>
                            <a:blip r:embed="rId12">
                              <a:lum bright="-35999"/>
                            </a:blip>
                            <a:stretch>
                              <a:fillRect/>
                            </a:stretch>
                          </p:blipFill>
                          <p:spPr>
                            <a:xfrm>
                              <a:off x="4896" y="2016"/>
                              <a:ext cx="148" cy="192"/>
                            </a:xfrm>
                            <a:prstGeom prst="rect">
                              <a:avLst/>
                            </a:prstGeom>
                            <a:solidFill>
                              <a:schemeClr val="accent1"/>
                            </a:solidFill>
                            <a:ln w="38100">
                              <a:noFill/>
                              <a:miter/>
                            </a:ln>
                          </p:spPr>
                        </p:pic>
                      </p:oleObj>
                    </mc:Fallback>
                  </mc:AlternateContent>
                </a:graphicData>
              </a:graphic>
            </p:graphicFrame>
            <p:graphicFrame>
              <p:nvGraphicFramePr>
                <p:cNvPr id="75820" name="对象 75819"/>
                <p:cNvGraphicFramePr/>
                <p:nvPr/>
              </p:nvGraphicFramePr>
              <p:xfrm>
                <a:off x="4656" y="1296"/>
                <a:ext cx="148" cy="192"/>
              </p:xfrm>
              <a:graphic>
                <a:graphicData uri="http://schemas.openxmlformats.org/presentationml/2006/ole">
                  <mc:AlternateContent xmlns:mc="http://schemas.openxmlformats.org/markup-compatibility/2006">
                    <mc:Choice xmlns:v="urn:schemas-microsoft-com:vml" Requires="v">
                      <p:oleObj spid="_x0000_s7356" r:id="rId13" imgW="127000" imgH="164465" progId="Equation.3">
                        <p:embed/>
                      </p:oleObj>
                    </mc:Choice>
                    <mc:Fallback>
                      <p:oleObj r:id="rId13" imgW="127000" imgH="164465" progId="Equation.3">
                        <p:embed/>
                        <p:pic>
                          <p:nvPicPr>
                            <p:cNvPr id="0" name="图片 3085"/>
                            <p:cNvPicPr/>
                            <p:nvPr/>
                          </p:nvPicPr>
                          <p:blipFill>
                            <a:blip r:embed="rId14"/>
                            <a:stretch>
                              <a:fillRect/>
                            </a:stretch>
                          </p:blipFill>
                          <p:spPr>
                            <a:xfrm>
                              <a:off x="4656" y="1296"/>
                              <a:ext cx="148" cy="192"/>
                            </a:xfrm>
                            <a:prstGeom prst="rect">
                              <a:avLst/>
                            </a:prstGeom>
                            <a:solidFill>
                              <a:schemeClr val="accent1"/>
                            </a:solidFill>
                            <a:ln w="38100">
                              <a:noFill/>
                              <a:miter/>
                            </a:ln>
                          </p:spPr>
                        </p:pic>
                      </p:oleObj>
                    </mc:Fallback>
                  </mc:AlternateContent>
                </a:graphicData>
              </a:graphic>
            </p:graphicFrame>
          </p:grpSp>
        </p:grpSp>
      </p:grpSp>
      <p:sp>
        <p:nvSpPr>
          <p:cNvPr id="75826" name="文本框 75825"/>
          <p:cNvSpPr txBox="1"/>
          <p:nvPr/>
        </p:nvSpPr>
        <p:spPr>
          <a:xfrm>
            <a:off x="1447800" y="5638800"/>
            <a:ext cx="5334000" cy="645160"/>
          </a:xfrm>
          <a:prstGeom prst="rect">
            <a:avLst/>
          </a:prstGeom>
          <a:noFill/>
          <a:ln w="9525">
            <a:noFill/>
          </a:ln>
        </p:spPr>
        <p:txBody>
          <a:bodyPr>
            <a:spAutoFit/>
          </a:bodyPr>
          <a:lstStyle/>
          <a:p>
            <a:pPr>
              <a:spcBef>
                <a:spcPct val="50000"/>
              </a:spcBef>
              <a:buClr>
                <a:schemeClr val="bg1"/>
              </a:buClr>
            </a:pPr>
            <a:r>
              <a:rPr lang="en-US" altLang="zh-CN" sz="3600" dirty="0">
                <a:solidFill>
                  <a:schemeClr val="tx2"/>
                </a:solidFill>
                <a:latin typeface="Times New Roman" panose="02020603050405020304" pitchFamily="18" charset="0"/>
                <a:ea typeface="黑体" panose="02010609060101010101" pitchFamily="49" charset="-122"/>
              </a:rPr>
              <a:t>P114-115  </a:t>
            </a:r>
            <a:r>
              <a:rPr lang="zh-CN" altLang="en-US" sz="3600" dirty="0">
                <a:solidFill>
                  <a:schemeClr val="tx2"/>
                </a:solidFill>
                <a:latin typeface="Times New Roman" panose="02020603050405020304" pitchFamily="18" charset="0"/>
                <a:ea typeface="黑体" panose="02010609060101010101" pitchFamily="49" charset="-122"/>
              </a:rPr>
              <a:t>例</a:t>
            </a:r>
            <a:r>
              <a:rPr lang="en-US" altLang="zh-CN" sz="3600" dirty="0">
                <a:solidFill>
                  <a:schemeClr val="tx2"/>
                </a:solidFill>
                <a:latin typeface="Times New Roman" panose="02020603050405020304" pitchFamily="18" charset="0"/>
                <a:ea typeface="黑体" panose="02010609060101010101" pitchFamily="49" charset="-122"/>
              </a:rPr>
              <a:t>4.1</a:t>
            </a:r>
            <a:r>
              <a:rPr lang="zh-CN" altLang="en-US" sz="3600" dirty="0">
                <a:solidFill>
                  <a:schemeClr val="tx2"/>
                </a:solidFill>
                <a:latin typeface="Times New Roman" panose="02020603050405020304" pitchFamily="18" charset="0"/>
                <a:ea typeface="黑体" panose="02010609060101010101" pitchFamily="49" charset="-122"/>
              </a:rPr>
              <a:t>～例</a:t>
            </a:r>
            <a:r>
              <a:rPr lang="en-US" altLang="zh-CN" sz="3600" dirty="0">
                <a:solidFill>
                  <a:schemeClr val="tx2"/>
                </a:solidFill>
                <a:latin typeface="Times New Roman" panose="02020603050405020304" pitchFamily="18" charset="0"/>
                <a:ea typeface="黑体" panose="02010609060101010101" pitchFamily="49" charset="-122"/>
              </a:rPr>
              <a:t>4.4</a:t>
            </a:r>
            <a:endParaRPr lang="en-US" altLang="zh-CN" sz="3600" dirty="0">
              <a:solidFill>
                <a:schemeClr val="tx2"/>
              </a:solidFill>
              <a:latin typeface="Times New Roman" panose="02020603050405020304" pitchFamily="18" charset="0"/>
              <a:ea typeface="楷体_GB2312" pitchFamily="49" charset="-122"/>
            </a:endParaRPr>
          </a:p>
        </p:txBody>
      </p:sp>
      <p:sp>
        <p:nvSpPr>
          <p:cNvPr id="75827" name="文本框 75826"/>
          <p:cNvSpPr txBox="1"/>
          <p:nvPr/>
        </p:nvSpPr>
        <p:spPr>
          <a:xfrm>
            <a:off x="762000" y="4375150"/>
            <a:ext cx="8001000" cy="1187450"/>
          </a:xfrm>
          <a:prstGeom prst="rect">
            <a:avLst/>
          </a:prstGeom>
          <a:noFill/>
          <a:ln w="9525">
            <a:noFill/>
          </a:ln>
        </p:spPr>
        <p:txBody>
          <a:bodyPr>
            <a:spAutoFit/>
          </a:bodyPr>
          <a:lstStyle/>
          <a:p>
            <a:pPr>
              <a:buClr>
                <a:schemeClr val="bg1"/>
              </a:buClr>
            </a:pPr>
            <a:r>
              <a:rPr lang="en-US" altLang="zh-CN" sz="2400" dirty="0">
                <a:latin typeface="Times New Roman" panose="02020603050405020304" pitchFamily="18" charset="0"/>
              </a:rPr>
              <a:t>(1)</a:t>
            </a:r>
            <a:r>
              <a:rPr lang="zh-CN" altLang="en-US" sz="2400" dirty="0">
                <a:latin typeface="Times New Roman" panose="02020603050405020304" pitchFamily="18" charset="0"/>
              </a:rPr>
              <a:t>分析质点受力情况，确定力随位置变化的关系；</a:t>
            </a:r>
          </a:p>
          <a:p>
            <a:pPr>
              <a:buClr>
                <a:schemeClr val="bg1"/>
              </a:buClr>
            </a:pPr>
            <a:r>
              <a:rPr lang="en-US" altLang="zh-CN" sz="2400" dirty="0">
                <a:latin typeface="Times New Roman" panose="02020603050405020304" pitchFamily="18" charset="0"/>
              </a:rPr>
              <a:t>(2)</a:t>
            </a:r>
            <a:r>
              <a:rPr lang="zh-CN" altLang="en-US" sz="2400" dirty="0">
                <a:latin typeface="Times New Roman" panose="02020603050405020304" pitchFamily="18" charset="0"/>
              </a:rPr>
              <a:t>写出元功的表达式，选定积分变量；</a:t>
            </a:r>
          </a:p>
          <a:p>
            <a:pPr>
              <a:buClr>
                <a:schemeClr val="bg1"/>
              </a:buClr>
            </a:pPr>
            <a:r>
              <a:rPr lang="en-US" altLang="zh-CN" sz="2400" dirty="0">
                <a:latin typeface="Times New Roman" panose="02020603050405020304" pitchFamily="18" charset="0"/>
              </a:rPr>
              <a:t>(3)</a:t>
            </a:r>
            <a:r>
              <a:rPr lang="zh-CN" altLang="en-US" sz="2400" dirty="0">
                <a:latin typeface="Times New Roman" panose="02020603050405020304" pitchFamily="18" charset="0"/>
              </a:rPr>
              <a:t>确定积分限进行积分，求出力做的功。</a:t>
            </a:r>
            <a:endParaRPr lang="zh-CN" altLang="en-US" sz="3600">
              <a:solidFill>
                <a:srgbClr val="FF3300"/>
              </a:solidFill>
              <a:latin typeface="Times New Roman" panose="02020603050405020304" pitchFamily="18" charset="0"/>
              <a:ea typeface="楷体_GB2312" pitchFamily="49" charset="-122"/>
            </a:endParaRPr>
          </a:p>
        </p:txBody>
      </p:sp>
      <p:sp>
        <p:nvSpPr>
          <p:cNvPr id="75828" name="文本框 75827"/>
          <p:cNvSpPr txBox="1"/>
          <p:nvPr/>
        </p:nvSpPr>
        <p:spPr>
          <a:xfrm>
            <a:off x="228600" y="3962400"/>
            <a:ext cx="2362200" cy="457200"/>
          </a:xfrm>
          <a:prstGeom prst="rect">
            <a:avLst/>
          </a:prstGeom>
          <a:noFill/>
          <a:ln w="9525">
            <a:noFill/>
          </a:ln>
        </p:spPr>
        <p:txBody>
          <a:bodyPr>
            <a:spAutoFit/>
          </a:bodyPr>
          <a:lstStyle/>
          <a:p>
            <a:pPr>
              <a:spcBef>
                <a:spcPct val="20000"/>
              </a:spcBef>
              <a:buClr>
                <a:schemeClr val="bg1"/>
              </a:buClr>
              <a:buChar char="•"/>
            </a:pPr>
            <a:r>
              <a:rPr lang="zh-CN" altLang="en-US" sz="2400" dirty="0">
                <a:solidFill>
                  <a:srgbClr val="FF3300"/>
                </a:solidFill>
                <a:latin typeface="Times New Roman" panose="02020603050405020304" pitchFamily="18" charset="0"/>
              </a:rPr>
              <a:t>功的计算</a:t>
            </a:r>
            <a:endParaRPr lang="zh-CN" altLang="en-US" sz="2400" b="0">
              <a:latin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826"/>
                                        </p:tgtEl>
                                        <p:attrNameLst>
                                          <p:attrName>style.visibility</p:attrName>
                                        </p:attrNameLst>
                                      </p:cBhvr>
                                      <p:to>
                                        <p:strVal val="visible"/>
                                      </p:to>
                                    </p:set>
                                    <p:animEffect transition="in" filter="fade">
                                      <p:cBhvr>
                                        <p:cTn id="7" dur="500"/>
                                        <p:tgtEl>
                                          <p:spTgt spid="758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582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58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26" grpId="0"/>
      <p:bldP spid="75827" grpId="0"/>
      <p:bldP spid="7582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Box 5"/>
          <p:cNvSpPr txBox="1">
            <a:spLocks noChangeArrowheads="1"/>
          </p:cNvSpPr>
          <p:nvPr/>
        </p:nvSpPr>
        <p:spPr bwMode="auto">
          <a:xfrm>
            <a:off x="265113" y="549275"/>
            <a:ext cx="2447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kumimoji="1" lang="zh-CN" altLang="en-US" sz="2800" b="1">
                <a:solidFill>
                  <a:srgbClr val="FF0000"/>
                </a:solidFill>
                <a:latin typeface="Times New Roman" pitchFamily="18" charset="0"/>
                <a:ea typeface="楷体_GB2312" pitchFamily="49" charset="-122"/>
              </a:rPr>
              <a:t>其他一些例子</a:t>
            </a:r>
          </a:p>
        </p:txBody>
      </p:sp>
      <p:pic>
        <p:nvPicPr>
          <p:cNvPr id="27651" name="Picture 2" descr="c:\users\jie ma\appdata\roaming\360se6\User Data\temp\u=1730135794,2268840101&amp;fm=21&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133600"/>
            <a:ext cx="430688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descr="c:\users\jie ma\appdata\roaming\360se6\User Data\temp\2008111921445753141590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341438"/>
            <a:ext cx="345757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1"/>
          <p:cNvSpPr txBox="1">
            <a:spLocks noChangeArrowheads="1"/>
          </p:cNvSpPr>
          <p:nvPr/>
        </p:nvSpPr>
        <p:spPr bwMode="auto">
          <a:xfrm>
            <a:off x="5435600" y="836613"/>
            <a:ext cx="3278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lang="zh-CN" altLang="en-US" sz="2400" b="1">
                <a:solidFill>
                  <a:prstClr val="black"/>
                </a:solidFill>
                <a:latin typeface="Times New Roman" pitchFamily="18" charset="0"/>
              </a:rPr>
              <a:t>化学实验室水流抽气机</a:t>
            </a:r>
          </a:p>
        </p:txBody>
      </p:sp>
      <p:pic>
        <p:nvPicPr>
          <p:cNvPr id="27654" name="Picture 7" descr="c:\users\jie ma\appdata\roaming\360se6\User Data\temp\9143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4292600"/>
            <a:ext cx="2509837"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TextBox 14"/>
          <p:cNvSpPr txBox="1">
            <a:spLocks noChangeArrowheads="1"/>
          </p:cNvSpPr>
          <p:nvPr/>
        </p:nvSpPr>
        <p:spPr bwMode="auto">
          <a:xfrm>
            <a:off x="611188" y="1527175"/>
            <a:ext cx="803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lang="zh-CN" altLang="en-US" sz="2400" b="1">
                <a:solidFill>
                  <a:prstClr val="black"/>
                </a:solidFill>
                <a:latin typeface="Times New Roman" pitchFamily="18" charset="0"/>
              </a:rPr>
              <a:t>地铁</a:t>
            </a:r>
          </a:p>
        </p:txBody>
      </p:sp>
    </p:spTree>
    <p:extLst>
      <p:ext uri="{BB962C8B-B14F-4D97-AF65-F5344CB8AC3E}">
        <p14:creationId xmlns:p14="http://schemas.microsoft.com/office/powerpoint/2010/main" val="32438452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1029"/>
          <p:cNvSpPr>
            <a:spLocks noChangeArrowheads="1"/>
          </p:cNvSpPr>
          <p:nvPr/>
        </p:nvSpPr>
        <p:spPr bwMode="auto">
          <a:xfrm>
            <a:off x="395288" y="188913"/>
            <a:ext cx="6516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800" b="1">
                <a:solidFill>
                  <a:srgbClr val="00B050"/>
                </a:solidFill>
                <a:latin typeface="Times New Roman" pitchFamily="18" charset="0"/>
                <a:ea typeface="楷体_GB2312" pitchFamily="49" charset="-122"/>
              </a:rPr>
              <a:t>飞机</a:t>
            </a:r>
            <a:r>
              <a:rPr lang="zh-CN" altLang="en-US" sz="2800" b="1">
                <a:solidFill>
                  <a:srgbClr val="00B050"/>
                </a:solidFill>
                <a:latin typeface="Times New Roman" pitchFamily="18" charset="0"/>
                <a:ea typeface="楷体_GB2312" pitchFamily="49" charset="-122"/>
              </a:rPr>
              <a:t>为何能“飞”</a:t>
            </a:r>
            <a:endParaRPr lang="zh-CN" altLang="zh-CN" sz="2800" b="1">
              <a:solidFill>
                <a:srgbClr val="00B050"/>
              </a:solidFill>
              <a:latin typeface="Times New Roman" pitchFamily="18" charset="0"/>
              <a:ea typeface="楷体_GB2312" pitchFamily="49" charset="-122"/>
            </a:endParaRPr>
          </a:p>
        </p:txBody>
      </p:sp>
      <p:pic>
        <p:nvPicPr>
          <p:cNvPr id="28675" name="Picture 5" descr="飞机起飞"/>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12875"/>
            <a:ext cx="45243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11" descr="航空飞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412875"/>
            <a:ext cx="41433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365625"/>
            <a:ext cx="42227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5445125"/>
            <a:ext cx="25574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4365625"/>
            <a:ext cx="27019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4246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wipe(left)">
                                      <p:cBhvr>
                                        <p:cTn id="7" dur="500"/>
                                        <p:tgtEl>
                                          <p:spTgt spid="2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26629"/>
                                        </p:tgtEl>
                                        <p:attrNameLst>
                                          <p:attrName>style.visibility</p:attrName>
                                        </p:attrNameLst>
                                      </p:cBhvr>
                                      <p:to>
                                        <p:strVal val="visible"/>
                                      </p:to>
                                    </p:set>
                                    <p:anim calcmode="lin" valueType="num">
                                      <p:cBhvr additive="base">
                                        <p:cTn id="12" dur="500" fill="hold"/>
                                        <p:tgtEl>
                                          <p:spTgt spid="26629"/>
                                        </p:tgtEl>
                                        <p:attrNameLst>
                                          <p:attrName>ppt_x</p:attrName>
                                        </p:attrNameLst>
                                      </p:cBhvr>
                                      <p:tavLst>
                                        <p:tav tm="0">
                                          <p:val>
                                            <p:strVal val="0-#ppt_w/2"/>
                                          </p:val>
                                        </p:tav>
                                        <p:tav tm="100000">
                                          <p:val>
                                            <p:strVal val="#ppt_x"/>
                                          </p:val>
                                        </p:tav>
                                      </p:tavLst>
                                    </p:anim>
                                    <p:anim calcmode="lin" valueType="num">
                                      <p:cBhvr additive="base">
                                        <p:cTn id="13" dur="500" fill="hold"/>
                                        <p:tgtEl>
                                          <p:spTgt spid="26629"/>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26631"/>
                                        </p:tgtEl>
                                        <p:attrNameLst>
                                          <p:attrName>style.visibility</p:attrName>
                                        </p:attrNameLst>
                                      </p:cBhvr>
                                      <p:to>
                                        <p:strVal val="visible"/>
                                      </p:to>
                                    </p:set>
                                    <p:animEffect transition="in" filter="fade">
                                      <p:cBhvr>
                                        <p:cTn id="18" dur="500"/>
                                        <p:tgtEl>
                                          <p:spTgt spid="2663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26630"/>
                                        </p:tgtEl>
                                        <p:attrNameLst>
                                          <p:attrName>style.visibility</p:attrName>
                                        </p:attrNameLst>
                                      </p:cBhvr>
                                      <p:to>
                                        <p:strVal val="visible"/>
                                      </p:to>
                                    </p:set>
                                    <p:animEffect transition="in" filter="fade">
                                      <p:cBhvr>
                                        <p:cTn id="23"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1030"/>
          <p:cNvSpPr>
            <a:spLocks noChangeArrowheads="1"/>
          </p:cNvSpPr>
          <p:nvPr/>
        </p:nvSpPr>
        <p:spPr bwMode="auto">
          <a:xfrm>
            <a:off x="395288" y="981075"/>
            <a:ext cx="8426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400" b="1">
                <a:solidFill>
                  <a:prstClr val="black"/>
                </a:solidFill>
                <a:latin typeface="Times New Roman" pitchFamily="18" charset="0"/>
                <a:ea typeface="楷体_GB2312" pitchFamily="49" charset="-122"/>
              </a:rPr>
              <a:t>假设在机翼右方</a:t>
            </a:r>
            <a:r>
              <a:rPr lang="zh-CN" altLang="en-US" sz="2400" b="1">
                <a:solidFill>
                  <a:prstClr val="black"/>
                </a:solidFill>
                <a:latin typeface="Times New Roman" pitchFamily="18" charset="0"/>
                <a:ea typeface="楷体_GB2312" pitchFamily="49" charset="-122"/>
              </a:rPr>
              <a:t>的空气</a:t>
            </a:r>
            <a:r>
              <a:rPr lang="zh-CN" altLang="zh-CN" sz="2400" b="1">
                <a:solidFill>
                  <a:prstClr val="black"/>
                </a:solidFill>
                <a:latin typeface="Times New Roman" pitchFamily="18" charset="0"/>
                <a:ea typeface="楷体_GB2312" pitchFamily="49" charset="-122"/>
              </a:rPr>
              <a:t>是水平方向以速度</a:t>
            </a:r>
            <a:r>
              <a:rPr lang="en-US" altLang="zh-CN" sz="2400" b="1" i="1">
                <a:solidFill>
                  <a:prstClr val="black"/>
                </a:solidFill>
                <a:latin typeface="Times New Roman" pitchFamily="18" charset="0"/>
                <a:ea typeface="楷体_GB2312" pitchFamily="49" charset="-122"/>
              </a:rPr>
              <a:t>v</a:t>
            </a:r>
            <a:r>
              <a:rPr lang="en-US" altLang="zh-CN" sz="2400" b="1" i="1" baseline="-25000">
                <a:solidFill>
                  <a:prstClr val="black"/>
                </a:solidFill>
                <a:latin typeface="Times New Roman" pitchFamily="18" charset="0"/>
                <a:ea typeface="楷体_GB2312" pitchFamily="49" charset="-122"/>
              </a:rPr>
              <a:t>1</a:t>
            </a:r>
            <a:r>
              <a:rPr lang="zh-CN" altLang="zh-CN" sz="2400" b="1">
                <a:solidFill>
                  <a:prstClr val="black"/>
                </a:solidFill>
                <a:latin typeface="Times New Roman" pitchFamily="18" charset="0"/>
                <a:ea typeface="楷体_GB2312" pitchFamily="49" charset="-122"/>
              </a:rPr>
              <a:t>向左运动的，如图。</a:t>
            </a:r>
          </a:p>
        </p:txBody>
      </p:sp>
      <p:graphicFrame>
        <p:nvGraphicFramePr>
          <p:cNvPr id="20485" name="Object 1031"/>
          <p:cNvGraphicFramePr>
            <a:graphicFrameLocks noChangeAspect="1"/>
          </p:cNvGraphicFramePr>
          <p:nvPr/>
        </p:nvGraphicFramePr>
        <p:xfrm>
          <a:off x="5227638" y="1647825"/>
          <a:ext cx="3559175" cy="2636838"/>
        </p:xfrm>
        <a:graphic>
          <a:graphicData uri="http://schemas.openxmlformats.org/presentationml/2006/ole">
            <mc:AlternateContent xmlns:mc="http://schemas.openxmlformats.org/markup-compatibility/2006">
              <mc:Choice xmlns:v="urn:schemas-microsoft-com:vml" Requires="v">
                <p:oleObj spid="_x0000_s68612" r:id="rId3" imgW="3057143" imgH="2266667" progId="Paint.Picture">
                  <p:embed/>
                </p:oleObj>
              </mc:Choice>
              <mc:Fallback>
                <p:oleObj r:id="rId3" imgW="3057143" imgH="226666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638" y="1647825"/>
                        <a:ext cx="3559175" cy="2636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6" name="Rectangle 1033"/>
          <p:cNvSpPr>
            <a:spLocks noChangeArrowheads="1"/>
          </p:cNvSpPr>
          <p:nvPr/>
        </p:nvSpPr>
        <p:spPr bwMode="auto">
          <a:xfrm>
            <a:off x="411163" y="4592638"/>
            <a:ext cx="85217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400" b="1">
                <a:solidFill>
                  <a:prstClr val="black"/>
                </a:solidFill>
                <a:latin typeface="Times New Roman" pitchFamily="18" charset="0"/>
                <a:ea typeface="楷体_GB2312" pitchFamily="49" charset="-122"/>
              </a:rPr>
              <a:t>这一分析与伯努利原理是一致的。机翼上方空气流速较下方流速大，因而机翼上方的压强小，下方的压强大，结果产生一个向上的力，即升力。</a:t>
            </a:r>
          </a:p>
        </p:txBody>
      </p:sp>
      <p:sp>
        <p:nvSpPr>
          <p:cNvPr id="20487" name="Rectangle 1034"/>
          <p:cNvSpPr>
            <a:spLocks noChangeArrowheads="1"/>
          </p:cNvSpPr>
          <p:nvPr/>
        </p:nvSpPr>
        <p:spPr bwMode="auto">
          <a:xfrm>
            <a:off x="407988" y="1490663"/>
            <a:ext cx="475615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400" b="1">
                <a:solidFill>
                  <a:prstClr val="black"/>
                </a:solidFill>
                <a:latin typeface="Times New Roman" pitchFamily="18" charset="0"/>
                <a:ea typeface="楷体_GB2312" pitchFamily="49" charset="-122"/>
              </a:rPr>
              <a:t>由于机翼倾斜，流经机翼的流线向下偏移，如图中的</a:t>
            </a:r>
            <a:r>
              <a:rPr lang="en-US" altLang="zh-CN" sz="2400" b="1" i="1">
                <a:solidFill>
                  <a:prstClr val="black"/>
                </a:solidFill>
                <a:latin typeface="Times New Roman" pitchFamily="18" charset="0"/>
                <a:ea typeface="楷体_GB2312" pitchFamily="49" charset="-122"/>
              </a:rPr>
              <a:t>v</a:t>
            </a:r>
            <a:r>
              <a:rPr lang="en-US" altLang="zh-CN" sz="2400" b="1" i="1" baseline="-25000">
                <a:solidFill>
                  <a:prstClr val="black"/>
                </a:solidFill>
                <a:latin typeface="Times New Roman" pitchFamily="18" charset="0"/>
                <a:ea typeface="楷体_GB2312" pitchFamily="49" charset="-122"/>
              </a:rPr>
              <a:t>2</a:t>
            </a:r>
            <a:r>
              <a:rPr lang="zh-CN" altLang="zh-CN" sz="2400" b="1">
                <a:solidFill>
                  <a:prstClr val="black"/>
                </a:solidFill>
                <a:latin typeface="Times New Roman" pitchFamily="18" charset="0"/>
                <a:ea typeface="楷体_GB2312" pitchFamily="49" charset="-122"/>
              </a:rPr>
              <a:t>。这两个矢量之差</a:t>
            </a:r>
            <a:r>
              <a:rPr lang="en-US" altLang="zh-CN" sz="2400" b="1" i="1">
                <a:solidFill>
                  <a:prstClr val="black"/>
                </a:solidFill>
                <a:latin typeface="Times New Roman" pitchFamily="18" charset="0"/>
                <a:ea typeface="楷体_GB2312" pitchFamily="49" charset="-122"/>
              </a:rPr>
              <a:t>v</a:t>
            </a:r>
            <a:r>
              <a:rPr lang="en-US" altLang="zh-CN" sz="2400" b="1" i="1" baseline="-25000">
                <a:solidFill>
                  <a:prstClr val="black"/>
                </a:solidFill>
                <a:latin typeface="Times New Roman" pitchFamily="18" charset="0"/>
                <a:ea typeface="楷体_GB2312" pitchFamily="49" charset="-122"/>
              </a:rPr>
              <a:t>2</a:t>
            </a:r>
            <a:r>
              <a:rPr lang="en-US" altLang="zh-CN" sz="2400" b="1" i="1">
                <a:solidFill>
                  <a:prstClr val="black"/>
                </a:solidFill>
                <a:latin typeface="Times New Roman" pitchFamily="18" charset="0"/>
                <a:ea typeface="楷体_GB2312" pitchFamily="49" charset="-122"/>
              </a:rPr>
              <a:t>-</a:t>
            </a:r>
            <a:r>
              <a:rPr lang="en-US" altLang="zh-CN" sz="2400" b="1">
                <a:solidFill>
                  <a:prstClr val="black"/>
                </a:solidFill>
                <a:latin typeface="Times New Roman" pitchFamily="18" charset="0"/>
              </a:rPr>
              <a:t> </a:t>
            </a:r>
            <a:r>
              <a:rPr lang="en-US" altLang="zh-CN" sz="2400" b="1" i="1">
                <a:solidFill>
                  <a:prstClr val="black"/>
                </a:solidFill>
                <a:latin typeface="Times New Roman" pitchFamily="18" charset="0"/>
                <a:ea typeface="楷体_GB2312" pitchFamily="49" charset="-122"/>
              </a:rPr>
              <a:t>v</a:t>
            </a:r>
            <a:r>
              <a:rPr lang="en-US" altLang="zh-CN" sz="2400" b="1" i="1" baseline="-25000">
                <a:solidFill>
                  <a:prstClr val="black"/>
                </a:solidFill>
                <a:latin typeface="Times New Roman" pitchFamily="18" charset="0"/>
                <a:ea typeface="楷体_GB2312" pitchFamily="49" charset="-122"/>
              </a:rPr>
              <a:t>1</a:t>
            </a:r>
            <a:r>
              <a:rPr lang="zh-CN" altLang="zh-CN" sz="2400" b="1">
                <a:solidFill>
                  <a:prstClr val="black"/>
                </a:solidFill>
                <a:latin typeface="Times New Roman" pitchFamily="18" charset="0"/>
                <a:ea typeface="楷体_GB2312" pitchFamily="49" charset="-122"/>
              </a:rPr>
              <a:t>正是指向机翼对空气的作用力的方向。根据牛顿第三定律，空气对机翼施加大小相等、方向相反的反作用，如图中的</a:t>
            </a:r>
            <a:r>
              <a:rPr lang="en-US" altLang="zh-CN" sz="2400" b="1" i="1">
                <a:solidFill>
                  <a:prstClr val="black"/>
                </a:solidFill>
                <a:latin typeface="Times New Roman" pitchFamily="18" charset="0"/>
              </a:rPr>
              <a:t>F</a:t>
            </a:r>
            <a:r>
              <a:rPr lang="zh-CN" altLang="zh-CN" sz="2400" b="1">
                <a:solidFill>
                  <a:prstClr val="black"/>
                </a:solidFill>
                <a:latin typeface="Times New Roman" pitchFamily="18" charset="0"/>
                <a:ea typeface="楷体_GB2312" pitchFamily="49" charset="-122"/>
              </a:rPr>
              <a:t>。 这个力的垂直分量正是飞机的升力</a:t>
            </a:r>
            <a:r>
              <a:rPr lang="en-US" altLang="zh-CN" sz="2400" b="1">
                <a:solidFill>
                  <a:prstClr val="black"/>
                </a:solidFill>
                <a:latin typeface="Times New Roman" pitchFamily="18" charset="0"/>
                <a:ea typeface="楷体_GB2312" pitchFamily="49" charset="-122"/>
              </a:rPr>
              <a:t>(lift)</a:t>
            </a:r>
            <a:r>
              <a:rPr lang="zh-CN" altLang="zh-CN" sz="2400" b="1">
                <a:solidFill>
                  <a:prstClr val="black"/>
                </a:solidFill>
                <a:latin typeface="Times New Roman" pitchFamily="18" charset="0"/>
                <a:ea typeface="楷体_GB2312" pitchFamily="49" charset="-122"/>
              </a:rPr>
              <a:t>。</a:t>
            </a:r>
          </a:p>
        </p:txBody>
      </p:sp>
      <p:sp>
        <p:nvSpPr>
          <p:cNvPr id="6" name="Rectangle 1029"/>
          <p:cNvSpPr>
            <a:spLocks noChangeArrowheads="1"/>
          </p:cNvSpPr>
          <p:nvPr/>
        </p:nvSpPr>
        <p:spPr bwMode="auto">
          <a:xfrm>
            <a:off x="395288" y="188913"/>
            <a:ext cx="6516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zh-CN" altLang="zh-CN" sz="2800" b="1">
                <a:solidFill>
                  <a:srgbClr val="00B050"/>
                </a:solidFill>
                <a:latin typeface="Times New Roman" pitchFamily="18" charset="0"/>
                <a:ea typeface="楷体_GB2312" pitchFamily="49" charset="-122"/>
              </a:rPr>
              <a:t>飞机机翼周围的空气流动</a:t>
            </a:r>
            <a:r>
              <a:rPr lang="zh-CN" altLang="en-US" sz="2800" b="1">
                <a:solidFill>
                  <a:srgbClr val="00B050"/>
                </a:solidFill>
                <a:latin typeface="Times New Roman" pitchFamily="18" charset="0"/>
                <a:ea typeface="楷体_GB2312" pitchFamily="49" charset="-122"/>
              </a:rPr>
              <a:t>和升力</a:t>
            </a:r>
            <a:endParaRPr lang="zh-CN" altLang="zh-CN" sz="2800" b="1">
              <a:solidFill>
                <a:srgbClr val="00B050"/>
              </a:solidFill>
              <a:latin typeface="Times New Roman" pitchFamily="18" charset="0"/>
              <a:ea typeface="楷体_GB2312" pitchFamily="49" charset="-122"/>
            </a:endParaRPr>
          </a:p>
        </p:txBody>
      </p:sp>
    </p:spTree>
    <p:extLst>
      <p:ext uri="{BB962C8B-B14F-4D97-AF65-F5344CB8AC3E}">
        <p14:creationId xmlns:p14="http://schemas.microsoft.com/office/powerpoint/2010/main" val="11137185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wipe(left)">
                                      <p:cBhvr>
                                        <p:cTn id="7" dur="500"/>
                                        <p:tgtEl>
                                          <p:spTgt spid="2048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wipe(left)">
                                      <p:cBhvr>
                                        <p:cTn id="12" dur="500"/>
                                        <p:tgtEl>
                                          <p:spTgt spid="204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7">
                                            <p:txEl>
                                              <p:pRg st="0" end="0"/>
                                            </p:txEl>
                                          </p:spTgt>
                                        </p:tgtEl>
                                        <p:attrNameLst>
                                          <p:attrName>style.visibility</p:attrName>
                                        </p:attrNameLst>
                                      </p:cBhvr>
                                      <p:to>
                                        <p:strVal val="visible"/>
                                      </p:to>
                                    </p:set>
                                    <p:animEffect transition="in" filter="wipe(left)">
                                      <p:cBhvr>
                                        <p:cTn id="17" dur="500"/>
                                        <p:tgtEl>
                                          <p:spTgt spid="2048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486">
                                            <p:txEl>
                                              <p:pRg st="0" end="0"/>
                                            </p:txEl>
                                          </p:spTgt>
                                        </p:tgtEl>
                                        <p:attrNameLst>
                                          <p:attrName>style.visibility</p:attrName>
                                        </p:attrNameLst>
                                      </p:cBhvr>
                                      <p:to>
                                        <p:strVal val="visible"/>
                                      </p:to>
                                    </p:set>
                                    <p:animEffect transition="in" filter="wipe(left)">
                                      <p:cBhvr>
                                        <p:cTn id="22" dur="500"/>
                                        <p:tgtEl>
                                          <p:spTgt spid="20486">
                                            <p:txEl>
                                              <p:pRg st="0" end="0"/>
                                            </p:txEl>
                                          </p:spTgt>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left)">
                                      <p:cBhvr>
                                        <p:cTn id="2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autoUpdateAnimBg="0"/>
      <p:bldP spid="20486" grpId="0" build="p" autoUpdateAnimBg="0"/>
      <p:bldP spid="20487" grpId="0" build="p" autoUpdateAnimBg="0"/>
      <p:bldP spid="6"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271588" y="404813"/>
            <a:ext cx="6477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0"/>
              </a:spcBef>
              <a:spcAft>
                <a:spcPct val="0"/>
              </a:spcAft>
            </a:pPr>
            <a:r>
              <a:rPr kumimoji="1" lang="zh-CN" altLang="en-US" sz="2400" b="1">
                <a:solidFill>
                  <a:prstClr val="black"/>
                </a:solidFill>
                <a:latin typeface="Times New Roman" pitchFamily="18" charset="0"/>
                <a:ea typeface="楷体_GB2312" pitchFamily="49" charset="-122"/>
              </a:rPr>
              <a:t>旋转的球带动空气形成环流，一侧气流加速，另一侧减速，形成压差力，使足球拐弯 ，称为</a:t>
            </a:r>
            <a:r>
              <a:rPr kumimoji="1" lang="zh-CN" altLang="en-US" sz="2400" b="1">
                <a:solidFill>
                  <a:srgbClr val="FF0000"/>
                </a:solidFill>
                <a:latin typeface="Times New Roman" pitchFamily="18" charset="0"/>
                <a:ea typeface="楷体_GB2312" pitchFamily="49" charset="-122"/>
              </a:rPr>
              <a:t>马格努斯效应</a:t>
            </a:r>
            <a:r>
              <a:rPr kumimoji="1" lang="zh-CN" altLang="en-US" sz="2400" b="1">
                <a:solidFill>
                  <a:prstClr val="black"/>
                </a:solidFill>
                <a:latin typeface="Times New Roman" pitchFamily="18" charset="0"/>
                <a:ea typeface="楷体_GB2312" pitchFamily="49" charset="-122"/>
              </a:rPr>
              <a:t>。</a:t>
            </a:r>
          </a:p>
        </p:txBody>
      </p:sp>
      <p:pic>
        <p:nvPicPr>
          <p:cNvPr id="307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647825"/>
            <a:ext cx="49530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descr="c:\users\jie ma\appdata\roaming\360se6\User Data\temp\u=1289198738,1899362668&amp;fm=21&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1557338"/>
            <a:ext cx="333375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矩形 1"/>
          <p:cNvSpPr>
            <a:spLocks noChangeArrowheads="1"/>
          </p:cNvSpPr>
          <p:nvPr/>
        </p:nvSpPr>
        <p:spPr bwMode="auto">
          <a:xfrm>
            <a:off x="6156325" y="4437063"/>
            <a:ext cx="1644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kumimoji="1" lang="en-US" altLang="zh-CN" sz="2800" b="1">
                <a:solidFill>
                  <a:prstClr val="black"/>
                </a:solidFill>
                <a:latin typeface="Times New Roman" pitchFamily="18" charset="0"/>
                <a:ea typeface="楷体_GB2312" pitchFamily="49" charset="-122"/>
              </a:rPr>
              <a:t>“</a:t>
            </a:r>
            <a:r>
              <a:rPr kumimoji="1" lang="zh-CN" altLang="en-US" sz="2800" b="1">
                <a:solidFill>
                  <a:prstClr val="black"/>
                </a:solidFill>
                <a:latin typeface="Times New Roman" pitchFamily="18" charset="0"/>
                <a:ea typeface="楷体_GB2312" pitchFamily="49" charset="-122"/>
              </a:rPr>
              <a:t>香蕉球</a:t>
            </a:r>
            <a:r>
              <a:rPr kumimoji="1" lang="en-US" altLang="zh-CN" sz="2800" b="1">
                <a:solidFill>
                  <a:prstClr val="black"/>
                </a:solidFill>
                <a:latin typeface="Times New Roman" pitchFamily="18" charset="0"/>
                <a:ea typeface="楷体_GB2312" pitchFamily="49" charset="-122"/>
              </a:rPr>
              <a:t>”</a:t>
            </a:r>
            <a:endParaRPr lang="zh-CN" altLang="en-US" sz="2800" b="1">
              <a:solidFill>
                <a:prstClr val="black"/>
              </a:solidFill>
              <a:latin typeface="Times New Roman" pitchFamily="18" charset="0"/>
            </a:endParaRPr>
          </a:p>
        </p:txBody>
      </p:sp>
    </p:spTree>
    <p:extLst>
      <p:ext uri="{BB962C8B-B14F-4D97-AF65-F5344CB8AC3E}">
        <p14:creationId xmlns:p14="http://schemas.microsoft.com/office/powerpoint/2010/main" val="1052529669"/>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29026"/>
                                        </p:tgtEl>
                                        <p:attrNameLst>
                                          <p:attrName>style.visibility</p:attrName>
                                        </p:attrNameLst>
                                      </p:cBhvr>
                                      <p:to>
                                        <p:strVal val="visible"/>
                                      </p:to>
                                    </p:set>
                                    <p:anim calcmode="lin" valueType="num">
                                      <p:cBhvr additive="base">
                                        <p:cTn id="7" dur="500"/>
                                        <p:tgtEl>
                                          <p:spTgt spid="129026"/>
                                        </p:tgtEl>
                                        <p:attrNameLst>
                                          <p:attrName>ppt_y</p:attrName>
                                        </p:attrNameLst>
                                      </p:cBhvr>
                                      <p:tavLst>
                                        <p:tav tm="0">
                                          <p:val>
                                            <p:strVal val="#ppt_y+#ppt_h*1.125000"/>
                                          </p:val>
                                        </p:tav>
                                        <p:tav tm="100000">
                                          <p:val>
                                            <p:strVal val="#ppt_y"/>
                                          </p:val>
                                        </p:tav>
                                      </p:tavLst>
                                    </p:anim>
                                    <p:animEffect transition="in" filter="wipe(up)">
                                      <p:cBhvr>
                                        <p:cTn id="8" dur="500"/>
                                        <p:tgtEl>
                                          <p:spTgt spid="129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Text Box 4"/>
          <p:cNvSpPr txBox="1">
            <a:spLocks noChangeArrowheads="1"/>
          </p:cNvSpPr>
          <p:nvPr/>
        </p:nvSpPr>
        <p:spPr bwMode="auto">
          <a:xfrm>
            <a:off x="323850" y="260350"/>
            <a:ext cx="8820150" cy="2154238"/>
          </a:xfrm>
          <a:prstGeom prst="rect">
            <a:avLst/>
          </a:prstGeom>
          <a:noFill/>
          <a:ln>
            <a:noFill/>
          </a:ln>
          <a:effectLst/>
        </p:spPr>
        <p:txBody>
          <a:bodyPr lIns="0" tIns="0" rIns="0" bIns="0">
            <a:spAutoFit/>
          </a:bodyPr>
          <a:lstStyle/>
          <a:p>
            <a:pPr fontAlgn="base">
              <a:spcBef>
                <a:spcPct val="0"/>
              </a:spcBef>
              <a:spcAft>
                <a:spcPct val="0"/>
              </a:spcAft>
              <a:defRPr/>
            </a:pPr>
            <a:r>
              <a:rPr kumimoji="1" lang="zh-CN" altLang="en-US" sz="2800" b="1" dirty="0">
                <a:solidFill>
                  <a:srgbClr val="0000FF"/>
                </a:solidFill>
                <a:latin typeface="宋体"/>
                <a:sym typeface="Symbol" pitchFamily="18" charset="2"/>
              </a:rPr>
              <a:t>例</a:t>
            </a:r>
            <a:r>
              <a:rPr kumimoji="1" lang="en-US" altLang="zh-CN" sz="2800" b="1">
                <a:solidFill>
                  <a:srgbClr val="0000FF"/>
                </a:solidFill>
                <a:latin typeface="宋体"/>
                <a:sym typeface="Symbol" pitchFamily="18" charset="2"/>
              </a:rPr>
              <a:t>4-10</a:t>
            </a:r>
            <a:r>
              <a:rPr lang="zh-CN" altLang="en-US" sz="2800" b="1">
                <a:solidFill>
                  <a:prstClr val="black"/>
                </a:solidFill>
                <a:latin typeface="宋体"/>
              </a:rPr>
              <a:t>一</a:t>
            </a:r>
            <a:r>
              <a:rPr lang="zh-CN" altLang="en-US" sz="2800" b="1" dirty="0">
                <a:solidFill>
                  <a:prstClr val="black"/>
                </a:solidFill>
                <a:latin typeface="宋体"/>
              </a:rPr>
              <a:t>开口水槽中的水深为</a:t>
            </a:r>
            <a:r>
              <a:rPr lang="en-US" altLang="zh-CN" sz="2800" b="1" i="1" dirty="0">
                <a:solidFill>
                  <a:prstClr val="black"/>
                </a:solidFill>
                <a:latin typeface="宋体"/>
              </a:rPr>
              <a:t>H</a:t>
            </a:r>
            <a:r>
              <a:rPr lang="zh-CN" altLang="en-US" sz="2800" b="1" dirty="0">
                <a:solidFill>
                  <a:prstClr val="black"/>
                </a:solidFill>
                <a:latin typeface="宋体"/>
              </a:rPr>
              <a:t>，如图所示。在水面下</a:t>
            </a:r>
            <a:r>
              <a:rPr lang="en-US" altLang="zh-CN" sz="2800" b="1" i="1" dirty="0">
                <a:solidFill>
                  <a:prstClr val="black"/>
                </a:solidFill>
                <a:latin typeface="宋体"/>
              </a:rPr>
              <a:t>h</a:t>
            </a:r>
            <a:r>
              <a:rPr lang="zh-CN" altLang="en-US" sz="2800" b="1" dirty="0">
                <a:solidFill>
                  <a:prstClr val="black"/>
                </a:solidFill>
                <a:latin typeface="宋体"/>
              </a:rPr>
              <a:t>深处开一小孔。问：</a:t>
            </a:r>
          </a:p>
          <a:p>
            <a:pPr fontAlgn="base">
              <a:spcBef>
                <a:spcPct val="0"/>
              </a:spcBef>
              <a:spcAft>
                <a:spcPct val="0"/>
              </a:spcAft>
              <a:defRPr/>
            </a:pPr>
            <a:r>
              <a:rPr lang="zh-CN" altLang="en-US" sz="2800" b="1" dirty="0">
                <a:solidFill>
                  <a:prstClr val="black"/>
                </a:solidFill>
                <a:latin typeface="宋体"/>
              </a:rPr>
              <a:t>（</a:t>
            </a:r>
            <a:r>
              <a:rPr lang="en-US" altLang="zh-CN" sz="2800" b="1" dirty="0">
                <a:solidFill>
                  <a:prstClr val="black"/>
                </a:solidFill>
                <a:latin typeface="宋体"/>
              </a:rPr>
              <a:t>1</a:t>
            </a:r>
            <a:r>
              <a:rPr lang="zh-CN" altLang="en-US" sz="2800" b="1" dirty="0">
                <a:solidFill>
                  <a:prstClr val="black"/>
                </a:solidFill>
                <a:latin typeface="宋体"/>
              </a:rPr>
              <a:t>）射出的水流在地板上的射程</a:t>
            </a:r>
            <a:r>
              <a:rPr lang="en-US" altLang="zh-CN" sz="2800" b="1" i="1" dirty="0">
                <a:solidFill>
                  <a:prstClr val="black"/>
                </a:solidFill>
                <a:latin typeface="宋体"/>
              </a:rPr>
              <a:t>S</a:t>
            </a:r>
            <a:r>
              <a:rPr lang="zh-CN" altLang="en-US" sz="2800" b="1" dirty="0">
                <a:solidFill>
                  <a:prstClr val="black"/>
                </a:solidFill>
                <a:latin typeface="宋体"/>
              </a:rPr>
              <a:t>是多大</a:t>
            </a:r>
            <a:r>
              <a:rPr lang="en-US" altLang="zh-CN" sz="2800" b="1" dirty="0">
                <a:solidFill>
                  <a:prstClr val="black"/>
                </a:solidFill>
                <a:latin typeface="宋体"/>
              </a:rPr>
              <a:t>?</a:t>
            </a:r>
          </a:p>
          <a:p>
            <a:pPr fontAlgn="base">
              <a:spcBef>
                <a:spcPct val="0"/>
              </a:spcBef>
              <a:spcAft>
                <a:spcPct val="0"/>
              </a:spcAft>
              <a:defRPr/>
            </a:pPr>
            <a:r>
              <a:rPr lang="zh-CN" altLang="en-US" sz="2800" b="1" dirty="0">
                <a:solidFill>
                  <a:prstClr val="black"/>
                </a:solidFill>
                <a:latin typeface="宋体"/>
              </a:rPr>
              <a:t>（</a:t>
            </a:r>
            <a:r>
              <a:rPr lang="en-US" altLang="zh-CN" sz="2800" b="1" dirty="0">
                <a:solidFill>
                  <a:prstClr val="black"/>
                </a:solidFill>
                <a:latin typeface="宋体"/>
              </a:rPr>
              <a:t>2</a:t>
            </a:r>
            <a:r>
              <a:rPr lang="zh-CN" altLang="en-US" sz="2800" b="1" dirty="0">
                <a:solidFill>
                  <a:prstClr val="black"/>
                </a:solidFill>
                <a:latin typeface="宋体"/>
              </a:rPr>
              <a:t>）小孔开在水面下的深度</a:t>
            </a:r>
            <a:r>
              <a:rPr lang="en-US" altLang="zh-CN" sz="2800" b="1" i="1" dirty="0">
                <a:solidFill>
                  <a:prstClr val="black"/>
                </a:solidFill>
                <a:latin typeface="宋体"/>
              </a:rPr>
              <a:t>h</a:t>
            </a:r>
            <a:r>
              <a:rPr lang="zh-CN" altLang="en-US" sz="2800" b="1" dirty="0">
                <a:solidFill>
                  <a:prstClr val="black"/>
                </a:solidFill>
                <a:latin typeface="宋体"/>
              </a:rPr>
              <a:t>多大时，射程最远？射程多长？</a:t>
            </a:r>
          </a:p>
        </p:txBody>
      </p:sp>
      <p:graphicFrame>
        <p:nvGraphicFramePr>
          <p:cNvPr id="31747" name="Object 5"/>
          <p:cNvGraphicFramePr>
            <a:graphicFrameLocks noChangeAspect="1"/>
          </p:cNvGraphicFramePr>
          <p:nvPr/>
        </p:nvGraphicFramePr>
        <p:xfrm>
          <a:off x="5651500" y="3068638"/>
          <a:ext cx="3529013" cy="1779587"/>
        </p:xfrm>
        <a:graphic>
          <a:graphicData uri="http://schemas.openxmlformats.org/presentationml/2006/ole">
            <mc:AlternateContent xmlns:mc="http://schemas.openxmlformats.org/markup-compatibility/2006">
              <mc:Choice xmlns:v="urn:schemas-microsoft-com:vml" Requires="v">
                <p:oleObj spid="_x0000_s69638" name="位图图像" r:id="rId3" imgW="3333333" imgH="1828571" progId="Paint.Picture">
                  <p:embed/>
                </p:oleObj>
              </mc:Choice>
              <mc:Fallback>
                <p:oleObj name="位图图像" r:id="rId3" imgW="3333333" imgH="182857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3068638"/>
                        <a:ext cx="3529013"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30" name="Text Box 6"/>
          <p:cNvSpPr txBox="1">
            <a:spLocks noChangeArrowheads="1"/>
          </p:cNvSpPr>
          <p:nvPr/>
        </p:nvSpPr>
        <p:spPr bwMode="auto">
          <a:xfrm>
            <a:off x="395288" y="2492375"/>
            <a:ext cx="5184775" cy="3016250"/>
          </a:xfrm>
          <a:prstGeom prst="rect">
            <a:avLst/>
          </a:prstGeom>
          <a:noFill/>
          <a:ln>
            <a:noFill/>
          </a:ln>
          <a:effectLst/>
        </p:spPr>
        <p:txBody>
          <a:bodyPr lIns="0" tIns="0" rIns="0" bIns="0">
            <a:spAutoFit/>
          </a:bodyPr>
          <a:lstStyle/>
          <a:p>
            <a:pPr fontAlgn="base">
              <a:spcBef>
                <a:spcPct val="50000"/>
              </a:spcBef>
              <a:spcAft>
                <a:spcPct val="0"/>
              </a:spcAft>
              <a:defRPr/>
            </a:pPr>
            <a:r>
              <a:rPr lang="zh-CN" altLang="en-US" sz="2800" b="1" dirty="0">
                <a:solidFill>
                  <a:prstClr val="black"/>
                </a:solidFill>
                <a:latin typeface="宋体"/>
              </a:rPr>
              <a:t>解：（</a:t>
            </a:r>
            <a:r>
              <a:rPr lang="en-US" altLang="zh-CN" sz="2800" b="1" dirty="0">
                <a:solidFill>
                  <a:prstClr val="black"/>
                </a:solidFill>
                <a:latin typeface="宋体"/>
              </a:rPr>
              <a:t>1</a:t>
            </a:r>
            <a:r>
              <a:rPr lang="zh-CN" altLang="en-US" sz="2800" b="1" dirty="0">
                <a:solidFill>
                  <a:prstClr val="black"/>
                </a:solidFill>
                <a:latin typeface="宋体"/>
              </a:rPr>
              <a:t>）在液面上选一点为</a:t>
            </a:r>
            <a:r>
              <a:rPr lang="en-US" altLang="zh-CN" sz="2800" b="1" dirty="0">
                <a:solidFill>
                  <a:prstClr val="black"/>
                </a:solidFill>
                <a:latin typeface="宋体"/>
              </a:rPr>
              <a:t>1</a:t>
            </a:r>
            <a:r>
              <a:rPr lang="zh-CN" altLang="en-US" sz="2800" b="1" dirty="0">
                <a:solidFill>
                  <a:prstClr val="black"/>
                </a:solidFill>
                <a:latin typeface="宋体"/>
              </a:rPr>
              <a:t>，开口处选一点为</a:t>
            </a:r>
            <a:r>
              <a:rPr lang="en-US" altLang="zh-CN" sz="2800" b="1" dirty="0">
                <a:solidFill>
                  <a:prstClr val="black"/>
                </a:solidFill>
                <a:latin typeface="宋体"/>
              </a:rPr>
              <a:t>2</a:t>
            </a:r>
            <a:r>
              <a:rPr lang="zh-CN" altLang="en-US" sz="2800" b="1" dirty="0">
                <a:solidFill>
                  <a:prstClr val="black"/>
                </a:solidFill>
                <a:latin typeface="宋体"/>
              </a:rPr>
              <a:t>，</a:t>
            </a:r>
            <a:r>
              <a:rPr lang="en-US" altLang="zh-CN" sz="2800" b="1" dirty="0">
                <a:solidFill>
                  <a:prstClr val="black"/>
                </a:solidFill>
                <a:latin typeface="宋体"/>
              </a:rPr>
              <a:t>1</a:t>
            </a:r>
            <a:r>
              <a:rPr lang="zh-CN" altLang="en-US" sz="2800" b="1" dirty="0">
                <a:solidFill>
                  <a:prstClr val="black"/>
                </a:solidFill>
                <a:latin typeface="宋体"/>
              </a:rPr>
              <a:t>和</a:t>
            </a:r>
            <a:r>
              <a:rPr lang="en-US" altLang="zh-CN" sz="2800" b="1" dirty="0">
                <a:solidFill>
                  <a:prstClr val="black"/>
                </a:solidFill>
                <a:latin typeface="宋体"/>
              </a:rPr>
              <a:t>2 </a:t>
            </a:r>
            <a:r>
              <a:rPr lang="zh-CN" altLang="en-US" sz="2800" b="1" dirty="0">
                <a:solidFill>
                  <a:prstClr val="black"/>
                </a:solidFill>
                <a:latin typeface="宋体"/>
              </a:rPr>
              <a:t>两点都开向大气，所以它们的压强均为大气压强</a:t>
            </a:r>
            <a:r>
              <a:rPr lang="en-US" altLang="zh-CN" sz="2800" b="1" i="1" dirty="0">
                <a:solidFill>
                  <a:prstClr val="black"/>
                </a:solidFill>
                <a:latin typeface="宋体"/>
              </a:rPr>
              <a:t>p</a:t>
            </a:r>
            <a:r>
              <a:rPr lang="zh-CN" altLang="en-US" sz="2800" b="1" dirty="0">
                <a:solidFill>
                  <a:prstClr val="black"/>
                </a:solidFill>
                <a:latin typeface="宋体"/>
              </a:rPr>
              <a:t>。因为小孔孔径很小，液面下降很慢，所以</a:t>
            </a:r>
            <a:r>
              <a:rPr lang="en-US" altLang="zh-CN" sz="2800" b="1" dirty="0">
                <a:solidFill>
                  <a:prstClr val="black"/>
                </a:solidFill>
                <a:latin typeface="宋体"/>
              </a:rPr>
              <a:t>1</a:t>
            </a:r>
            <a:r>
              <a:rPr lang="zh-CN" altLang="en-US" sz="2800" b="1" dirty="0">
                <a:solidFill>
                  <a:prstClr val="black"/>
                </a:solidFill>
                <a:latin typeface="宋体"/>
              </a:rPr>
              <a:t>处流速很小，可以假定为零。把伯努利方程应用于</a:t>
            </a:r>
            <a:r>
              <a:rPr lang="en-US" altLang="zh-CN" sz="2800" b="1" dirty="0">
                <a:solidFill>
                  <a:prstClr val="black"/>
                </a:solidFill>
                <a:latin typeface="宋体"/>
              </a:rPr>
              <a:t>1</a:t>
            </a:r>
            <a:r>
              <a:rPr lang="zh-CN" altLang="en-US" sz="2800" b="1" dirty="0">
                <a:solidFill>
                  <a:prstClr val="black"/>
                </a:solidFill>
                <a:latin typeface="宋体"/>
              </a:rPr>
              <a:t>、</a:t>
            </a:r>
            <a:r>
              <a:rPr lang="en-US" altLang="zh-CN" sz="2800" b="1" dirty="0">
                <a:solidFill>
                  <a:prstClr val="black"/>
                </a:solidFill>
                <a:latin typeface="宋体"/>
              </a:rPr>
              <a:t>2</a:t>
            </a:r>
            <a:r>
              <a:rPr lang="zh-CN" altLang="en-US" sz="2800" b="1" dirty="0">
                <a:solidFill>
                  <a:prstClr val="black"/>
                </a:solidFill>
                <a:latin typeface="宋体"/>
              </a:rPr>
              <a:t>两点， </a:t>
            </a:r>
          </a:p>
        </p:txBody>
      </p:sp>
      <p:sp>
        <p:nvSpPr>
          <p:cNvPr id="31749" name="Rectangle 7"/>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fontAlgn="base">
              <a:spcBef>
                <a:spcPct val="0"/>
              </a:spcBef>
              <a:spcAft>
                <a:spcPct val="0"/>
              </a:spcAft>
            </a:pPr>
            <a:endParaRPr lang="zh-CN" altLang="en-US" sz="2800" b="1">
              <a:solidFill>
                <a:prstClr val="black"/>
              </a:solidFill>
              <a:latin typeface="Times New Roman" pitchFamily="18" charset="0"/>
            </a:endParaRPr>
          </a:p>
        </p:txBody>
      </p:sp>
      <p:graphicFrame>
        <p:nvGraphicFramePr>
          <p:cNvPr id="31751" name="Object 9"/>
          <p:cNvGraphicFramePr>
            <a:graphicFrameLocks noChangeAspect="1"/>
          </p:cNvGraphicFramePr>
          <p:nvPr/>
        </p:nvGraphicFramePr>
        <p:xfrm>
          <a:off x="1476375" y="5508625"/>
          <a:ext cx="5105400" cy="874713"/>
        </p:xfrm>
        <a:graphic>
          <a:graphicData uri="http://schemas.openxmlformats.org/presentationml/2006/ole">
            <mc:AlternateContent xmlns:mc="http://schemas.openxmlformats.org/markup-compatibility/2006">
              <mc:Choice xmlns:v="urn:schemas-microsoft-com:vml" Requires="v">
                <p:oleObj spid="_x0000_s69639" name="Equation" r:id="rId5" imgW="2298700" imgH="393700" progId="Equation.DSMT4">
                  <p:embed/>
                </p:oleObj>
              </mc:Choice>
              <mc:Fallback>
                <p:oleObj name="Equation" r:id="rId5" imgW="22987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5508625"/>
                        <a:ext cx="5105400" cy="87471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0"/>
          <p:cNvSpPr>
            <a:spLocks noChangeArrowheads="1"/>
          </p:cNvSpPr>
          <p:nvPr/>
        </p:nvSpPr>
        <p:spPr bwMode="auto">
          <a:xfrm>
            <a:off x="6705600" y="3048000"/>
            <a:ext cx="38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a:solidFill>
                  <a:prstClr val="black"/>
                </a:solidFill>
                <a:latin typeface="Times New Roman" pitchFamily="18" charset="0"/>
              </a:rPr>
              <a:t>1</a:t>
            </a:r>
          </a:p>
        </p:txBody>
      </p:sp>
      <p:sp>
        <p:nvSpPr>
          <p:cNvPr id="31752" name="Rectangle 11"/>
          <p:cNvSpPr>
            <a:spLocks noChangeArrowheads="1"/>
          </p:cNvSpPr>
          <p:nvPr/>
        </p:nvSpPr>
        <p:spPr bwMode="auto">
          <a:xfrm>
            <a:off x="6858000" y="3505200"/>
            <a:ext cx="38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a:solidFill>
                  <a:prstClr val="black"/>
                </a:solidFill>
                <a:latin typeface="Times New Roman" pitchFamily="18" charset="0"/>
              </a:rPr>
              <a:t>2</a:t>
            </a:r>
          </a:p>
        </p:txBody>
      </p:sp>
    </p:spTree>
    <p:extLst>
      <p:ext uri="{BB962C8B-B14F-4D97-AF65-F5344CB8AC3E}">
        <p14:creationId xmlns:p14="http://schemas.microsoft.com/office/powerpoint/2010/main" val="873289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3430"/>
                                        </p:tgtEl>
                                        <p:attrNameLst>
                                          <p:attrName>style.visibility</p:attrName>
                                        </p:attrNameLst>
                                      </p:cBhvr>
                                      <p:to>
                                        <p:strVal val="visible"/>
                                      </p:to>
                                    </p:set>
                                    <p:animEffect transition="in" filter="diamond(in)">
                                      <p:cBhvr>
                                        <p:cTn id="7" dur="2000"/>
                                        <p:tgtEl>
                                          <p:spTgt spid="1034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1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4"/>
          <p:cNvGraphicFramePr>
            <a:graphicFrameLocks noChangeAspect="1"/>
          </p:cNvGraphicFramePr>
          <p:nvPr/>
        </p:nvGraphicFramePr>
        <p:xfrm>
          <a:off x="4919663" y="96838"/>
          <a:ext cx="3829050" cy="1752600"/>
        </p:xfrm>
        <a:graphic>
          <a:graphicData uri="http://schemas.openxmlformats.org/presentationml/2006/ole">
            <mc:AlternateContent xmlns:mc="http://schemas.openxmlformats.org/markup-compatibility/2006">
              <mc:Choice xmlns:v="urn:schemas-microsoft-com:vml" Requires="v">
                <p:oleObj spid="_x0000_s70676" name="位图图像" r:id="rId3" imgW="3333333" imgH="1828571" progId="Paint.Picture">
                  <p:embed/>
                </p:oleObj>
              </mc:Choice>
              <mc:Fallback>
                <p:oleObj name="位图图像" r:id="rId3" imgW="3333333" imgH="182857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9663" y="96838"/>
                        <a:ext cx="38290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fontAlgn="base">
              <a:spcBef>
                <a:spcPct val="0"/>
              </a:spcBef>
              <a:spcAft>
                <a:spcPct val="0"/>
              </a:spcAft>
            </a:pPr>
            <a:endParaRPr lang="zh-CN" altLang="en-US" sz="2800" b="1">
              <a:solidFill>
                <a:prstClr val="black"/>
              </a:solidFill>
              <a:latin typeface="Times New Roman" pitchFamily="18" charset="0"/>
            </a:endParaRPr>
          </a:p>
        </p:txBody>
      </p:sp>
      <p:grpSp>
        <p:nvGrpSpPr>
          <p:cNvPr id="32772" name="Group 6"/>
          <p:cNvGrpSpPr>
            <a:grpSpLocks/>
          </p:cNvGrpSpPr>
          <p:nvPr/>
        </p:nvGrpSpPr>
        <p:grpSpPr bwMode="auto">
          <a:xfrm>
            <a:off x="179388" y="1371600"/>
            <a:ext cx="5203825" cy="450850"/>
            <a:chOff x="295" y="255"/>
            <a:chExt cx="3278" cy="284"/>
          </a:xfrm>
        </p:grpSpPr>
        <p:sp>
          <p:nvSpPr>
            <p:cNvPr id="32786" name="Text Box 7"/>
            <p:cNvSpPr txBox="1">
              <a:spLocks noChangeArrowheads="1"/>
            </p:cNvSpPr>
            <p:nvPr/>
          </p:nvSpPr>
          <p:spPr bwMode="auto">
            <a:xfrm>
              <a:off x="295" y="255"/>
              <a:ext cx="327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prstClr val="black"/>
                  </a:solidFill>
                  <a:latin typeface="Tahoma" pitchFamily="34" charset="0"/>
                </a:rPr>
                <a:t>由于            　， </a:t>
              </a:r>
              <a:r>
                <a:rPr lang="en-US" altLang="zh-CN" sz="2800" b="1">
                  <a:solidFill>
                    <a:prstClr val="black"/>
                  </a:solidFill>
                  <a:latin typeface="楷体_GB2312" pitchFamily="49" charset="-122"/>
                  <a:ea typeface="楷体_GB2312" pitchFamily="49" charset="-122"/>
                </a:rPr>
                <a:t>h</a:t>
              </a:r>
              <a:r>
                <a:rPr lang="en-US" altLang="zh-CN" sz="2800" b="1" baseline="-25000">
                  <a:solidFill>
                    <a:prstClr val="black"/>
                  </a:solidFill>
                  <a:latin typeface="楷体_GB2312" pitchFamily="49" charset="-122"/>
                  <a:ea typeface="楷体_GB2312" pitchFamily="49" charset="-122"/>
                </a:rPr>
                <a:t>1</a:t>
              </a:r>
              <a:r>
                <a:rPr lang="en-US" altLang="zh-CN" sz="2800" b="1">
                  <a:solidFill>
                    <a:prstClr val="black"/>
                  </a:solidFill>
                  <a:latin typeface="楷体_GB2312" pitchFamily="49" charset="-122"/>
                  <a:ea typeface="楷体_GB2312" pitchFamily="49" charset="-122"/>
                </a:rPr>
                <a:t>=H</a:t>
              </a:r>
              <a:r>
                <a:rPr lang="zh-CN" altLang="en-US" sz="2800" b="1">
                  <a:solidFill>
                    <a:prstClr val="black"/>
                  </a:solidFill>
                  <a:latin typeface="楷体_GB2312" pitchFamily="49" charset="-122"/>
                  <a:ea typeface="楷体_GB2312" pitchFamily="49" charset="-122"/>
                </a:rPr>
                <a:t>，</a:t>
              </a:r>
              <a:r>
                <a:rPr lang="en-US" altLang="zh-CN" sz="2800" b="1">
                  <a:solidFill>
                    <a:prstClr val="black"/>
                  </a:solidFill>
                  <a:latin typeface="楷体_GB2312" pitchFamily="49" charset="-122"/>
                  <a:ea typeface="楷体_GB2312" pitchFamily="49" charset="-122"/>
                </a:rPr>
                <a:t>h</a:t>
              </a:r>
              <a:r>
                <a:rPr lang="en-US" altLang="zh-CN" sz="2800" b="1" baseline="-25000">
                  <a:solidFill>
                    <a:prstClr val="black"/>
                  </a:solidFill>
                  <a:latin typeface="楷体_GB2312" pitchFamily="49" charset="-122"/>
                  <a:ea typeface="楷体_GB2312" pitchFamily="49" charset="-122"/>
                </a:rPr>
                <a:t>2</a:t>
              </a:r>
              <a:r>
                <a:rPr lang="en-US" altLang="zh-CN" sz="2800" b="1">
                  <a:solidFill>
                    <a:prstClr val="black"/>
                  </a:solidFill>
                  <a:latin typeface="楷体_GB2312" pitchFamily="49" charset="-122"/>
                  <a:ea typeface="楷体_GB2312" pitchFamily="49" charset="-122"/>
                </a:rPr>
                <a:t>=H-h</a:t>
              </a:r>
              <a:r>
                <a:rPr lang="zh-CN" altLang="en-US" sz="2800" b="1">
                  <a:solidFill>
                    <a:prstClr val="black"/>
                  </a:solidFill>
                  <a:latin typeface="楷体_GB2312" pitchFamily="49" charset="-122"/>
                  <a:ea typeface="楷体_GB2312" pitchFamily="49" charset="-122"/>
                </a:rPr>
                <a:t>，</a:t>
              </a:r>
            </a:p>
          </p:txBody>
        </p:sp>
        <p:graphicFrame>
          <p:nvGraphicFramePr>
            <p:cNvPr id="32787" name="Object 8"/>
            <p:cNvGraphicFramePr>
              <a:graphicFrameLocks noChangeAspect="1"/>
            </p:cNvGraphicFramePr>
            <p:nvPr/>
          </p:nvGraphicFramePr>
          <p:xfrm>
            <a:off x="748" y="255"/>
            <a:ext cx="771" cy="284"/>
          </p:xfrm>
          <a:graphic>
            <a:graphicData uri="http://schemas.openxmlformats.org/presentationml/2006/ole">
              <mc:AlternateContent xmlns:mc="http://schemas.openxmlformats.org/markup-compatibility/2006">
                <mc:Choice xmlns:v="urn:schemas-microsoft-com:vml" Requires="v">
                  <p:oleObj spid="_x0000_s70677" name="公式" r:id="rId5" imgW="838200" imgH="228600" progId="Equation.3">
                    <p:embed/>
                  </p:oleObj>
                </mc:Choice>
                <mc:Fallback>
                  <p:oleObj name="公式" r:id="rId5" imgW="838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 y="255"/>
                          <a:ext cx="771"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4458" name="Object 10"/>
          <p:cNvGraphicFramePr>
            <a:graphicFrameLocks noChangeAspect="1"/>
          </p:cNvGraphicFramePr>
          <p:nvPr/>
        </p:nvGraphicFramePr>
        <p:xfrm>
          <a:off x="2057400" y="2971800"/>
          <a:ext cx="1657350" cy="584200"/>
        </p:xfrm>
        <a:graphic>
          <a:graphicData uri="http://schemas.openxmlformats.org/presentationml/2006/ole">
            <mc:AlternateContent xmlns:mc="http://schemas.openxmlformats.org/markup-compatibility/2006">
              <mc:Choice xmlns:v="urn:schemas-microsoft-com:vml" Requires="v">
                <p:oleObj spid="_x0000_s70678" name="公式" r:id="rId7" imgW="698197" imgH="253890" progId="Equation.3">
                  <p:embed/>
                </p:oleObj>
              </mc:Choice>
              <mc:Fallback>
                <p:oleObj name="公式" r:id="rId7" imgW="698197"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2971800"/>
                        <a:ext cx="1657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59" name="Text Box 11"/>
          <p:cNvSpPr txBox="1">
            <a:spLocks noChangeArrowheads="1"/>
          </p:cNvSpPr>
          <p:nvPr/>
        </p:nvSpPr>
        <p:spPr bwMode="auto">
          <a:xfrm>
            <a:off x="539750" y="3124200"/>
            <a:ext cx="935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prstClr val="black"/>
                </a:solidFill>
                <a:latin typeface="Tahoma" pitchFamily="34" charset="0"/>
              </a:rPr>
              <a:t>所以：</a:t>
            </a:r>
          </a:p>
        </p:txBody>
      </p:sp>
      <p:sp>
        <p:nvSpPr>
          <p:cNvPr id="104460" name="Text Box 12"/>
          <p:cNvSpPr txBox="1">
            <a:spLocks noChangeArrowheads="1"/>
          </p:cNvSpPr>
          <p:nvPr/>
        </p:nvSpPr>
        <p:spPr bwMode="auto">
          <a:xfrm>
            <a:off x="228600" y="3810000"/>
            <a:ext cx="86756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prstClr val="black"/>
                </a:solidFill>
                <a:latin typeface="Tahoma" pitchFamily="34" charset="0"/>
              </a:rPr>
              <a:t>从小孔射出来的水流作平抛运动，射到地面时间为</a:t>
            </a:r>
          </a:p>
        </p:txBody>
      </p:sp>
      <p:graphicFrame>
        <p:nvGraphicFramePr>
          <p:cNvPr id="104462" name="Object 14"/>
          <p:cNvGraphicFramePr>
            <a:graphicFrameLocks noChangeAspect="1"/>
          </p:cNvGraphicFramePr>
          <p:nvPr/>
        </p:nvGraphicFramePr>
        <p:xfrm>
          <a:off x="3352800" y="4343400"/>
          <a:ext cx="1728788" cy="869950"/>
        </p:xfrm>
        <a:graphic>
          <a:graphicData uri="http://schemas.openxmlformats.org/presentationml/2006/ole">
            <mc:AlternateContent xmlns:mc="http://schemas.openxmlformats.org/markup-compatibility/2006">
              <mc:Choice xmlns:v="urn:schemas-microsoft-com:vml" Requires="v">
                <p:oleObj spid="_x0000_s70679" name="公式" r:id="rId9" imgW="933516" imgH="457011" progId="Equation.3">
                  <p:embed/>
                </p:oleObj>
              </mc:Choice>
              <mc:Fallback>
                <p:oleObj name="公式" r:id="rId9" imgW="933516" imgH="45701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4343400"/>
                        <a:ext cx="1728788"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463" name="Text Box 15"/>
          <p:cNvSpPr txBox="1">
            <a:spLocks noChangeArrowheads="1"/>
          </p:cNvSpPr>
          <p:nvPr/>
        </p:nvSpPr>
        <p:spPr bwMode="auto">
          <a:xfrm>
            <a:off x="381000" y="5251450"/>
            <a:ext cx="2879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prstClr val="black"/>
                </a:solidFill>
                <a:latin typeface="Tahoma" pitchFamily="34" charset="0"/>
              </a:rPr>
              <a:t>其射程为</a:t>
            </a:r>
            <a:r>
              <a:rPr lang="en-US" altLang="zh-CN" sz="2800" b="1">
                <a:solidFill>
                  <a:prstClr val="black"/>
                </a:solidFill>
                <a:latin typeface="Tahoma" pitchFamily="34" charset="0"/>
              </a:rPr>
              <a:t>: </a:t>
            </a:r>
          </a:p>
        </p:txBody>
      </p:sp>
      <p:graphicFrame>
        <p:nvGraphicFramePr>
          <p:cNvPr id="104465" name="Object 17"/>
          <p:cNvGraphicFramePr>
            <a:graphicFrameLocks noChangeAspect="1"/>
          </p:cNvGraphicFramePr>
          <p:nvPr/>
        </p:nvGraphicFramePr>
        <p:xfrm>
          <a:off x="2624138" y="5486400"/>
          <a:ext cx="2984500" cy="539750"/>
        </p:xfrm>
        <a:graphic>
          <a:graphicData uri="http://schemas.openxmlformats.org/presentationml/2006/ole">
            <mc:AlternateContent xmlns:mc="http://schemas.openxmlformats.org/markup-compatibility/2006">
              <mc:Choice xmlns:v="urn:schemas-microsoft-com:vml" Requires="v">
                <p:oleObj spid="_x0000_s70680" name="公式" r:id="rId11" imgW="1548728" imgH="253890" progId="Equation.3">
                  <p:embed/>
                </p:oleObj>
              </mc:Choice>
              <mc:Fallback>
                <p:oleObj name="公式" r:id="rId11" imgW="1548728" imgH="25389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4138" y="5486400"/>
                        <a:ext cx="29845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9" name="Rectangle 2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fontAlgn="base">
              <a:spcBef>
                <a:spcPct val="0"/>
              </a:spcBef>
              <a:spcAft>
                <a:spcPct val="0"/>
              </a:spcAft>
            </a:pPr>
            <a:endParaRPr lang="zh-CN" altLang="en-US" sz="2800" b="1">
              <a:solidFill>
                <a:prstClr val="black"/>
              </a:solidFill>
              <a:latin typeface="Times New Roman" pitchFamily="18" charset="0"/>
            </a:endParaRPr>
          </a:p>
        </p:txBody>
      </p:sp>
      <p:sp>
        <p:nvSpPr>
          <p:cNvPr id="32780" name="Rectangle 27"/>
          <p:cNvSpPr>
            <a:spLocks noChangeArrowheads="1"/>
          </p:cNvSpPr>
          <p:nvPr/>
        </p:nvSpPr>
        <p:spPr bwMode="auto">
          <a:xfrm>
            <a:off x="6248400" y="0"/>
            <a:ext cx="38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a:solidFill>
                  <a:prstClr val="black"/>
                </a:solidFill>
                <a:latin typeface="Times New Roman" pitchFamily="18" charset="0"/>
              </a:rPr>
              <a:t>1</a:t>
            </a:r>
          </a:p>
        </p:txBody>
      </p:sp>
      <p:sp>
        <p:nvSpPr>
          <p:cNvPr id="32781" name="Rectangle 28"/>
          <p:cNvSpPr>
            <a:spLocks noChangeArrowheads="1"/>
          </p:cNvSpPr>
          <p:nvPr/>
        </p:nvSpPr>
        <p:spPr bwMode="auto">
          <a:xfrm>
            <a:off x="6553200" y="381000"/>
            <a:ext cx="38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ltLang="zh-CN" sz="2800" b="1">
                <a:solidFill>
                  <a:prstClr val="black"/>
                </a:solidFill>
                <a:latin typeface="Times New Roman" pitchFamily="18" charset="0"/>
              </a:rPr>
              <a:t>2</a:t>
            </a:r>
          </a:p>
        </p:txBody>
      </p:sp>
      <p:graphicFrame>
        <p:nvGraphicFramePr>
          <p:cNvPr id="32782" name="Object 29"/>
          <p:cNvGraphicFramePr>
            <a:graphicFrameLocks noChangeAspect="1"/>
          </p:cNvGraphicFramePr>
          <p:nvPr/>
        </p:nvGraphicFramePr>
        <p:xfrm>
          <a:off x="304800" y="304800"/>
          <a:ext cx="4343400" cy="744538"/>
        </p:xfrm>
        <a:graphic>
          <a:graphicData uri="http://schemas.openxmlformats.org/presentationml/2006/ole">
            <mc:AlternateContent xmlns:mc="http://schemas.openxmlformats.org/markup-compatibility/2006">
              <mc:Choice xmlns:v="urn:schemas-microsoft-com:vml" Requires="v">
                <p:oleObj spid="_x0000_s70681" name="Equation" r:id="rId13" imgW="2298700" imgH="393700" progId="Equation.DSMT4">
                  <p:embed/>
                </p:oleObj>
              </mc:Choice>
              <mc:Fallback>
                <p:oleObj name="Equation" r:id="rId13" imgW="2298700" imgH="393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800" y="304800"/>
                        <a:ext cx="4343400" cy="74453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83" name="Object 36"/>
          <p:cNvGraphicFramePr>
            <a:graphicFrameLocks noChangeAspect="1"/>
          </p:cNvGraphicFramePr>
          <p:nvPr/>
        </p:nvGraphicFramePr>
        <p:xfrm>
          <a:off x="381000" y="1981200"/>
          <a:ext cx="904875" cy="495300"/>
        </p:xfrm>
        <a:graphic>
          <a:graphicData uri="http://schemas.openxmlformats.org/presentationml/2006/ole">
            <mc:AlternateContent xmlns:mc="http://schemas.openxmlformats.org/markup-compatibility/2006">
              <mc:Choice xmlns:v="urn:schemas-microsoft-com:vml" Requires="v">
                <p:oleObj spid="_x0000_s70682" name="公式" r:id="rId15" imgW="380835" imgH="215806" progId="Equation.3">
                  <p:embed/>
                </p:oleObj>
              </mc:Choice>
              <mc:Fallback>
                <p:oleObj name="公式" r:id="rId15" imgW="380835" imgH="21580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 y="1981200"/>
                        <a:ext cx="9048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84" name="Object 40"/>
          <p:cNvGraphicFramePr>
            <a:graphicFrameLocks noChangeAspect="1"/>
          </p:cNvGraphicFramePr>
          <p:nvPr/>
        </p:nvGraphicFramePr>
        <p:xfrm>
          <a:off x="1828800" y="1981200"/>
          <a:ext cx="3095625" cy="744538"/>
        </p:xfrm>
        <a:graphic>
          <a:graphicData uri="http://schemas.openxmlformats.org/presentationml/2006/ole">
            <mc:AlternateContent xmlns:mc="http://schemas.openxmlformats.org/markup-compatibility/2006">
              <mc:Choice xmlns:v="urn:schemas-microsoft-com:vml" Requires="v">
                <p:oleObj spid="_x0000_s70683" name="Equation" r:id="rId17" imgW="1637589" imgH="393529" progId="Equation.DSMT4">
                  <p:embed/>
                </p:oleObj>
              </mc:Choice>
              <mc:Fallback>
                <p:oleObj name="Equation" r:id="rId17" imgW="1637589"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28800" y="1981200"/>
                        <a:ext cx="3095625" cy="74453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85" name="Object 41"/>
          <p:cNvGraphicFramePr>
            <a:graphicFrameLocks noChangeAspect="1"/>
          </p:cNvGraphicFramePr>
          <p:nvPr/>
        </p:nvGraphicFramePr>
        <p:xfrm>
          <a:off x="5562600" y="1981200"/>
          <a:ext cx="1511300" cy="744538"/>
        </p:xfrm>
        <a:graphic>
          <a:graphicData uri="http://schemas.openxmlformats.org/presentationml/2006/ole">
            <mc:AlternateContent xmlns:mc="http://schemas.openxmlformats.org/markup-compatibility/2006">
              <mc:Choice xmlns:v="urn:schemas-microsoft-com:vml" Requires="v">
                <p:oleObj spid="_x0000_s70684" name="Equation" r:id="rId19" imgW="799753" imgH="393529" progId="Equation.DSMT4">
                  <p:embed/>
                </p:oleObj>
              </mc:Choice>
              <mc:Fallback>
                <p:oleObj name="Equation" r:id="rId19" imgW="799753" imgH="393529"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62600" y="1981200"/>
                        <a:ext cx="1511300" cy="74453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9456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4459"/>
                                        </p:tgtEl>
                                        <p:attrNameLst>
                                          <p:attrName>style.visibility</p:attrName>
                                        </p:attrNameLst>
                                      </p:cBhvr>
                                      <p:to>
                                        <p:strVal val="visible"/>
                                      </p:to>
                                    </p:set>
                                    <p:animEffect transition="in" filter="slide(fromBottom)">
                                      <p:cBhvr>
                                        <p:cTn id="7" dur="500"/>
                                        <p:tgtEl>
                                          <p:spTgt spid="1044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04458"/>
                                        </p:tgtEl>
                                        <p:attrNameLst>
                                          <p:attrName>style.visibility</p:attrName>
                                        </p:attrNameLst>
                                      </p:cBhvr>
                                      <p:to>
                                        <p:strVal val="visible"/>
                                      </p:to>
                                    </p:set>
                                    <p:anim calcmode="lin" valueType="num">
                                      <p:cBhvr additive="base">
                                        <p:cTn id="12" dur="500" fill="hold"/>
                                        <p:tgtEl>
                                          <p:spTgt spid="104458"/>
                                        </p:tgtEl>
                                        <p:attrNameLst>
                                          <p:attrName>ppt_x</p:attrName>
                                        </p:attrNameLst>
                                      </p:cBhvr>
                                      <p:tavLst>
                                        <p:tav tm="0">
                                          <p:val>
                                            <p:strVal val="#ppt_x"/>
                                          </p:val>
                                        </p:tav>
                                        <p:tav tm="100000">
                                          <p:val>
                                            <p:strVal val="#ppt_x"/>
                                          </p:val>
                                        </p:tav>
                                      </p:tavLst>
                                    </p:anim>
                                    <p:anim calcmode="lin" valueType="num">
                                      <p:cBhvr additive="base">
                                        <p:cTn id="13" dur="500" fill="hold"/>
                                        <p:tgtEl>
                                          <p:spTgt spid="10445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104460"/>
                                        </p:tgtEl>
                                        <p:attrNameLst>
                                          <p:attrName>style.visibility</p:attrName>
                                        </p:attrNameLst>
                                      </p:cBhvr>
                                      <p:to>
                                        <p:strVal val="visible"/>
                                      </p:to>
                                    </p:set>
                                    <p:animEffect transition="in" filter="diamond(in)">
                                      <p:cBhvr>
                                        <p:cTn id="18" dur="2000"/>
                                        <p:tgtEl>
                                          <p:spTgt spid="10446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104462"/>
                                        </p:tgtEl>
                                        <p:attrNameLst>
                                          <p:attrName>style.visibility</p:attrName>
                                        </p:attrNameLst>
                                      </p:cBhvr>
                                      <p:to>
                                        <p:strVal val="visible"/>
                                      </p:to>
                                    </p:set>
                                    <p:animEffect transition="in" filter="checkerboard(across)">
                                      <p:cBhvr>
                                        <p:cTn id="23" dur="500"/>
                                        <p:tgtEl>
                                          <p:spTgt spid="10446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4463"/>
                                        </p:tgtEl>
                                        <p:attrNameLst>
                                          <p:attrName>style.visibility</p:attrName>
                                        </p:attrNameLst>
                                      </p:cBhvr>
                                      <p:to>
                                        <p:strVal val="visible"/>
                                      </p:to>
                                    </p:set>
                                    <p:anim calcmode="lin" valueType="num">
                                      <p:cBhvr additive="base">
                                        <p:cTn id="28" dur="500" fill="hold"/>
                                        <p:tgtEl>
                                          <p:spTgt spid="104463"/>
                                        </p:tgtEl>
                                        <p:attrNameLst>
                                          <p:attrName>ppt_x</p:attrName>
                                        </p:attrNameLst>
                                      </p:cBhvr>
                                      <p:tavLst>
                                        <p:tav tm="0">
                                          <p:val>
                                            <p:strVal val="#ppt_x"/>
                                          </p:val>
                                        </p:tav>
                                        <p:tav tm="100000">
                                          <p:val>
                                            <p:strVal val="#ppt_x"/>
                                          </p:val>
                                        </p:tav>
                                      </p:tavLst>
                                    </p:anim>
                                    <p:anim calcmode="lin" valueType="num">
                                      <p:cBhvr additive="base">
                                        <p:cTn id="29" dur="500" fill="hold"/>
                                        <p:tgtEl>
                                          <p:spTgt spid="104463"/>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nodeType="clickEffect">
                                  <p:stCondLst>
                                    <p:cond delay="0"/>
                                  </p:stCondLst>
                                  <p:childTnLst>
                                    <p:set>
                                      <p:cBhvr>
                                        <p:cTn id="33" dur="1" fill="hold">
                                          <p:stCondLst>
                                            <p:cond delay="0"/>
                                          </p:stCondLst>
                                        </p:cTn>
                                        <p:tgtEl>
                                          <p:spTgt spid="104465"/>
                                        </p:tgtEl>
                                        <p:attrNameLst>
                                          <p:attrName>style.visibility</p:attrName>
                                        </p:attrNameLst>
                                      </p:cBhvr>
                                      <p:to>
                                        <p:strVal val="visible"/>
                                      </p:to>
                                    </p:set>
                                    <p:animEffect transition="in" filter="checkerboard(across)">
                                      <p:cBhvr>
                                        <p:cTn id="34" dur="500"/>
                                        <p:tgtEl>
                                          <p:spTgt spid="104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9" grpId="0"/>
      <p:bldP spid="104460" grpId="0"/>
      <p:bldP spid="10446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Text Box 4"/>
          <p:cNvSpPr txBox="1">
            <a:spLocks noChangeArrowheads="1"/>
          </p:cNvSpPr>
          <p:nvPr/>
        </p:nvSpPr>
        <p:spPr bwMode="auto">
          <a:xfrm>
            <a:off x="228600" y="152400"/>
            <a:ext cx="7488238" cy="430213"/>
          </a:xfrm>
          <a:prstGeom prst="rect">
            <a:avLst/>
          </a:prstGeom>
          <a:noFill/>
          <a:ln>
            <a:noFill/>
          </a:ln>
          <a:effectLst/>
        </p:spPr>
        <p:txBody>
          <a:bodyPr lIns="0" tIns="0" rIns="0" bIns="0">
            <a:spAutoFit/>
          </a:bodyPr>
          <a:lstStyle/>
          <a:p>
            <a:pPr fontAlgn="base">
              <a:spcBef>
                <a:spcPct val="50000"/>
              </a:spcBef>
              <a:spcAft>
                <a:spcPct val="0"/>
              </a:spcAft>
              <a:defRPr/>
            </a:pPr>
            <a:r>
              <a:rPr lang="zh-CN" altLang="en-US" sz="2800" b="1" dirty="0">
                <a:solidFill>
                  <a:prstClr val="black"/>
                </a:solidFill>
                <a:latin typeface="宋体"/>
              </a:rPr>
              <a:t>（</a:t>
            </a:r>
            <a:r>
              <a:rPr lang="en-US" altLang="zh-CN" sz="2800" b="1" dirty="0">
                <a:solidFill>
                  <a:prstClr val="black"/>
                </a:solidFill>
                <a:latin typeface="宋体"/>
              </a:rPr>
              <a:t>2</a:t>
            </a:r>
            <a:r>
              <a:rPr lang="zh-CN" altLang="en-US" sz="2800" b="1" dirty="0">
                <a:solidFill>
                  <a:prstClr val="black"/>
                </a:solidFill>
                <a:latin typeface="宋体"/>
              </a:rPr>
              <a:t>）要使</a:t>
            </a:r>
            <a:r>
              <a:rPr lang="en-US" altLang="zh-CN" sz="2800" b="1" dirty="0">
                <a:solidFill>
                  <a:prstClr val="black"/>
                </a:solidFill>
                <a:latin typeface="宋体"/>
              </a:rPr>
              <a:t>s</a:t>
            </a:r>
            <a:r>
              <a:rPr lang="zh-CN" altLang="en-US" sz="2800" b="1" dirty="0">
                <a:solidFill>
                  <a:prstClr val="black"/>
                </a:solidFill>
                <a:latin typeface="宋体"/>
              </a:rPr>
              <a:t>最大，只要求</a:t>
            </a:r>
            <a:r>
              <a:rPr lang="en-US" altLang="zh-CN" sz="2800" b="1" dirty="0">
                <a:solidFill>
                  <a:prstClr val="black"/>
                </a:solidFill>
                <a:latin typeface="宋体"/>
              </a:rPr>
              <a:t>s</a:t>
            </a:r>
            <a:r>
              <a:rPr lang="zh-CN" altLang="en-US" sz="2800" b="1" dirty="0">
                <a:solidFill>
                  <a:prstClr val="black"/>
                </a:solidFill>
                <a:latin typeface="宋体"/>
              </a:rPr>
              <a:t>的极大值即可</a:t>
            </a:r>
            <a:r>
              <a:rPr lang="en-US" altLang="zh-CN" sz="2800" b="1" dirty="0">
                <a:solidFill>
                  <a:prstClr val="black"/>
                </a:solidFill>
                <a:latin typeface="宋体"/>
              </a:rPr>
              <a:t>.</a:t>
            </a:r>
          </a:p>
        </p:txBody>
      </p:sp>
      <p:grpSp>
        <p:nvGrpSpPr>
          <p:cNvPr id="2" name="Group 5"/>
          <p:cNvGrpSpPr>
            <a:grpSpLocks/>
          </p:cNvGrpSpPr>
          <p:nvPr/>
        </p:nvGrpSpPr>
        <p:grpSpPr bwMode="auto">
          <a:xfrm>
            <a:off x="685800" y="2654300"/>
            <a:ext cx="7272338" cy="812800"/>
            <a:chOff x="748" y="3697"/>
            <a:chExt cx="4581" cy="512"/>
          </a:xfrm>
        </p:grpSpPr>
        <p:sp>
          <p:nvSpPr>
            <p:cNvPr id="33799" name="Text Box 6"/>
            <p:cNvSpPr txBox="1">
              <a:spLocks noChangeArrowheads="1"/>
            </p:cNvSpPr>
            <p:nvPr/>
          </p:nvSpPr>
          <p:spPr bwMode="auto">
            <a:xfrm>
              <a:off x="748" y="3838"/>
              <a:ext cx="458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eaLnBrk="0" fontAlgn="base" hangingPunct="0">
                <a:spcAft>
                  <a:spcPct val="0"/>
                </a:spcAft>
                <a:buFont typeface="Arial" charset="0"/>
                <a:buChar char="»"/>
                <a:defRPr sz="2000">
                  <a:solidFill>
                    <a:schemeClr val="tx1"/>
                  </a:solidFill>
                  <a:latin typeface="Calibri" pitchFamily="34" charset="0"/>
                  <a:ea typeface="宋体" charset="-122"/>
                </a:defRPr>
              </a:lvl6pPr>
              <a:lvl7pPr eaLnBrk="0" fontAlgn="base" hangingPunct="0">
                <a:spcAft>
                  <a:spcPct val="0"/>
                </a:spcAft>
                <a:buFont typeface="Arial" charset="0"/>
                <a:buChar char="»"/>
                <a:defRPr sz="2000">
                  <a:solidFill>
                    <a:schemeClr val="tx1"/>
                  </a:solidFill>
                  <a:latin typeface="Calibri" pitchFamily="34" charset="0"/>
                  <a:ea typeface="宋体" charset="-122"/>
                </a:defRPr>
              </a:lvl7pPr>
              <a:lvl8pPr eaLnBrk="0" fontAlgn="base" hangingPunct="0">
                <a:spcAft>
                  <a:spcPct val="0"/>
                </a:spcAft>
                <a:buFont typeface="Arial" charset="0"/>
                <a:buChar char="»"/>
                <a:defRPr sz="2000">
                  <a:solidFill>
                    <a:schemeClr val="tx1"/>
                  </a:solidFill>
                  <a:latin typeface="Calibri" pitchFamily="34" charset="0"/>
                  <a:ea typeface="宋体" charset="-122"/>
                </a:defRPr>
              </a:lvl8pPr>
              <a:lvl9pPr eaLnBrk="0" fontAlgn="base" hangingPunct="0">
                <a:spcAft>
                  <a:spcPct val="0"/>
                </a:spcAft>
                <a:buFont typeface="Arial" charset="0"/>
                <a:buChar char="»"/>
                <a:defRPr sz="2000">
                  <a:solidFill>
                    <a:schemeClr val="tx1"/>
                  </a:solidFill>
                  <a:latin typeface="Calibri" pitchFamily="34" charset="0"/>
                  <a:ea typeface="宋体" charset="-122"/>
                </a:defRPr>
              </a:lvl9pPr>
            </a:lstStyle>
            <a:p>
              <a:pPr fontAlgn="base">
                <a:spcBef>
                  <a:spcPct val="50000"/>
                </a:spcBef>
                <a:spcAft>
                  <a:spcPct val="0"/>
                </a:spcAft>
              </a:pPr>
              <a:r>
                <a:rPr lang="zh-CN" altLang="en-US" sz="2800" b="1">
                  <a:solidFill>
                    <a:prstClr val="black"/>
                  </a:solidFill>
                  <a:latin typeface="Tahoma" pitchFamily="34" charset="0"/>
                </a:rPr>
                <a:t>故求得当　　　　　时，最大射程为</a:t>
              </a:r>
              <a:r>
                <a:rPr lang="zh-CN" altLang="en-US" sz="2800" b="1" i="1">
                  <a:solidFill>
                    <a:prstClr val="black"/>
                  </a:solidFill>
                  <a:latin typeface="Tahoma" pitchFamily="34" charset="0"/>
                </a:rPr>
                <a:t>Ｈ</a:t>
              </a:r>
              <a:r>
                <a:rPr lang="zh-CN" altLang="en-US" sz="2800" b="1">
                  <a:solidFill>
                    <a:prstClr val="black"/>
                  </a:solidFill>
                  <a:latin typeface="Tahoma" pitchFamily="34" charset="0"/>
                </a:rPr>
                <a:t>。</a:t>
              </a:r>
            </a:p>
          </p:txBody>
        </p:sp>
        <p:graphicFrame>
          <p:nvGraphicFramePr>
            <p:cNvPr id="33800" name="Object 7"/>
            <p:cNvGraphicFramePr>
              <a:graphicFrameLocks noChangeAspect="1"/>
            </p:cNvGraphicFramePr>
            <p:nvPr/>
          </p:nvGraphicFramePr>
          <p:xfrm>
            <a:off x="1745" y="3697"/>
            <a:ext cx="997" cy="512"/>
          </p:xfrm>
          <a:graphic>
            <a:graphicData uri="http://schemas.openxmlformats.org/presentationml/2006/ole">
              <mc:AlternateContent xmlns:mc="http://schemas.openxmlformats.org/markup-compatibility/2006">
                <mc:Choice xmlns:v="urn:schemas-microsoft-com:vml" Requires="v">
                  <p:oleObj spid="_x0000_s71690" name="公式" r:id="rId3" imgW="520474" imgH="406224" progId="Equation.3">
                    <p:embed/>
                  </p:oleObj>
                </mc:Choice>
                <mc:Fallback>
                  <p:oleObj name="公式" r:id="rId3" imgW="520474" imgH="4062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 y="3697"/>
                          <a:ext cx="9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3796" name="Object 8"/>
          <p:cNvGraphicFramePr>
            <a:graphicFrameLocks noChangeAspect="1"/>
          </p:cNvGraphicFramePr>
          <p:nvPr/>
        </p:nvGraphicFramePr>
        <p:xfrm>
          <a:off x="2209800" y="1447800"/>
          <a:ext cx="1209675" cy="1042988"/>
        </p:xfrm>
        <a:graphic>
          <a:graphicData uri="http://schemas.openxmlformats.org/presentationml/2006/ole">
            <mc:AlternateContent xmlns:mc="http://schemas.openxmlformats.org/markup-compatibility/2006">
              <mc:Choice xmlns:v="urn:schemas-microsoft-com:vml" Requires="v">
                <p:oleObj spid="_x0000_s71691" name="Equation" r:id="rId5" imgW="457002" imgH="393529" progId="Equation.DSMT4">
                  <p:embed/>
                </p:oleObj>
              </mc:Choice>
              <mc:Fallback>
                <p:oleObj name="Equation" r:id="rId5" imgW="457002"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1447800"/>
                        <a:ext cx="1209675" cy="104298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7" name="Object 9"/>
          <p:cNvGraphicFramePr>
            <a:graphicFrameLocks noChangeAspect="1"/>
          </p:cNvGraphicFramePr>
          <p:nvPr/>
        </p:nvGraphicFramePr>
        <p:xfrm>
          <a:off x="4876800" y="762000"/>
          <a:ext cx="3829050" cy="1752600"/>
        </p:xfrm>
        <a:graphic>
          <a:graphicData uri="http://schemas.openxmlformats.org/presentationml/2006/ole">
            <mc:AlternateContent xmlns:mc="http://schemas.openxmlformats.org/markup-compatibility/2006">
              <mc:Choice xmlns:v="urn:schemas-microsoft-com:vml" Requires="v">
                <p:oleObj spid="_x0000_s71692" name="位图图像" r:id="rId7" imgW="3333333" imgH="1828571" progId="Paint.Picture">
                  <p:embed/>
                </p:oleObj>
              </mc:Choice>
              <mc:Fallback>
                <p:oleObj name="位图图像" r:id="rId7" imgW="3333333" imgH="1828571"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762000"/>
                        <a:ext cx="38290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0778" name="Object 10"/>
          <p:cNvGraphicFramePr>
            <a:graphicFrameLocks noChangeAspect="1"/>
          </p:cNvGraphicFramePr>
          <p:nvPr/>
        </p:nvGraphicFramePr>
        <p:xfrm>
          <a:off x="1770063" y="685800"/>
          <a:ext cx="2176462" cy="539750"/>
        </p:xfrm>
        <a:graphic>
          <a:graphicData uri="http://schemas.openxmlformats.org/presentationml/2006/ole">
            <mc:AlternateContent xmlns:mc="http://schemas.openxmlformats.org/markup-compatibility/2006">
              <mc:Choice xmlns:v="urn:schemas-microsoft-com:vml" Requires="v">
                <p:oleObj spid="_x0000_s71693" name="公式" r:id="rId9" imgW="1129810" imgH="253890" progId="Equation.3">
                  <p:embed/>
                </p:oleObj>
              </mc:Choice>
              <mc:Fallback>
                <p:oleObj name="公式" r:id="rId9" imgW="1129810"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0063" y="685800"/>
                        <a:ext cx="21764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514179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0772"/>
                                        </p:tgtEl>
                                        <p:attrNameLst>
                                          <p:attrName>style.visibility</p:attrName>
                                        </p:attrNameLst>
                                      </p:cBhvr>
                                      <p:to>
                                        <p:strVal val="visible"/>
                                      </p:to>
                                    </p:set>
                                    <p:animEffect transition="in" filter="checkerboard(across)">
                                      <p:cBhvr>
                                        <p:cTn id="7" dur="500"/>
                                        <p:tgtEl>
                                          <p:spTgt spid="160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60778"/>
                                        </p:tgtEl>
                                        <p:attrNameLst>
                                          <p:attrName>style.visibility</p:attrName>
                                        </p:attrNameLst>
                                      </p:cBhvr>
                                      <p:to>
                                        <p:strVal val="visible"/>
                                      </p:to>
                                    </p:set>
                                    <p:animEffect transition="in" filter="checkerboard(across)">
                                      <p:cBhvr>
                                        <p:cTn id="12" dur="500"/>
                                        <p:tgtEl>
                                          <p:spTgt spid="1607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379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lide(fromBottom)">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5295</Words>
  <Application>Microsoft Office PowerPoint</Application>
  <PresentationFormat>全屏显示(4:3)</PresentationFormat>
  <Paragraphs>480</Paragraphs>
  <Slides>96</Slides>
  <Notes>0</Notes>
  <HiddenSlides>0</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7</vt:i4>
      </vt:variant>
      <vt:variant>
        <vt:lpstr>幻灯片标题</vt:lpstr>
      </vt:variant>
      <vt:variant>
        <vt:i4>96</vt:i4>
      </vt:variant>
    </vt:vector>
  </HeadingPairs>
  <TitlesOfParts>
    <vt:vector size="118" baseType="lpstr">
      <vt:lpstr>黑体</vt:lpstr>
      <vt:lpstr>楷体_GB2312</vt:lpstr>
      <vt:lpstr>宋体</vt:lpstr>
      <vt:lpstr>幼圆</vt:lpstr>
      <vt:lpstr>Arial</vt:lpstr>
      <vt:lpstr>Bookman Old Style</vt:lpstr>
      <vt:lpstr>Calibri</vt:lpstr>
      <vt:lpstr>Impact</vt:lpstr>
      <vt:lpstr>Tahoma</vt:lpstr>
      <vt:lpstr>Times New Roman</vt:lpstr>
      <vt:lpstr>Wingdings</vt:lpstr>
      <vt:lpstr>Office 主题​​</vt:lpstr>
      <vt:lpstr>自定义设计方案</vt:lpstr>
      <vt:lpstr>1_Office 主题​​</vt:lpstr>
      <vt:lpstr>1_自定义设计方案</vt:lpstr>
      <vt:lpstr>Equation</vt:lpstr>
      <vt:lpstr>公式</vt:lpstr>
      <vt:lpstr>Equation.3</vt:lpstr>
      <vt:lpstr>Equation.DSMT4</vt:lpstr>
      <vt:lpstr>Equation.KSEE3</vt:lpstr>
      <vt:lpstr>Bitmap Image</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Yuecheng Shen</cp:lastModifiedBy>
  <cp:revision>103</cp:revision>
  <dcterms:created xsi:type="dcterms:W3CDTF">2015-03-26T05:18:00Z</dcterms:created>
  <dcterms:modified xsi:type="dcterms:W3CDTF">2022-03-05T08:51:27Z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2052-10.1.0.7233</vt:lpwstr>
  </property>
</Properties>
</file>